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1" r:id="rId3"/>
    <p:sldId id="313" r:id="rId4"/>
    <p:sldId id="311" r:id="rId5"/>
    <p:sldId id="312" r:id="rId6"/>
    <p:sldId id="291" r:id="rId7"/>
    <p:sldId id="310" r:id="rId8"/>
    <p:sldId id="302" r:id="rId9"/>
    <p:sldId id="307" r:id="rId10"/>
    <p:sldId id="294" r:id="rId11"/>
    <p:sldId id="314" r:id="rId12"/>
  </p:sldIdLst>
  <p:sldSz cx="12188825" cy="6858000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33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7" autoAdjust="0"/>
    <p:restoredTop sz="71630" autoAdjust="0"/>
  </p:normalViewPr>
  <p:slideViewPr>
    <p:cSldViewPr snapToGrid="0">
      <p:cViewPr>
        <p:scale>
          <a:sx n="78" d="100"/>
          <a:sy n="78" d="100"/>
        </p:scale>
        <p:origin x="196" y="3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878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CCCC9-0ED9-47F3-A177-A2ED3E6EFEC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06EDA-7E6B-4F8A-98CA-9E18AF479AA5}">
      <dgm:prSet phldrT="[Text]"/>
      <dgm:spPr/>
      <dgm:t>
        <a:bodyPr/>
        <a:lstStyle/>
        <a:p>
          <a:r>
            <a:rPr lang="en-US" dirty="0" smtClean="0"/>
            <a:t>SWOT</a:t>
          </a:r>
          <a:endParaRPr lang="en-US" dirty="0"/>
        </a:p>
      </dgm:t>
    </dgm:pt>
    <dgm:pt modelId="{7C7E44CF-25F3-49C5-A082-217723D73F08}" type="parTrans" cxnId="{44211FC7-A464-4CB8-890A-A5551D9106A0}">
      <dgm:prSet/>
      <dgm:spPr/>
      <dgm:t>
        <a:bodyPr/>
        <a:lstStyle/>
        <a:p>
          <a:endParaRPr lang="en-US"/>
        </a:p>
      </dgm:t>
    </dgm:pt>
    <dgm:pt modelId="{44665397-F39B-4847-8713-5E409CCF394C}" type="sibTrans" cxnId="{44211FC7-A464-4CB8-890A-A5551D9106A0}">
      <dgm:prSet/>
      <dgm:spPr/>
      <dgm:t>
        <a:bodyPr/>
        <a:lstStyle/>
        <a:p>
          <a:endParaRPr lang="en-US"/>
        </a:p>
      </dgm:t>
    </dgm:pt>
    <dgm:pt modelId="{54D9DD81-57C7-40F3-BE38-8F5C5DDB7737}">
      <dgm:prSet phldrT="[Text]"/>
      <dgm:spPr>
        <a:solidFill>
          <a:srgbClr val="993300"/>
        </a:solidFill>
      </dgm:spPr>
      <dgm:t>
        <a:bodyPr/>
        <a:lstStyle/>
        <a:p>
          <a:r>
            <a:rPr lang="en-US" dirty="0" smtClean="0"/>
            <a:t>Strengths</a:t>
          </a:r>
          <a:endParaRPr lang="en-US" dirty="0"/>
        </a:p>
      </dgm:t>
    </dgm:pt>
    <dgm:pt modelId="{72F6282D-9991-4081-9688-B85366DFD345}" type="parTrans" cxnId="{9E74AAD8-02B0-4700-9AF7-3492F8485BB0}">
      <dgm:prSet/>
      <dgm:spPr/>
      <dgm:t>
        <a:bodyPr/>
        <a:lstStyle/>
        <a:p>
          <a:endParaRPr lang="en-US"/>
        </a:p>
      </dgm:t>
    </dgm:pt>
    <dgm:pt modelId="{BE0C6D58-4D6B-4C0B-9C36-ECD2D7B0174B}" type="sibTrans" cxnId="{9E74AAD8-02B0-4700-9AF7-3492F8485BB0}">
      <dgm:prSet/>
      <dgm:spPr/>
      <dgm:t>
        <a:bodyPr/>
        <a:lstStyle/>
        <a:p>
          <a:endParaRPr lang="en-US"/>
        </a:p>
      </dgm:t>
    </dgm:pt>
    <dgm:pt modelId="{9C9AC449-9ED4-48D6-9F76-0FE4E29669CA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Weaknesses</a:t>
          </a:r>
          <a:endParaRPr lang="en-US" dirty="0"/>
        </a:p>
      </dgm:t>
    </dgm:pt>
    <dgm:pt modelId="{A1253ACD-70A5-4AEA-BAF5-091232C3B2AE}" type="parTrans" cxnId="{5EA45D31-9097-40DD-8F73-E7373DB1EEA7}">
      <dgm:prSet/>
      <dgm:spPr/>
      <dgm:t>
        <a:bodyPr/>
        <a:lstStyle/>
        <a:p>
          <a:endParaRPr lang="en-US"/>
        </a:p>
      </dgm:t>
    </dgm:pt>
    <dgm:pt modelId="{D77BA4A7-0416-42CC-8965-931B7A09472E}" type="sibTrans" cxnId="{5EA45D31-9097-40DD-8F73-E7373DB1EEA7}">
      <dgm:prSet/>
      <dgm:spPr/>
      <dgm:t>
        <a:bodyPr/>
        <a:lstStyle/>
        <a:p>
          <a:endParaRPr lang="en-US"/>
        </a:p>
      </dgm:t>
    </dgm:pt>
    <dgm:pt modelId="{067C4126-825D-473E-8673-0CA2D663BA2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Opportunities</a:t>
          </a:r>
          <a:endParaRPr lang="en-US" dirty="0"/>
        </a:p>
      </dgm:t>
    </dgm:pt>
    <dgm:pt modelId="{2F9DDAFF-49E0-4C33-9253-1F1D13F7D04B}" type="parTrans" cxnId="{F357044C-BC0D-4746-8152-037B9CDEBF23}">
      <dgm:prSet/>
      <dgm:spPr/>
      <dgm:t>
        <a:bodyPr/>
        <a:lstStyle/>
        <a:p>
          <a:endParaRPr lang="en-US"/>
        </a:p>
      </dgm:t>
    </dgm:pt>
    <dgm:pt modelId="{7FA9F993-9F89-46C0-B7C7-A4F87C7B32B8}" type="sibTrans" cxnId="{F357044C-BC0D-4746-8152-037B9CDEBF23}">
      <dgm:prSet/>
      <dgm:spPr/>
      <dgm:t>
        <a:bodyPr/>
        <a:lstStyle/>
        <a:p>
          <a:endParaRPr lang="en-US"/>
        </a:p>
      </dgm:t>
    </dgm:pt>
    <dgm:pt modelId="{9F28E0D8-095A-412E-BA63-B40A488C50B8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Threats</a:t>
          </a:r>
          <a:endParaRPr lang="en-US" dirty="0"/>
        </a:p>
      </dgm:t>
    </dgm:pt>
    <dgm:pt modelId="{46B92DEB-BCF2-4EB9-A674-C0B789D470A3}" type="parTrans" cxnId="{0DDA65EC-C69F-44E1-A33C-14E04B56F26F}">
      <dgm:prSet/>
      <dgm:spPr/>
      <dgm:t>
        <a:bodyPr/>
        <a:lstStyle/>
        <a:p>
          <a:endParaRPr lang="en-US"/>
        </a:p>
      </dgm:t>
    </dgm:pt>
    <dgm:pt modelId="{C47CC78C-99C3-4999-89AF-DAEE12755E48}" type="sibTrans" cxnId="{0DDA65EC-C69F-44E1-A33C-14E04B56F26F}">
      <dgm:prSet/>
      <dgm:spPr/>
      <dgm:t>
        <a:bodyPr/>
        <a:lstStyle/>
        <a:p>
          <a:endParaRPr lang="en-US"/>
        </a:p>
      </dgm:t>
    </dgm:pt>
    <dgm:pt modelId="{D1CC59DD-D20B-47E5-9EF1-C41D6DE752D3}" type="pres">
      <dgm:prSet presAssocID="{BD8CCCC9-0ED9-47F3-A177-A2ED3E6EFEC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437C3-0412-45DD-B6C9-B7915A1FBA5D}" type="pres">
      <dgm:prSet presAssocID="{BD8CCCC9-0ED9-47F3-A177-A2ED3E6EFECE}" presName="matrix" presStyleCnt="0"/>
      <dgm:spPr/>
    </dgm:pt>
    <dgm:pt modelId="{BCB9E7BF-17B6-4DDE-B5C1-3F5F230D05A2}" type="pres">
      <dgm:prSet presAssocID="{BD8CCCC9-0ED9-47F3-A177-A2ED3E6EFECE}" presName="tile1" presStyleLbl="node1" presStyleIdx="0" presStyleCnt="4" custLinFactNeighborX="-60541" custLinFactNeighborY="-61837"/>
      <dgm:spPr/>
      <dgm:t>
        <a:bodyPr/>
        <a:lstStyle/>
        <a:p>
          <a:endParaRPr lang="en-US"/>
        </a:p>
      </dgm:t>
    </dgm:pt>
    <dgm:pt modelId="{A49B526C-85D4-40F9-9572-7B0C609C3333}" type="pres">
      <dgm:prSet presAssocID="{BD8CCCC9-0ED9-47F3-A177-A2ED3E6EFEC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D53E9-5FAF-44D1-8543-5D5FC9E55B14}" type="pres">
      <dgm:prSet presAssocID="{BD8CCCC9-0ED9-47F3-A177-A2ED3E6EFECE}" presName="tile2" presStyleLbl="node1" presStyleIdx="1" presStyleCnt="4"/>
      <dgm:spPr/>
      <dgm:t>
        <a:bodyPr/>
        <a:lstStyle/>
        <a:p>
          <a:endParaRPr lang="en-US"/>
        </a:p>
      </dgm:t>
    </dgm:pt>
    <dgm:pt modelId="{0A608DFB-1B46-4179-8C07-7A139E0A8171}" type="pres">
      <dgm:prSet presAssocID="{BD8CCCC9-0ED9-47F3-A177-A2ED3E6EFEC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E0255-4F2E-4AD2-954D-0EDFE72A5F21}" type="pres">
      <dgm:prSet presAssocID="{BD8CCCC9-0ED9-47F3-A177-A2ED3E6EFECE}" presName="tile3" presStyleLbl="node1" presStyleIdx="2" presStyleCnt="4"/>
      <dgm:spPr/>
      <dgm:t>
        <a:bodyPr/>
        <a:lstStyle/>
        <a:p>
          <a:endParaRPr lang="en-US"/>
        </a:p>
      </dgm:t>
    </dgm:pt>
    <dgm:pt modelId="{8EC9315E-DE67-496A-8F7B-912ACCCE55BE}" type="pres">
      <dgm:prSet presAssocID="{BD8CCCC9-0ED9-47F3-A177-A2ED3E6EFEC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F86D9-C55D-4F10-88E7-C811FDB5359A}" type="pres">
      <dgm:prSet presAssocID="{BD8CCCC9-0ED9-47F3-A177-A2ED3E6EFECE}" presName="tile4" presStyleLbl="node1" presStyleIdx="3" presStyleCnt="4"/>
      <dgm:spPr/>
      <dgm:t>
        <a:bodyPr/>
        <a:lstStyle/>
        <a:p>
          <a:endParaRPr lang="en-US"/>
        </a:p>
      </dgm:t>
    </dgm:pt>
    <dgm:pt modelId="{617E8A3B-352A-499B-8A0C-D452494334FA}" type="pres">
      <dgm:prSet presAssocID="{BD8CCCC9-0ED9-47F3-A177-A2ED3E6EFEC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26E49-1451-40FE-B7A6-2A7140F42311}" type="pres">
      <dgm:prSet presAssocID="{BD8CCCC9-0ED9-47F3-A177-A2ED3E6EFEC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3C3F992-BD04-4629-B6E2-41785B97852F}" type="presOf" srcId="{9F28E0D8-095A-412E-BA63-B40A488C50B8}" destId="{617E8A3B-352A-499B-8A0C-D452494334FA}" srcOrd="1" destOrd="0" presId="urn:microsoft.com/office/officeart/2005/8/layout/matrix1"/>
    <dgm:cxn modelId="{07816A7D-F53E-4AC0-83A1-AC6AFA4087CA}" type="presOf" srcId="{067C4126-825D-473E-8673-0CA2D663BA2B}" destId="{8EC9315E-DE67-496A-8F7B-912ACCCE55BE}" srcOrd="1" destOrd="0" presId="urn:microsoft.com/office/officeart/2005/8/layout/matrix1"/>
    <dgm:cxn modelId="{9E74AAD8-02B0-4700-9AF7-3492F8485BB0}" srcId="{58006EDA-7E6B-4F8A-98CA-9E18AF479AA5}" destId="{54D9DD81-57C7-40F3-BE38-8F5C5DDB7737}" srcOrd="0" destOrd="0" parTransId="{72F6282D-9991-4081-9688-B85366DFD345}" sibTransId="{BE0C6D58-4D6B-4C0B-9C36-ECD2D7B0174B}"/>
    <dgm:cxn modelId="{F357044C-BC0D-4746-8152-037B9CDEBF23}" srcId="{58006EDA-7E6B-4F8A-98CA-9E18AF479AA5}" destId="{067C4126-825D-473E-8673-0CA2D663BA2B}" srcOrd="2" destOrd="0" parTransId="{2F9DDAFF-49E0-4C33-9253-1F1D13F7D04B}" sibTransId="{7FA9F993-9F89-46C0-B7C7-A4F87C7B32B8}"/>
    <dgm:cxn modelId="{44D773BE-1B11-4E41-8D95-30E3881E760B}" type="presOf" srcId="{58006EDA-7E6B-4F8A-98CA-9E18AF479AA5}" destId="{EE726E49-1451-40FE-B7A6-2A7140F42311}" srcOrd="0" destOrd="0" presId="urn:microsoft.com/office/officeart/2005/8/layout/matrix1"/>
    <dgm:cxn modelId="{F1D434E3-F76F-4C7F-8330-E2E03EE0513F}" type="presOf" srcId="{9C9AC449-9ED4-48D6-9F76-0FE4E29669CA}" destId="{0A608DFB-1B46-4179-8C07-7A139E0A8171}" srcOrd="1" destOrd="0" presId="urn:microsoft.com/office/officeart/2005/8/layout/matrix1"/>
    <dgm:cxn modelId="{481E1556-1D2D-4DEA-AAE3-AA06A1448AD2}" type="presOf" srcId="{54D9DD81-57C7-40F3-BE38-8F5C5DDB7737}" destId="{A49B526C-85D4-40F9-9572-7B0C609C3333}" srcOrd="1" destOrd="0" presId="urn:microsoft.com/office/officeart/2005/8/layout/matrix1"/>
    <dgm:cxn modelId="{44211FC7-A464-4CB8-890A-A5551D9106A0}" srcId="{BD8CCCC9-0ED9-47F3-A177-A2ED3E6EFECE}" destId="{58006EDA-7E6B-4F8A-98CA-9E18AF479AA5}" srcOrd="0" destOrd="0" parTransId="{7C7E44CF-25F3-49C5-A082-217723D73F08}" sibTransId="{44665397-F39B-4847-8713-5E409CCF394C}"/>
    <dgm:cxn modelId="{0DDA65EC-C69F-44E1-A33C-14E04B56F26F}" srcId="{58006EDA-7E6B-4F8A-98CA-9E18AF479AA5}" destId="{9F28E0D8-095A-412E-BA63-B40A488C50B8}" srcOrd="3" destOrd="0" parTransId="{46B92DEB-BCF2-4EB9-A674-C0B789D470A3}" sibTransId="{C47CC78C-99C3-4999-89AF-DAEE12755E48}"/>
    <dgm:cxn modelId="{C69ED606-DC5D-4B38-898D-D1194FA48650}" type="presOf" srcId="{9C9AC449-9ED4-48D6-9F76-0FE4E29669CA}" destId="{8AED53E9-5FAF-44D1-8543-5D5FC9E55B14}" srcOrd="0" destOrd="0" presId="urn:microsoft.com/office/officeart/2005/8/layout/matrix1"/>
    <dgm:cxn modelId="{5EA45D31-9097-40DD-8F73-E7373DB1EEA7}" srcId="{58006EDA-7E6B-4F8A-98CA-9E18AF479AA5}" destId="{9C9AC449-9ED4-48D6-9F76-0FE4E29669CA}" srcOrd="1" destOrd="0" parTransId="{A1253ACD-70A5-4AEA-BAF5-091232C3B2AE}" sibTransId="{D77BA4A7-0416-42CC-8965-931B7A09472E}"/>
    <dgm:cxn modelId="{73106051-A4F0-48B0-A4CA-D8F8B011E040}" type="presOf" srcId="{54D9DD81-57C7-40F3-BE38-8F5C5DDB7737}" destId="{BCB9E7BF-17B6-4DDE-B5C1-3F5F230D05A2}" srcOrd="0" destOrd="0" presId="urn:microsoft.com/office/officeart/2005/8/layout/matrix1"/>
    <dgm:cxn modelId="{BF79C481-864C-4929-9DC0-E55614F176B5}" type="presOf" srcId="{9F28E0D8-095A-412E-BA63-B40A488C50B8}" destId="{3D3F86D9-C55D-4F10-88E7-C811FDB5359A}" srcOrd="0" destOrd="0" presId="urn:microsoft.com/office/officeart/2005/8/layout/matrix1"/>
    <dgm:cxn modelId="{B6549616-6E96-47BE-838B-FF773B0EB71B}" type="presOf" srcId="{BD8CCCC9-0ED9-47F3-A177-A2ED3E6EFECE}" destId="{D1CC59DD-D20B-47E5-9EF1-C41D6DE752D3}" srcOrd="0" destOrd="0" presId="urn:microsoft.com/office/officeart/2005/8/layout/matrix1"/>
    <dgm:cxn modelId="{A484FA19-6A6D-436F-AF53-DF6AEC6379D6}" type="presOf" srcId="{067C4126-825D-473E-8673-0CA2D663BA2B}" destId="{B84E0255-4F2E-4AD2-954D-0EDFE72A5F21}" srcOrd="0" destOrd="0" presId="urn:microsoft.com/office/officeart/2005/8/layout/matrix1"/>
    <dgm:cxn modelId="{50D9135A-B57E-4352-8BC0-F8DC41294C57}" type="presParOf" srcId="{D1CC59DD-D20B-47E5-9EF1-C41D6DE752D3}" destId="{127437C3-0412-45DD-B6C9-B7915A1FBA5D}" srcOrd="0" destOrd="0" presId="urn:microsoft.com/office/officeart/2005/8/layout/matrix1"/>
    <dgm:cxn modelId="{7353346B-2187-4639-B243-D4E0C77A9AA1}" type="presParOf" srcId="{127437C3-0412-45DD-B6C9-B7915A1FBA5D}" destId="{BCB9E7BF-17B6-4DDE-B5C1-3F5F230D05A2}" srcOrd="0" destOrd="0" presId="urn:microsoft.com/office/officeart/2005/8/layout/matrix1"/>
    <dgm:cxn modelId="{82751140-22EA-40A9-8C3A-2A23B5DE0396}" type="presParOf" srcId="{127437C3-0412-45DD-B6C9-B7915A1FBA5D}" destId="{A49B526C-85D4-40F9-9572-7B0C609C3333}" srcOrd="1" destOrd="0" presId="urn:microsoft.com/office/officeart/2005/8/layout/matrix1"/>
    <dgm:cxn modelId="{4FCD109A-A700-4F2E-89A3-11C09D6F5062}" type="presParOf" srcId="{127437C3-0412-45DD-B6C9-B7915A1FBA5D}" destId="{8AED53E9-5FAF-44D1-8543-5D5FC9E55B14}" srcOrd="2" destOrd="0" presId="urn:microsoft.com/office/officeart/2005/8/layout/matrix1"/>
    <dgm:cxn modelId="{87653B0E-302C-4045-8EC2-A196D44F857A}" type="presParOf" srcId="{127437C3-0412-45DD-B6C9-B7915A1FBA5D}" destId="{0A608DFB-1B46-4179-8C07-7A139E0A8171}" srcOrd="3" destOrd="0" presId="urn:microsoft.com/office/officeart/2005/8/layout/matrix1"/>
    <dgm:cxn modelId="{C7D61193-F79D-405D-BC98-67E1466455B5}" type="presParOf" srcId="{127437C3-0412-45DD-B6C9-B7915A1FBA5D}" destId="{B84E0255-4F2E-4AD2-954D-0EDFE72A5F21}" srcOrd="4" destOrd="0" presId="urn:microsoft.com/office/officeart/2005/8/layout/matrix1"/>
    <dgm:cxn modelId="{34677B82-DD02-4CD1-BAA7-ECE82771908B}" type="presParOf" srcId="{127437C3-0412-45DD-B6C9-B7915A1FBA5D}" destId="{8EC9315E-DE67-496A-8F7B-912ACCCE55BE}" srcOrd="5" destOrd="0" presId="urn:microsoft.com/office/officeart/2005/8/layout/matrix1"/>
    <dgm:cxn modelId="{F3E841A4-AA54-4C0F-8BB3-1DD6F63618B3}" type="presParOf" srcId="{127437C3-0412-45DD-B6C9-B7915A1FBA5D}" destId="{3D3F86D9-C55D-4F10-88E7-C811FDB5359A}" srcOrd="6" destOrd="0" presId="urn:microsoft.com/office/officeart/2005/8/layout/matrix1"/>
    <dgm:cxn modelId="{2A6367C7-BB83-4DD2-AC23-5D40C805A4E9}" type="presParOf" srcId="{127437C3-0412-45DD-B6C9-B7915A1FBA5D}" destId="{617E8A3B-352A-499B-8A0C-D452494334FA}" srcOrd="7" destOrd="0" presId="urn:microsoft.com/office/officeart/2005/8/layout/matrix1"/>
    <dgm:cxn modelId="{41CD88E6-D3AC-4E5B-A483-F278A5E6D6D4}" type="presParOf" srcId="{D1CC59DD-D20B-47E5-9EF1-C41D6DE752D3}" destId="{EE726E49-1451-40FE-B7A6-2A7140F4231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9E7BF-17B6-4DDE-B5C1-3F5F230D05A2}">
      <dsp:nvSpPr>
        <dsp:cNvPr id="0" name=""/>
        <dsp:cNvSpPr/>
      </dsp:nvSpPr>
      <dsp:spPr>
        <a:xfrm rot="16200000">
          <a:off x="964823" y="-964823"/>
          <a:ext cx="2832724" cy="4762371"/>
        </a:xfrm>
        <a:prstGeom prst="round1Rect">
          <a:avLst/>
        </a:prstGeom>
        <a:solidFill>
          <a:srgbClr val="9933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Strengths</a:t>
          </a:r>
          <a:endParaRPr lang="en-US" sz="5500" kern="1200" dirty="0"/>
        </a:p>
      </dsp:txBody>
      <dsp:txXfrm rot="5400000">
        <a:off x="0" y="0"/>
        <a:ext cx="4762371" cy="2124543"/>
      </dsp:txXfrm>
    </dsp:sp>
    <dsp:sp modelId="{8AED53E9-5FAF-44D1-8543-5D5FC9E55B14}">
      <dsp:nvSpPr>
        <dsp:cNvPr id="0" name=""/>
        <dsp:cNvSpPr/>
      </dsp:nvSpPr>
      <dsp:spPr>
        <a:xfrm>
          <a:off x="4762371" y="0"/>
          <a:ext cx="4762371" cy="2832724"/>
        </a:xfrm>
        <a:prstGeom prst="round1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Weaknesses</a:t>
          </a:r>
          <a:endParaRPr lang="en-US" sz="5500" kern="1200" dirty="0"/>
        </a:p>
      </dsp:txBody>
      <dsp:txXfrm>
        <a:off x="4762371" y="0"/>
        <a:ext cx="4762371" cy="2124543"/>
      </dsp:txXfrm>
    </dsp:sp>
    <dsp:sp modelId="{B84E0255-4F2E-4AD2-954D-0EDFE72A5F21}">
      <dsp:nvSpPr>
        <dsp:cNvPr id="0" name=""/>
        <dsp:cNvSpPr/>
      </dsp:nvSpPr>
      <dsp:spPr>
        <a:xfrm rot="10800000">
          <a:off x="0" y="2832724"/>
          <a:ext cx="4762371" cy="2832724"/>
        </a:xfrm>
        <a:prstGeom prst="round1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Opportunities</a:t>
          </a:r>
          <a:endParaRPr lang="en-US" sz="5500" kern="1200" dirty="0"/>
        </a:p>
      </dsp:txBody>
      <dsp:txXfrm rot="10800000">
        <a:off x="0" y="3540905"/>
        <a:ext cx="4762371" cy="2124543"/>
      </dsp:txXfrm>
    </dsp:sp>
    <dsp:sp modelId="{3D3F86D9-C55D-4F10-88E7-C811FDB5359A}">
      <dsp:nvSpPr>
        <dsp:cNvPr id="0" name=""/>
        <dsp:cNvSpPr/>
      </dsp:nvSpPr>
      <dsp:spPr>
        <a:xfrm rot="5400000">
          <a:off x="5727195" y="1867900"/>
          <a:ext cx="2832724" cy="4762371"/>
        </a:xfrm>
        <a:prstGeom prst="round1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Threats</a:t>
          </a:r>
          <a:endParaRPr lang="en-US" sz="5500" kern="1200" dirty="0"/>
        </a:p>
      </dsp:txBody>
      <dsp:txXfrm rot="-5400000">
        <a:off x="4762371" y="3540904"/>
        <a:ext cx="4762371" cy="2124543"/>
      </dsp:txXfrm>
    </dsp:sp>
    <dsp:sp modelId="{EE726E49-1451-40FE-B7A6-2A7140F42311}">
      <dsp:nvSpPr>
        <dsp:cNvPr id="0" name=""/>
        <dsp:cNvSpPr/>
      </dsp:nvSpPr>
      <dsp:spPr>
        <a:xfrm>
          <a:off x="3333660" y="2124543"/>
          <a:ext cx="2857422" cy="141636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/>
            <a:t>SWOT</a:t>
          </a:r>
          <a:endParaRPr lang="en-US" sz="5500" kern="1200" dirty="0"/>
        </a:p>
      </dsp:txBody>
      <dsp:txXfrm>
        <a:off x="3402801" y="2193684"/>
        <a:ext cx="2719140" cy="127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169703FC-5FD5-4FD6-8C5E-EB9DB312B311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78BF68A-B992-4F7C-8D1D-3DC6A7A6AE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3750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8B487A5-D1F0-4154-A410-74CE185D5068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3638"/>
            <a:ext cx="5581650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C9CCDF1-F02C-4B34-B56D-A99159D6F2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4088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79925"/>
            <a:ext cx="5619750" cy="429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24CF80-BEAB-4D36-B863-328B233ACED5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72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86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58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130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702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74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4E1571-9747-4723-9D4A-59116C52B3A2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9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F66EB3-FCA8-4D83-AC0E-799EE2B4C807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1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4375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72D811-EDFB-4E78-B022-F35C5CC85570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8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183626-2DD0-44F8-8E72-9252B666C258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9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183626-2DD0-44F8-8E72-9252B666C258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34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CCDF1-F02C-4B34-B56D-A99159D6F20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73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4B365A8-9D0C-4884-90DA-8684D4F13460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33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4375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172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050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375" indent="-2190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72D811-EDFB-4E78-B022-F35C5CC85570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10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86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58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130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702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74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4E1571-9747-4723-9D4A-59116C52B3A2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1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565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5650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266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56B5-D068-47E8-BF1F-232F3DEE7F8C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F68FAA-4174-41C9-A05A-CF23C68B7A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893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29A76-40C8-4968-A85F-081A73A70E1C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6D2D-B9DA-4F24-BB73-476DB7088C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393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565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5650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414780"/>
            <a:ext cx="262821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0E77-1745-426E-B589-8AF41282AA12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0D3879-15A3-41A9-9A7E-733AC078D5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973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/>
          <p:cNvGrpSpPr>
            <a:grpSpLocks/>
          </p:cNvGrpSpPr>
          <p:nvPr userDrawn="1"/>
        </p:nvGrpSpPr>
        <p:grpSpPr bwMode="auto">
          <a:xfrm>
            <a:off x="0" y="0"/>
            <a:ext cx="12188825" cy="6858000"/>
            <a:chOff x="0" y="0"/>
            <a:chExt cx="9601201" cy="5715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3199984" cy="5715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199984" y="1181365"/>
              <a:ext cx="3201234" cy="453363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6401218" y="0"/>
              <a:ext cx="3199983" cy="571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3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5932488"/>
            <a:ext cx="833437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22" y="1885961"/>
            <a:ext cx="34535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6039" indent="0">
              <a:buNone/>
              <a:defRPr sz="2600" b="1"/>
            </a:lvl2pPr>
            <a:lvl3pPr marL="1172078" indent="0">
              <a:buNone/>
              <a:defRPr sz="2300" b="1"/>
            </a:lvl3pPr>
            <a:lvl4pPr marL="1758117" indent="0">
              <a:buNone/>
              <a:defRPr sz="2100" b="1"/>
            </a:lvl4pPr>
            <a:lvl5pPr marL="2344156" indent="0">
              <a:buNone/>
              <a:defRPr sz="2100" b="1"/>
            </a:lvl5pPr>
            <a:lvl6pPr marL="2930195" indent="0">
              <a:buNone/>
              <a:defRPr sz="2100" b="1"/>
            </a:lvl6pPr>
            <a:lvl7pPr marL="3516234" indent="0">
              <a:buNone/>
              <a:defRPr sz="2100" b="1"/>
            </a:lvl7pPr>
            <a:lvl8pPr marL="4102273" indent="0">
              <a:buNone/>
              <a:defRPr sz="2100" b="1"/>
            </a:lvl8pPr>
            <a:lvl9pPr marL="468831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722" y="2525723"/>
            <a:ext cx="3453500" cy="3951288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367663" y="1885961"/>
            <a:ext cx="34535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6039" indent="0">
              <a:buNone/>
              <a:defRPr sz="2600" b="1"/>
            </a:lvl2pPr>
            <a:lvl3pPr marL="1172078" indent="0">
              <a:buNone/>
              <a:defRPr sz="2300" b="1"/>
            </a:lvl3pPr>
            <a:lvl4pPr marL="1758117" indent="0">
              <a:buNone/>
              <a:defRPr sz="2100" b="1"/>
            </a:lvl4pPr>
            <a:lvl5pPr marL="2344156" indent="0">
              <a:buNone/>
              <a:defRPr sz="2100" b="1"/>
            </a:lvl5pPr>
            <a:lvl6pPr marL="2930195" indent="0">
              <a:buNone/>
              <a:defRPr sz="2100" b="1"/>
            </a:lvl6pPr>
            <a:lvl7pPr marL="3516234" indent="0">
              <a:buNone/>
              <a:defRPr sz="2100" b="1"/>
            </a:lvl7pPr>
            <a:lvl8pPr marL="4102273" indent="0">
              <a:buNone/>
              <a:defRPr sz="2100" b="1"/>
            </a:lvl8pPr>
            <a:lvl9pPr marL="468831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367663" y="2525723"/>
            <a:ext cx="3453500" cy="3951288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idx="12"/>
          </p:nvPr>
        </p:nvSpPr>
        <p:spPr>
          <a:xfrm>
            <a:off x="8430604" y="1885961"/>
            <a:ext cx="34535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6039" indent="0">
              <a:buNone/>
              <a:defRPr sz="2600" b="1"/>
            </a:lvl2pPr>
            <a:lvl3pPr marL="1172078" indent="0">
              <a:buNone/>
              <a:defRPr sz="2300" b="1"/>
            </a:lvl3pPr>
            <a:lvl4pPr marL="1758117" indent="0">
              <a:buNone/>
              <a:defRPr sz="2100" b="1"/>
            </a:lvl4pPr>
            <a:lvl5pPr marL="2344156" indent="0">
              <a:buNone/>
              <a:defRPr sz="2100" b="1"/>
            </a:lvl5pPr>
            <a:lvl6pPr marL="2930195" indent="0">
              <a:buNone/>
              <a:defRPr sz="2100" b="1"/>
            </a:lvl6pPr>
            <a:lvl7pPr marL="3516234" indent="0">
              <a:buNone/>
              <a:defRPr sz="2100" b="1"/>
            </a:lvl7pPr>
            <a:lvl8pPr marL="4102273" indent="0">
              <a:buNone/>
              <a:defRPr sz="2100" b="1"/>
            </a:lvl8pPr>
            <a:lvl9pPr marL="468831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3"/>
          </p:nvPr>
        </p:nvSpPr>
        <p:spPr>
          <a:xfrm>
            <a:off x="8430604" y="2525723"/>
            <a:ext cx="3453500" cy="3951288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04722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800">
                <a:solidFill>
                  <a:srgbClr val="2D363D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/>
              <a:t>All Information Property of City of Austin  &amp;  EDD © 2015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 sz="800" smtClean="0">
                <a:solidFill>
                  <a:srgbClr val="2D363D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7C2FEEA6-5696-469A-A039-3C9E301A21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216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36ABB-5CA4-471F-815E-6835F35C267B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C8E3-85C0-4A3B-B42F-909CFC872B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403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565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5650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266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8301-9107-4F91-989F-06559BBF40CB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69BCD7-0CBF-41F5-8D50-05AC264E8A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692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9438-6393-4AC3-A68A-40608DB6CD4F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86E9D-F50D-4DFA-89EA-73D5FA32C5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140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9FEC-A6F5-4465-8BD8-F35515B773FA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5AD8D-6CE7-4994-9145-38CC3E4687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555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FE635-399E-4705-80AE-BF1ECDE65FB3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84EF-1279-4A6E-9141-2207A7B85A0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398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565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5650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30125-524E-4534-AE7E-F4E2653B881D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6C89C0-1316-4B39-8C30-0BFB598FE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504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497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38600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7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ABBE6-8DF4-4FAF-BC80-81245F2FDDAD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013" y="6459538"/>
            <a:ext cx="4646612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328D7D-E63E-4773-82B2-C0373393F5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34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565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5650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6C27-1785-47E3-896D-5A2C584A5192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F58F87-98B4-499A-AAF9-0E26E887DE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740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888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5225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52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17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C625230-65A0-47A5-A69E-D4BC924F9801}" type="datetimeFigureOut">
              <a:rPr lang="en-US"/>
              <a:pPr>
                <a:defRPr/>
              </a:pPr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4588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8063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9B555A-A182-4DAD-8ED9-97203925D5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31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58" r:id="rId2"/>
    <p:sldLayoutId id="2147483964" r:id="rId3"/>
    <p:sldLayoutId id="2147483959" r:id="rId4"/>
    <p:sldLayoutId id="2147483960" r:id="rId5"/>
    <p:sldLayoutId id="2147483961" r:id="rId6"/>
    <p:sldLayoutId id="2147483965" r:id="rId7"/>
    <p:sldLayoutId id="2147483966" r:id="rId8"/>
    <p:sldLayoutId id="2147483967" r:id="rId9"/>
    <p:sldLayoutId id="2147483962" r:id="rId10"/>
    <p:sldLayoutId id="2147483968" r:id="rId11"/>
    <p:sldLayoutId id="2147483969" r:id="rId12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MS PGothic" pitchFamily="34" charset="-128"/>
          <a:cs typeface="ＭＳ Ｐゴシック" charset="0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5033" y="1338263"/>
            <a:ext cx="10885930" cy="23431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“Hi, How Are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You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?”Day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</a:b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An Analysis and Strategic Plan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138" y="4456113"/>
            <a:ext cx="10055225" cy="14478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CITY OF AUSTIN ECONOMIC DEVELOPMENT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DEPARTMENT</a:t>
            </a:r>
          </a:p>
          <a:p>
            <a:pPr eaLnBrk="1" fontAlgn="auto" hangingPunct="1"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By: Simone Wilson, music &amp; Entertainment Division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4651375"/>
            <a:ext cx="137477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b="22044"/>
          <a:stretch/>
        </p:blipFill>
        <p:spPr>
          <a:xfrm>
            <a:off x="1219200" y="-4320"/>
            <a:ext cx="9768408" cy="4900411"/>
          </a:xfrm>
          <a:blipFill dpi="0" rotWithShape="1">
            <a:srcRect t="19766" b="19766"/>
          </a:blipFill>
        </p:spPr>
      </p:pic>
      <p:sp>
        <p:nvSpPr>
          <p:cNvPr id="3" name="TextBox 2"/>
          <p:cNvSpPr txBox="1"/>
          <p:nvPr/>
        </p:nvSpPr>
        <p:spPr>
          <a:xfrm>
            <a:off x="431800" y="5219700"/>
            <a:ext cx="349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QUESTIONS?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96" y="-4320"/>
            <a:ext cx="7350616" cy="4900411"/>
          </a:xfrm>
          <a:blipFill dpi="0" rotWithShape="1">
            <a:srcRect t="19766" b="19766"/>
          </a:blipFill>
        </p:spPr>
      </p:pic>
      <p:sp>
        <p:nvSpPr>
          <p:cNvPr id="3" name="TextBox 2"/>
          <p:cNvSpPr txBox="1"/>
          <p:nvPr/>
        </p:nvSpPr>
        <p:spPr>
          <a:xfrm>
            <a:off x="431800" y="5219700"/>
            <a:ext cx="349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Thank You!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0200"/>
            <a:ext cx="121888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30213" y="2870200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The </a:t>
            </a:r>
            <a:r>
              <a:rPr lang="en-US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City of Austin’s Economic Development Department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(EDD) develops and leads innovative programs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that increase the prosperity of all Austinites, </a:t>
            </a:r>
            <a:r>
              <a:rPr lang="en-US" alt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our</a:t>
            </a:r>
            <a:endParaRPr lang="en-US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businesses, and </a:t>
            </a:r>
            <a:r>
              <a:rPr lang="en-US" alt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our </a:t>
            </a:r>
            <a:r>
              <a:rPr lang="en-US" alt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diverse </a:t>
            </a:r>
            <a:r>
              <a:rPr lang="en-US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communities.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9887" y="223838"/>
            <a:ext cx="11366841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7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Austin’s </a:t>
            </a:r>
            <a:endParaRPr lang="en-US" altLang="en-US" sz="77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7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Prosperity Engine</a:t>
            </a:r>
            <a:endParaRPr lang="en-US" sz="77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0" y="5138738"/>
            <a:ext cx="11652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825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9060A79-4D9C-4721-BB4C-9A981F0823AE}" type="slidenum">
              <a:rPr lang="en-US" altLang="en-US" sz="1000">
                <a:solidFill>
                  <a:srgbClr val="FFFF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711200" y="5643563"/>
            <a:ext cx="11376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Source: Greater Austin Chamber of Commerce. As of March 2014. Counts do not include agreements for exclusively residential projects.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40" y="275176"/>
            <a:ext cx="9524743" cy="5986772"/>
          </a:xfr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2780877"/>
              </p:ext>
            </p:extLst>
          </p:nvPr>
        </p:nvGraphicFramePr>
        <p:xfrm>
          <a:off x="1332040" y="275176"/>
          <a:ext cx="9524743" cy="566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87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3" y="268288"/>
            <a:ext cx="3435350" cy="219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ＭＳ Ｐゴシック" charset="0"/>
              </a:rPr>
              <a:t>STRENGTHS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3100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013" y="731838"/>
            <a:ext cx="6491287" cy="5257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defRPr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" indent="-91440" eaLnBrk="1" fontAlgn="auto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779125" y="6408738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06C7C99-0541-4CC0-B45C-FB90F4CA7133}" type="slidenum"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69" y="138944"/>
            <a:ext cx="7216774" cy="6443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064" y="1695223"/>
            <a:ext cx="3037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Cohesive group of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Administrative  support of the Economic Development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of the Mayor’s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Appropriate line up</a:t>
            </a:r>
          </a:p>
        </p:txBody>
      </p:sp>
    </p:spTree>
    <p:extLst>
      <p:ext uri="{BB962C8B-B14F-4D97-AF65-F5344CB8AC3E}">
        <p14:creationId xmlns:p14="http://schemas.microsoft.com/office/powerpoint/2010/main" val="18698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62006" cy="6743699"/>
          </a:xfrm>
        </p:spPr>
      </p:pic>
      <p:sp>
        <p:nvSpPr>
          <p:cNvPr id="11" name="Rectangle 10"/>
          <p:cNvSpPr/>
          <p:nvPr/>
        </p:nvSpPr>
        <p:spPr>
          <a:xfrm>
            <a:off x="8280400" y="-57150"/>
            <a:ext cx="3794125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621025" y="387361"/>
            <a:ext cx="3453500" cy="639762"/>
          </a:xfrm>
        </p:spPr>
        <p:txBody>
          <a:bodyPr/>
          <a:lstStyle/>
          <a:p>
            <a:r>
              <a:rPr lang="en-US" sz="4000" b="0" dirty="0" smtClean="0">
                <a:solidFill>
                  <a:schemeClr val="bg1"/>
                </a:solidFill>
              </a:rPr>
              <a:t>WEAKNESSES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41921" y="1322614"/>
            <a:ext cx="26452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Requires a great deal of ahead planning and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stated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Rushed marketing resulting in siloes marketing efforts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3" y="268288"/>
            <a:ext cx="3435350" cy="219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ＭＳ Ｐゴシック" charset="0"/>
              </a:rPr>
              <a:t>OPPORTUNITIES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3100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013" y="731838"/>
            <a:ext cx="6491287" cy="5257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defRPr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91440" indent="-91440" eaLnBrk="1" fontAlgn="auto" hangingPunct="1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779125" y="6408738"/>
            <a:ext cx="13112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06C7C99-0541-4CC0-B45C-FB90F4CA7133}" type="slidenum"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9" y="0"/>
            <a:ext cx="81121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364" y="1763486"/>
            <a:ext cx="2865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audience and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Year round education/programming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Advanced planning and messaging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Increased awareness of mental </a:t>
            </a:r>
            <a:r>
              <a:rPr lang="en-US" dirty="0" smtClean="0"/>
              <a:t>health services </a:t>
            </a:r>
            <a:r>
              <a:rPr lang="en-US" dirty="0"/>
              <a:t>provided by local </a:t>
            </a:r>
            <a:r>
              <a:rPr lang="en-US" dirty="0" smtClean="0"/>
              <a:t>organization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80400" y="0"/>
            <a:ext cx="3794125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621025" y="323861"/>
            <a:ext cx="3453500" cy="639762"/>
          </a:xfrm>
        </p:spPr>
        <p:txBody>
          <a:bodyPr/>
          <a:lstStyle/>
          <a:p>
            <a:r>
              <a:rPr lang="en-US" sz="4000" b="0" dirty="0" smtClean="0">
                <a:solidFill>
                  <a:schemeClr val="bg1"/>
                </a:solidFill>
              </a:rPr>
              <a:t>THREATS</a:t>
            </a:r>
            <a:endParaRPr lang="en-US" sz="4000" b="0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80400" cy="8074706"/>
          </a:xfrm>
        </p:spPr>
      </p:pic>
      <p:sp>
        <p:nvSpPr>
          <p:cNvPr id="5" name="TextBox 4"/>
          <p:cNvSpPr txBox="1"/>
          <p:nvPr/>
        </p:nvSpPr>
        <p:spPr>
          <a:xfrm>
            <a:off x="8792936" y="1216479"/>
            <a:ext cx="24411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Competing event beneficiaries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Redundant efforts by partner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an event like this create new conversation around mental </a:t>
            </a:r>
            <a:r>
              <a:rPr lang="en-US" dirty="0" smtClean="0"/>
              <a:t>wellness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04800" y="1885950"/>
            <a:ext cx="3452813" cy="639763"/>
          </a:xfrm>
        </p:spPr>
        <p:txBody>
          <a:bodyPr anchor="t"/>
          <a:lstStyle/>
          <a:p>
            <a:r>
              <a:rPr lang="en-US" dirty="0">
                <a:solidFill>
                  <a:srgbClr val="33CCFF"/>
                </a:solidFill>
              </a:rPr>
              <a:t>Expand</a:t>
            </a:r>
            <a:r>
              <a:rPr lang="en-US" dirty="0"/>
              <a:t> </a:t>
            </a:r>
            <a:r>
              <a:rPr lang="en-US" dirty="0">
                <a:solidFill>
                  <a:srgbClr val="33CCFF"/>
                </a:solidFill>
              </a:rPr>
              <a:t>audience and community engagement</a:t>
            </a:r>
          </a:p>
        </p:txBody>
      </p:sp>
      <p:sp>
        <p:nvSpPr>
          <p:cNvPr id="15364" name="Text Placeholder 12"/>
          <p:cNvSpPr>
            <a:spLocks noGrp="1"/>
          </p:cNvSpPr>
          <p:nvPr>
            <p:ph type="body" idx="10"/>
          </p:nvPr>
        </p:nvSpPr>
        <p:spPr>
          <a:xfrm>
            <a:off x="4367213" y="1885950"/>
            <a:ext cx="3454400" cy="639763"/>
          </a:xfrm>
        </p:spPr>
        <p:txBody>
          <a:bodyPr anchor="t"/>
          <a:lstStyle/>
          <a:p>
            <a:r>
              <a:rPr lang="en-US" altLang="en-US" dirty="0" smtClean="0">
                <a:solidFill>
                  <a:srgbClr val="484676"/>
                </a:solidFill>
              </a:rPr>
              <a:t>Strengthen key partnerships</a:t>
            </a:r>
          </a:p>
        </p:txBody>
      </p:sp>
      <p:sp>
        <p:nvSpPr>
          <p:cNvPr id="15366" name="Text Placeholder 14"/>
          <p:cNvSpPr>
            <a:spLocks noGrp="1"/>
          </p:cNvSpPr>
          <p:nvPr>
            <p:ph type="body" idx="12"/>
          </p:nvPr>
        </p:nvSpPr>
        <p:spPr>
          <a:xfrm>
            <a:off x="8431213" y="1885950"/>
            <a:ext cx="3452812" cy="639763"/>
          </a:xfrm>
        </p:spPr>
        <p:txBody>
          <a:bodyPr anchor="t"/>
          <a:lstStyle/>
          <a:p>
            <a:r>
              <a:rPr lang="en-US" altLang="en-US" dirty="0" smtClean="0">
                <a:solidFill>
                  <a:srgbClr val="62CC28"/>
                </a:solidFill>
              </a:rPr>
              <a:t>Further enhance and expand reputation of event</a:t>
            </a:r>
          </a:p>
        </p:txBody>
      </p:sp>
      <p:sp>
        <p:nvSpPr>
          <p:cNvPr id="18440" name="Title 9"/>
          <p:cNvSpPr>
            <a:spLocks noGrp="1"/>
          </p:cNvSpPr>
          <p:nvPr>
            <p:ph type="title"/>
          </p:nvPr>
        </p:nvSpPr>
        <p:spPr>
          <a:xfrm>
            <a:off x="304800" y="274638"/>
            <a:ext cx="10969625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Strategic Plan Main Points</a:t>
            </a:r>
          </a:p>
        </p:txBody>
      </p:sp>
      <p:sp>
        <p:nvSpPr>
          <p:cNvPr id="15369" name="Slide Number Placeholder 17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E99017-2A44-4CF6-A4E0-910E6CA6401A}" type="slidenum">
              <a:rPr lang="en-US" altLang="en-US" sz="800">
                <a:solidFill>
                  <a:srgbClr val="2D363D"/>
                </a:solidFill>
                <a:latin typeface="Calibri Light" panose="020F03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n-US" altLang="en-US" sz="800" dirty="0">
              <a:solidFill>
                <a:srgbClr val="2D363D"/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00050" y="-336549"/>
            <a:ext cx="12188825" cy="556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9060A79-4D9C-4721-BB4C-9A981F0823AE}" type="slidenum">
              <a:rPr lang="en-US" altLang="en-US" sz="1000">
                <a:solidFill>
                  <a:srgbClr val="FFFFF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0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6963" y="417513"/>
            <a:ext cx="10025062" cy="5492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dirty="0" smtClean="0"/>
              <a:t>Conclusion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711200" y="5643563"/>
            <a:ext cx="11376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1200" dirty="0">
                <a:solidFill>
                  <a:schemeClr val="bg1"/>
                </a:solidFill>
                <a:cs typeface="Arial" panose="020B0604020202020204" pitchFamily="34" charset="0"/>
              </a:rPr>
              <a:t>Source: Greater Austin Chamber of Commerce. As of March 2014. Counts do not include agreements for exclusively residential projects.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4191000" cy="633729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65" y="1"/>
            <a:ext cx="4122060" cy="6337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1420586"/>
            <a:ext cx="33391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SWOT analysis was a useful exercise that is intended to </a:t>
            </a:r>
            <a:r>
              <a:rPr lang="en-US" dirty="0" smtClean="0"/>
              <a:t>help our </a:t>
            </a:r>
            <a:r>
              <a:rPr lang="en-US" dirty="0"/>
              <a:t>Division began to focus on strategic planning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implementing a public program, we must align ourselves with events, media and partners that carry out our mission.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4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C69756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 PPT - SM Suggestions" id="{B95C771B-0797-4393-883A-E0F625A8E8BB}" vid="{4D281FA2-1021-47EB-876E-7D93AA7757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 PPT - SM Suggestions</Template>
  <TotalTime>111</TotalTime>
  <Words>272</Words>
  <Application>Microsoft Office PowerPoint</Application>
  <PresentationFormat>Custom</PresentationFormat>
  <Paragraphs>64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Calibri Light</vt:lpstr>
      <vt:lpstr>Retrospect</vt:lpstr>
      <vt:lpstr>“Hi, How Are You?”Day:  An Analysis and Strategic Plan</vt:lpstr>
      <vt:lpstr>PowerPoint Presentation</vt:lpstr>
      <vt:lpstr>PowerPoint Presentation</vt:lpstr>
      <vt:lpstr>STRENGTHS  </vt:lpstr>
      <vt:lpstr>PowerPoint Presentation</vt:lpstr>
      <vt:lpstr>OPPORTUNITIES  </vt:lpstr>
      <vt:lpstr>PowerPoint Presentation</vt:lpstr>
      <vt:lpstr>Strategic Plan Main Points</vt:lpstr>
      <vt:lpstr>Conclusion</vt:lpstr>
      <vt:lpstr>PowerPoint Presentation</vt:lpstr>
      <vt:lpstr>PowerPoint Presentation</vt:lpstr>
    </vt:vector>
  </TitlesOfParts>
  <Company>City of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“Hi, How Are You?”Day:  An Analysis and Strategic Plan</dc:title>
  <dc:creator>edduser</dc:creator>
  <cp:lastModifiedBy>edduser</cp:lastModifiedBy>
  <cp:revision>9</cp:revision>
  <cp:lastPrinted>2015-04-16T18:29:44Z</cp:lastPrinted>
  <dcterms:created xsi:type="dcterms:W3CDTF">2018-04-18T10:48:40Z</dcterms:created>
  <dcterms:modified xsi:type="dcterms:W3CDTF">2018-04-18T12:39:42Z</dcterms:modified>
</cp:coreProperties>
</file>