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4" r:id="rId1"/>
  </p:sldMasterIdLst>
  <p:notesMasterIdLst>
    <p:notesMasterId r:id="rId5"/>
  </p:notesMasterIdLst>
  <p:handoutMasterIdLst>
    <p:handoutMasterId r:id="rId6"/>
  </p:handoutMasterIdLst>
  <p:sldIdLst>
    <p:sldId id="268" r:id="rId2"/>
    <p:sldId id="269" r:id="rId3"/>
    <p:sldId id="270"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rma Burns" initials="IB"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BEBEBE"/>
    <a:srgbClr val="54266D"/>
    <a:srgbClr val="ED1C24"/>
    <a:srgbClr val="F1B51C"/>
    <a:srgbClr val="8FAD15"/>
    <a:srgbClr val="007BB9"/>
    <a:srgbClr val="6E6E6E"/>
    <a:srgbClr val="E97B00"/>
    <a:srgbClr val="7778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45" autoAdjust="0"/>
    <p:restoredTop sz="77801" autoAdjust="0"/>
  </p:normalViewPr>
  <p:slideViewPr>
    <p:cSldViewPr snapToGrid="0">
      <p:cViewPr varScale="1">
        <p:scale>
          <a:sx n="74" d="100"/>
          <a:sy n="74" d="100"/>
        </p:scale>
        <p:origin x="822" y="54"/>
      </p:cViewPr>
      <p:guideLst>
        <p:guide orient="horz" pos="2160"/>
        <p:guide pos="384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698C31-5321-E64C-A8D9-FAB2843059C8}" type="datetimeFigureOut">
              <a:rPr lang="en-US" smtClean="0"/>
              <a:pPr/>
              <a:t>4/2/2019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54D9F7-9D24-E64D-90F1-A57DA2CD9B40}" type="slidenum">
              <a:rPr lang="en-US" smtClean="0"/>
              <a:pPr/>
              <a:t>‹#›</a:t>
            </a:fld>
            <a:endParaRPr lang="en-US"/>
          </a:p>
        </p:txBody>
      </p:sp>
    </p:spTree>
    <p:extLst>
      <p:ext uri="{BB962C8B-B14F-4D97-AF65-F5344CB8AC3E}">
        <p14:creationId xmlns:p14="http://schemas.microsoft.com/office/powerpoint/2010/main" val="6773450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76AA65-98F6-6F42-8C97-866162AECD52}" type="datetimeFigureOut">
              <a:rPr lang="en-US" smtClean="0"/>
              <a:pPr/>
              <a:t>4/2/2019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13E642-38DC-844C-B05A-8BDBFAE8648D}" type="slidenum">
              <a:rPr lang="en-US" smtClean="0"/>
              <a:pPr/>
              <a:t>‹#›</a:t>
            </a:fld>
            <a:endParaRPr lang="en-US"/>
          </a:p>
        </p:txBody>
      </p:sp>
    </p:spTree>
    <p:extLst>
      <p:ext uri="{BB962C8B-B14F-4D97-AF65-F5344CB8AC3E}">
        <p14:creationId xmlns:p14="http://schemas.microsoft.com/office/powerpoint/2010/main" val="3615396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photo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91972" y="1773161"/>
            <a:ext cx="10061887" cy="1256218"/>
          </a:xfrm>
        </p:spPr>
        <p:txBody>
          <a:bodyPr anchor="b">
            <a:noAutofit/>
          </a:bodyPr>
          <a:lstStyle>
            <a:lvl1pPr algn="l">
              <a:lnSpc>
                <a:spcPts val="4200"/>
              </a:lnSpc>
              <a:defRPr sz="3600" b="1" cap="all"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91972" y="3554437"/>
            <a:ext cx="10061884" cy="921337"/>
          </a:xfrm>
        </p:spPr>
        <p:txBody>
          <a:bodyPr>
            <a:noAutofit/>
          </a:bodyPr>
          <a:lstStyle>
            <a:lvl1pPr marL="0" indent="0" algn="l">
              <a:lnSpc>
                <a:spcPts val="2800"/>
              </a:lnSpc>
              <a:spcBef>
                <a:spcPts val="0"/>
              </a:spcBef>
              <a:spcAft>
                <a:spcPts val="0"/>
              </a:spcAft>
              <a:buNone/>
              <a:defRPr sz="2400" b="0" cap="all" spc="0" baseline="0">
                <a:solidFill>
                  <a:schemeClr val="accent2"/>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7" name="Picture 6">
            <a:extLst>
              <a:ext uri="{FF2B5EF4-FFF2-40B4-BE49-F238E27FC236}">
                <a16:creationId xmlns="" xmlns:a16="http://schemas.microsoft.com/office/drawing/2014/main" id="{47D715DC-F32B-EE4F-82BB-8D1163DCAA1F}"/>
              </a:ext>
            </a:extLst>
          </p:cNvPr>
          <p:cNvPicPr>
            <a:picLocks noChangeAspect="1"/>
          </p:cNvPicPr>
          <p:nvPr userDrawn="1"/>
        </p:nvPicPr>
        <p:blipFill>
          <a:blip r:embed="rId3"/>
          <a:stretch>
            <a:fillRect/>
          </a:stretch>
        </p:blipFill>
        <p:spPr>
          <a:xfrm>
            <a:off x="8775023" y="6213322"/>
            <a:ext cx="2959100" cy="165100"/>
          </a:xfrm>
          <a:prstGeom prst="rect">
            <a:avLst/>
          </a:prstGeom>
        </p:spPr>
      </p:pic>
      <p:sp>
        <p:nvSpPr>
          <p:cNvPr id="8" name="TextBox 7">
            <a:extLst>
              <a:ext uri="{FF2B5EF4-FFF2-40B4-BE49-F238E27FC236}">
                <a16:creationId xmlns="" xmlns:a16="http://schemas.microsoft.com/office/drawing/2014/main" id="{0E08C844-EBED-C048-996D-369DA0951302}"/>
              </a:ext>
            </a:extLst>
          </p:cNvPr>
          <p:cNvSpPr txBox="1"/>
          <p:nvPr userDrawn="1"/>
        </p:nvSpPr>
        <p:spPr>
          <a:xfrm>
            <a:off x="462455" y="6196746"/>
            <a:ext cx="6673027" cy="561864"/>
          </a:xfrm>
          <a:prstGeom prst="rect">
            <a:avLst/>
          </a:prstGeom>
          <a:noFill/>
        </p:spPr>
        <p:txBody>
          <a:bodyPr wrap="square" lIns="0" tIns="0" rIns="0" bIns="0" rtlCol="0">
            <a:no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en-US" sz="1200" b="1" kern="1200" dirty="0" err="1">
                <a:solidFill>
                  <a:srgbClr val="6E6E6E"/>
                </a:solidFill>
                <a:effectLst/>
                <a:latin typeface="Arial" panose="020B0604020202020204" pitchFamily="34" charset="0"/>
                <a:ea typeface="+mn-ea"/>
                <a:cs typeface="Arial" panose="020B0604020202020204" pitchFamily="34" charset="0"/>
              </a:rPr>
              <a:t>www.wrksolutions.com</a:t>
            </a:r>
            <a:r>
              <a:rPr lang="en-US" sz="1200" b="0" kern="1200" dirty="0">
                <a:solidFill>
                  <a:srgbClr val="6E6E6E"/>
                </a:solidFill>
                <a:effectLst/>
                <a:latin typeface="Arial" panose="020B0604020202020204" pitchFamily="34" charset="0"/>
                <a:ea typeface="+mn-ea"/>
                <a:cs typeface="Arial" panose="020B0604020202020204" pitchFamily="34" charset="0"/>
              </a:rPr>
              <a:t>  1.888.469.JOBS (5627)</a:t>
            </a:r>
          </a:p>
          <a:p>
            <a:pPr marL="0" marR="0" lvl="0" indent="0" algn="l" defTabSz="457200" rtl="0" eaLnBrk="1" fontAlgn="auto" latinLnBrk="0" hangingPunct="1">
              <a:lnSpc>
                <a:spcPts val="850"/>
              </a:lnSpc>
              <a:spcBef>
                <a:spcPts val="0"/>
              </a:spcBef>
              <a:spcAft>
                <a:spcPts val="0"/>
              </a:spcAft>
              <a:buClrTx/>
              <a:buSzTx/>
              <a:buFontTx/>
              <a:buNone/>
              <a:tabLst/>
              <a:defRPr/>
            </a:pPr>
            <a:r>
              <a:rPr lang="en-US" sz="750" kern="1200" dirty="0">
                <a:solidFill>
                  <a:srgbClr val="777877"/>
                </a:solidFill>
                <a:effectLst/>
                <a:latin typeface="Arial" panose="020B0604020202020204" pitchFamily="34" charset="0"/>
                <a:ea typeface="+mn-ea"/>
                <a:cs typeface="Arial" panose="020B0604020202020204" pitchFamily="34" charset="0"/>
              </a:rPr>
              <a:t>Workforce Solutions is an equal opportunity employer/program. Auxiliary aids and services are available upon request to individuals with disabilities. </a:t>
            </a:r>
            <a:br>
              <a:rPr lang="en-US" sz="750" kern="1200" dirty="0">
                <a:solidFill>
                  <a:srgbClr val="777877"/>
                </a:solidFill>
                <a:effectLst/>
                <a:latin typeface="Arial" panose="020B0604020202020204" pitchFamily="34" charset="0"/>
                <a:ea typeface="+mn-ea"/>
                <a:cs typeface="Arial" panose="020B0604020202020204" pitchFamily="34" charset="0"/>
              </a:rPr>
            </a:br>
            <a:r>
              <a:rPr lang="en-US" sz="750" kern="1200" dirty="0">
                <a:solidFill>
                  <a:srgbClr val="777877"/>
                </a:solidFill>
                <a:effectLst/>
                <a:latin typeface="Arial" panose="020B0604020202020204" pitchFamily="34" charset="0"/>
                <a:ea typeface="+mn-ea"/>
                <a:cs typeface="Arial" panose="020B0604020202020204" pitchFamily="34" charset="0"/>
              </a:rPr>
              <a:t>(Please request reasonable accommodations 48 hours in advance.)</a:t>
            </a:r>
            <a:r>
              <a:rPr lang="en-US" sz="750" b="1" kern="1200" dirty="0">
                <a:solidFill>
                  <a:srgbClr val="777877"/>
                </a:solidFill>
                <a:effectLst/>
                <a:latin typeface="Arial" panose="020B0604020202020204" pitchFamily="34" charset="0"/>
                <a:ea typeface="+mn-ea"/>
                <a:cs typeface="Arial" panose="020B0604020202020204" pitchFamily="34" charset="0"/>
              </a:rPr>
              <a:t> Relay Texas:</a:t>
            </a:r>
            <a:r>
              <a:rPr lang="en-US" sz="750" kern="1200" dirty="0">
                <a:solidFill>
                  <a:srgbClr val="777877"/>
                </a:solidFill>
                <a:effectLst/>
                <a:latin typeface="Arial" panose="020B0604020202020204" pitchFamily="34" charset="0"/>
                <a:ea typeface="+mn-ea"/>
                <a:cs typeface="Arial" panose="020B0604020202020204" pitchFamily="34" charset="0"/>
              </a:rPr>
              <a:t> 1.800.735.2989 (TDD) 1.800.735.2988 (voice) or 711</a:t>
            </a:r>
            <a:endParaRPr lang="en-US" sz="800" b="0" kern="1200" dirty="0">
              <a:solidFill>
                <a:srgbClr val="777877"/>
              </a:solidFill>
              <a:effectLst/>
              <a:latin typeface="Arial" panose="020B0604020202020204" pitchFamily="34" charset="0"/>
              <a:ea typeface="+mn-ea"/>
              <a:cs typeface="Arial" panose="020B0604020202020204" pitchFamily="34" charset="0"/>
            </a:endParaRPr>
          </a:p>
        </p:txBody>
      </p:sp>
      <p:pic>
        <p:nvPicPr>
          <p:cNvPr id="12" name="Picture 11">
            <a:extLst>
              <a:ext uri="{FF2B5EF4-FFF2-40B4-BE49-F238E27FC236}">
                <a16:creationId xmlns="" xmlns:a16="http://schemas.microsoft.com/office/drawing/2014/main" id="{CABCA98F-D2CB-1947-8C68-4E6E6A3C0860}"/>
              </a:ext>
            </a:extLst>
          </p:cNvPr>
          <p:cNvPicPr>
            <a:picLocks noChangeAspect="1"/>
          </p:cNvPicPr>
          <p:nvPr userDrawn="1"/>
        </p:nvPicPr>
        <p:blipFill>
          <a:blip r:embed="rId4"/>
          <a:stretch>
            <a:fillRect/>
          </a:stretch>
        </p:blipFill>
        <p:spPr>
          <a:xfrm>
            <a:off x="691972" y="686566"/>
            <a:ext cx="2844800" cy="6477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 gre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A4E48F-748D-1B40-AF86-648891E6E893}"/>
              </a:ext>
            </a:extLst>
          </p:cNvPr>
          <p:cNvSpPr>
            <a:spLocks noGrp="1"/>
          </p:cNvSpPr>
          <p:nvPr>
            <p:ph type="title"/>
          </p:nvPr>
        </p:nvSpPr>
        <p:spPr>
          <a:xfrm>
            <a:off x="685799" y="1975935"/>
            <a:ext cx="9140781" cy="2743200"/>
          </a:xfrm>
        </p:spPr>
        <p:txBody>
          <a:bodyPr anchor="t"/>
          <a:lstStyle>
            <a:lvl1pPr>
              <a:lnSpc>
                <a:spcPts val="4200"/>
              </a:lnSpc>
              <a:defRPr sz="3600" cap="all" baseline="0">
                <a:solidFill>
                  <a:schemeClr val="tx2"/>
                </a:solidFill>
              </a:defRPr>
            </a:lvl1pPr>
          </a:lstStyle>
          <a:p>
            <a:r>
              <a:rPr lang="en-US" dirty="0"/>
              <a:t>Click to edit Master title style</a:t>
            </a:r>
          </a:p>
        </p:txBody>
      </p:sp>
      <p:cxnSp>
        <p:nvCxnSpPr>
          <p:cNvPr id="5" name="Straight Connector 4">
            <a:extLst>
              <a:ext uri="{FF2B5EF4-FFF2-40B4-BE49-F238E27FC236}">
                <a16:creationId xmlns="" xmlns:a16="http://schemas.microsoft.com/office/drawing/2014/main" id="{FF4FE886-F3FC-4643-AEA7-89FB320357A4}"/>
              </a:ext>
            </a:extLst>
          </p:cNvPr>
          <p:cNvCxnSpPr/>
          <p:nvPr userDrawn="1"/>
        </p:nvCxnSpPr>
        <p:spPr>
          <a:xfrm>
            <a:off x="685800" y="1800467"/>
            <a:ext cx="459606" cy="0"/>
          </a:xfrm>
          <a:prstGeom prst="line">
            <a:avLst/>
          </a:prstGeom>
          <a:ln w="38100"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2293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bullets">
    <p:spTree>
      <p:nvGrpSpPr>
        <p:cNvPr id="1" name=""/>
        <p:cNvGrpSpPr/>
        <p:nvPr/>
      </p:nvGrpSpPr>
      <p:grpSpPr>
        <a:xfrm>
          <a:off x="0" y="0"/>
          <a:ext cx="0" cy="0"/>
          <a:chOff x="0" y="0"/>
          <a:chExt cx="0" cy="0"/>
        </a:xfrm>
      </p:grpSpPr>
      <p:sp>
        <p:nvSpPr>
          <p:cNvPr id="2" name="Title 1"/>
          <p:cNvSpPr>
            <a:spLocks noGrp="1"/>
          </p:cNvSpPr>
          <p:nvPr>
            <p:ph type="title"/>
          </p:nvPr>
        </p:nvSpPr>
        <p:spPr>
          <a:xfrm>
            <a:off x="457536" y="0"/>
            <a:ext cx="10058400" cy="914400"/>
          </a:xfrm>
        </p:spPr>
        <p:txBody>
          <a:bodyPr/>
          <a:lstStyle/>
          <a:p>
            <a:r>
              <a:rPr lang="en-US"/>
              <a:t>Click to edit Master title style</a:t>
            </a:r>
          </a:p>
        </p:txBody>
      </p:sp>
      <p:sp>
        <p:nvSpPr>
          <p:cNvPr id="3" name="Content Placeholder 2"/>
          <p:cNvSpPr>
            <a:spLocks noGrp="1"/>
          </p:cNvSpPr>
          <p:nvPr>
            <p:ph idx="1"/>
          </p:nvPr>
        </p:nvSpPr>
        <p:spPr>
          <a:xfrm>
            <a:off x="457536" y="1061064"/>
            <a:ext cx="11201064" cy="548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3" name="Group 12">
            <a:extLst>
              <a:ext uri="{FF2B5EF4-FFF2-40B4-BE49-F238E27FC236}">
                <a16:creationId xmlns="" xmlns:a16="http://schemas.microsoft.com/office/drawing/2014/main" id="{6FED4A60-C53A-9C43-BC59-C5AE1547C17B}"/>
              </a:ext>
            </a:extLst>
          </p:cNvPr>
          <p:cNvGrpSpPr/>
          <p:nvPr userDrawn="1"/>
        </p:nvGrpSpPr>
        <p:grpSpPr>
          <a:xfrm>
            <a:off x="0" y="7079812"/>
            <a:ext cx="5151859" cy="452673"/>
            <a:chOff x="443621" y="5576935"/>
            <a:chExt cx="5097100" cy="452673"/>
          </a:xfrm>
        </p:grpSpPr>
        <p:sp>
          <p:nvSpPr>
            <p:cNvPr id="14" name="Rectangle 13">
              <a:extLst>
                <a:ext uri="{FF2B5EF4-FFF2-40B4-BE49-F238E27FC236}">
                  <a16:creationId xmlns="" xmlns:a16="http://schemas.microsoft.com/office/drawing/2014/main" id="{475CB352-4F5B-DC4C-9CB7-11465D60CD11}"/>
                </a:ext>
              </a:extLst>
            </p:cNvPr>
            <p:cNvSpPr/>
            <p:nvPr/>
          </p:nvSpPr>
          <p:spPr>
            <a:xfrm>
              <a:off x="443621" y="5576935"/>
              <a:ext cx="452673" cy="452673"/>
            </a:xfrm>
            <a:prstGeom prst="rect">
              <a:avLst/>
            </a:prstGeom>
            <a:solidFill>
              <a:srgbClr val="E97B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a:extLst>
                <a:ext uri="{FF2B5EF4-FFF2-40B4-BE49-F238E27FC236}">
                  <a16:creationId xmlns="" xmlns:a16="http://schemas.microsoft.com/office/drawing/2014/main" id="{5E3B86C6-CE37-EF47-B7ED-17C5120FA208}"/>
                </a:ext>
              </a:extLst>
            </p:cNvPr>
            <p:cNvSpPr/>
            <p:nvPr/>
          </p:nvSpPr>
          <p:spPr>
            <a:xfrm>
              <a:off x="1107112" y="5576935"/>
              <a:ext cx="452673" cy="452673"/>
            </a:xfrm>
            <a:prstGeom prst="rect">
              <a:avLst/>
            </a:prstGeom>
            <a:solidFill>
              <a:srgbClr val="6E6E6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Rectangle 15">
              <a:extLst>
                <a:ext uri="{FF2B5EF4-FFF2-40B4-BE49-F238E27FC236}">
                  <a16:creationId xmlns="" xmlns:a16="http://schemas.microsoft.com/office/drawing/2014/main" id="{53441E0B-3AD2-8146-8A8D-FA75C021D7BF}"/>
                </a:ext>
              </a:extLst>
            </p:cNvPr>
            <p:cNvSpPr/>
            <p:nvPr/>
          </p:nvSpPr>
          <p:spPr>
            <a:xfrm>
              <a:off x="1770602" y="5576935"/>
              <a:ext cx="452673" cy="452673"/>
            </a:xfrm>
            <a:prstGeom prst="rect">
              <a:avLst/>
            </a:prstGeom>
            <a:solidFill>
              <a:srgbClr val="007B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7" name="Rectangle 16">
              <a:extLst>
                <a:ext uri="{FF2B5EF4-FFF2-40B4-BE49-F238E27FC236}">
                  <a16:creationId xmlns="" xmlns:a16="http://schemas.microsoft.com/office/drawing/2014/main" id="{280D5472-F0B8-7944-A64A-2307A5749E64}"/>
                </a:ext>
              </a:extLst>
            </p:cNvPr>
            <p:cNvSpPr/>
            <p:nvPr/>
          </p:nvSpPr>
          <p:spPr>
            <a:xfrm>
              <a:off x="2434093" y="5576935"/>
              <a:ext cx="452673" cy="452673"/>
            </a:xfrm>
            <a:prstGeom prst="rect">
              <a:avLst/>
            </a:prstGeom>
            <a:solidFill>
              <a:srgbClr val="8FAD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8" name="Rectangle 17">
              <a:extLst>
                <a:ext uri="{FF2B5EF4-FFF2-40B4-BE49-F238E27FC236}">
                  <a16:creationId xmlns="" xmlns:a16="http://schemas.microsoft.com/office/drawing/2014/main" id="{79677A9A-9A5E-4340-B24E-4FD15C0C1E31}"/>
                </a:ext>
              </a:extLst>
            </p:cNvPr>
            <p:cNvSpPr/>
            <p:nvPr/>
          </p:nvSpPr>
          <p:spPr>
            <a:xfrm>
              <a:off x="3097583" y="5576935"/>
              <a:ext cx="452673" cy="452673"/>
            </a:xfrm>
            <a:prstGeom prst="rect">
              <a:avLst/>
            </a:prstGeom>
            <a:solidFill>
              <a:srgbClr val="F1B5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9" name="Rectangle 18">
              <a:extLst>
                <a:ext uri="{FF2B5EF4-FFF2-40B4-BE49-F238E27FC236}">
                  <a16:creationId xmlns="" xmlns:a16="http://schemas.microsoft.com/office/drawing/2014/main" id="{288E3FD7-B8EA-8F4B-BA46-6E68BF7FE5B9}"/>
                </a:ext>
              </a:extLst>
            </p:cNvPr>
            <p:cNvSpPr/>
            <p:nvPr/>
          </p:nvSpPr>
          <p:spPr>
            <a:xfrm>
              <a:off x="3761074" y="5576935"/>
              <a:ext cx="452673" cy="452673"/>
            </a:xfrm>
            <a:prstGeom prst="rect">
              <a:avLst/>
            </a:prstGeom>
            <a:solidFill>
              <a:srgbClr val="ED1C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0" name="Rectangle 19">
              <a:extLst>
                <a:ext uri="{FF2B5EF4-FFF2-40B4-BE49-F238E27FC236}">
                  <a16:creationId xmlns="" xmlns:a16="http://schemas.microsoft.com/office/drawing/2014/main" id="{E6D75427-A36B-D14F-9BC4-DAF6A8940D20}"/>
                </a:ext>
              </a:extLst>
            </p:cNvPr>
            <p:cNvSpPr/>
            <p:nvPr/>
          </p:nvSpPr>
          <p:spPr>
            <a:xfrm>
              <a:off x="4424566" y="5576935"/>
              <a:ext cx="452673" cy="452673"/>
            </a:xfrm>
            <a:prstGeom prst="rect">
              <a:avLst/>
            </a:prstGeom>
            <a:solidFill>
              <a:srgbClr val="54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1" name="Rectangle 20">
              <a:extLst>
                <a:ext uri="{FF2B5EF4-FFF2-40B4-BE49-F238E27FC236}">
                  <a16:creationId xmlns="" xmlns:a16="http://schemas.microsoft.com/office/drawing/2014/main" id="{7EF69FC7-0EC7-EE48-A582-B744B7B78A1C}"/>
                </a:ext>
              </a:extLst>
            </p:cNvPr>
            <p:cNvSpPr/>
            <p:nvPr/>
          </p:nvSpPr>
          <p:spPr>
            <a:xfrm>
              <a:off x="5088048" y="5576935"/>
              <a:ext cx="452673" cy="452673"/>
            </a:xfrm>
            <a:prstGeom prst="rect">
              <a:avLst/>
            </a:prstGeom>
            <a:solidFill>
              <a:srgbClr val="BEBE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1st bull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179388" indent="-182880">
              <a:buClr>
                <a:schemeClr val="tx2"/>
              </a:buClr>
              <a:tabLst/>
              <a:defRPr/>
            </a:lvl2pPr>
            <a:lvl3pPr marL="365760" indent="-180975">
              <a:tabLst/>
              <a:defRPr/>
            </a:lvl3pPr>
            <a:lvl4pPr marL="576263" indent="-180975">
              <a:tabLst/>
              <a:defRPr/>
            </a:lvl4pPr>
            <a:lvl5pPr marL="746125" indent="-179388">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3" name="Group 12">
            <a:extLst>
              <a:ext uri="{FF2B5EF4-FFF2-40B4-BE49-F238E27FC236}">
                <a16:creationId xmlns="" xmlns:a16="http://schemas.microsoft.com/office/drawing/2014/main" id="{5096F2A6-1BE6-2C4A-B51E-95BBCCC88A64}"/>
              </a:ext>
            </a:extLst>
          </p:cNvPr>
          <p:cNvGrpSpPr/>
          <p:nvPr userDrawn="1"/>
        </p:nvGrpSpPr>
        <p:grpSpPr>
          <a:xfrm>
            <a:off x="0" y="7079812"/>
            <a:ext cx="5151859" cy="452673"/>
            <a:chOff x="443621" y="5576935"/>
            <a:chExt cx="5097100" cy="452673"/>
          </a:xfrm>
        </p:grpSpPr>
        <p:sp>
          <p:nvSpPr>
            <p:cNvPr id="14" name="Rectangle 13">
              <a:extLst>
                <a:ext uri="{FF2B5EF4-FFF2-40B4-BE49-F238E27FC236}">
                  <a16:creationId xmlns="" xmlns:a16="http://schemas.microsoft.com/office/drawing/2014/main" id="{24279DBD-3265-8546-A5F7-C22C7CF162BB}"/>
                </a:ext>
              </a:extLst>
            </p:cNvPr>
            <p:cNvSpPr/>
            <p:nvPr/>
          </p:nvSpPr>
          <p:spPr>
            <a:xfrm>
              <a:off x="443621" y="5576935"/>
              <a:ext cx="452673" cy="452673"/>
            </a:xfrm>
            <a:prstGeom prst="rect">
              <a:avLst/>
            </a:prstGeom>
            <a:solidFill>
              <a:srgbClr val="E97B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a:extLst>
                <a:ext uri="{FF2B5EF4-FFF2-40B4-BE49-F238E27FC236}">
                  <a16:creationId xmlns="" xmlns:a16="http://schemas.microsoft.com/office/drawing/2014/main" id="{81237606-D125-E346-AF59-BC3DE06A4872}"/>
                </a:ext>
              </a:extLst>
            </p:cNvPr>
            <p:cNvSpPr/>
            <p:nvPr/>
          </p:nvSpPr>
          <p:spPr>
            <a:xfrm>
              <a:off x="1107112" y="5576935"/>
              <a:ext cx="452673" cy="452673"/>
            </a:xfrm>
            <a:prstGeom prst="rect">
              <a:avLst/>
            </a:prstGeom>
            <a:solidFill>
              <a:srgbClr val="6E6E6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Rectangle 15">
              <a:extLst>
                <a:ext uri="{FF2B5EF4-FFF2-40B4-BE49-F238E27FC236}">
                  <a16:creationId xmlns="" xmlns:a16="http://schemas.microsoft.com/office/drawing/2014/main" id="{4DE96378-69D3-D141-B38A-DAC85CF28D09}"/>
                </a:ext>
              </a:extLst>
            </p:cNvPr>
            <p:cNvSpPr/>
            <p:nvPr/>
          </p:nvSpPr>
          <p:spPr>
            <a:xfrm>
              <a:off x="1770602" y="5576935"/>
              <a:ext cx="452673" cy="452673"/>
            </a:xfrm>
            <a:prstGeom prst="rect">
              <a:avLst/>
            </a:prstGeom>
            <a:solidFill>
              <a:srgbClr val="007B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7" name="Rectangle 16">
              <a:extLst>
                <a:ext uri="{FF2B5EF4-FFF2-40B4-BE49-F238E27FC236}">
                  <a16:creationId xmlns="" xmlns:a16="http://schemas.microsoft.com/office/drawing/2014/main" id="{2E299D28-9D12-B246-B265-8600F54BCA1E}"/>
                </a:ext>
              </a:extLst>
            </p:cNvPr>
            <p:cNvSpPr/>
            <p:nvPr/>
          </p:nvSpPr>
          <p:spPr>
            <a:xfrm>
              <a:off x="2434093" y="5576935"/>
              <a:ext cx="452673" cy="452673"/>
            </a:xfrm>
            <a:prstGeom prst="rect">
              <a:avLst/>
            </a:prstGeom>
            <a:solidFill>
              <a:srgbClr val="8FAD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8" name="Rectangle 17">
              <a:extLst>
                <a:ext uri="{FF2B5EF4-FFF2-40B4-BE49-F238E27FC236}">
                  <a16:creationId xmlns="" xmlns:a16="http://schemas.microsoft.com/office/drawing/2014/main" id="{01270EF6-03DF-7248-B944-8146469318AC}"/>
                </a:ext>
              </a:extLst>
            </p:cNvPr>
            <p:cNvSpPr/>
            <p:nvPr/>
          </p:nvSpPr>
          <p:spPr>
            <a:xfrm>
              <a:off x="3097583" y="5576935"/>
              <a:ext cx="452673" cy="452673"/>
            </a:xfrm>
            <a:prstGeom prst="rect">
              <a:avLst/>
            </a:prstGeom>
            <a:solidFill>
              <a:srgbClr val="F1B5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9" name="Rectangle 18">
              <a:extLst>
                <a:ext uri="{FF2B5EF4-FFF2-40B4-BE49-F238E27FC236}">
                  <a16:creationId xmlns="" xmlns:a16="http://schemas.microsoft.com/office/drawing/2014/main" id="{0B163C5D-01C2-E849-B803-B96D676EBE4B}"/>
                </a:ext>
              </a:extLst>
            </p:cNvPr>
            <p:cNvSpPr/>
            <p:nvPr/>
          </p:nvSpPr>
          <p:spPr>
            <a:xfrm>
              <a:off x="3761074" y="5576935"/>
              <a:ext cx="452673" cy="452673"/>
            </a:xfrm>
            <a:prstGeom prst="rect">
              <a:avLst/>
            </a:prstGeom>
            <a:solidFill>
              <a:srgbClr val="ED1C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0" name="Rectangle 19">
              <a:extLst>
                <a:ext uri="{FF2B5EF4-FFF2-40B4-BE49-F238E27FC236}">
                  <a16:creationId xmlns="" xmlns:a16="http://schemas.microsoft.com/office/drawing/2014/main" id="{7F9EF437-6AB7-3C4F-BB75-1C8C744E49BC}"/>
                </a:ext>
              </a:extLst>
            </p:cNvPr>
            <p:cNvSpPr/>
            <p:nvPr/>
          </p:nvSpPr>
          <p:spPr>
            <a:xfrm>
              <a:off x="4424566" y="5576935"/>
              <a:ext cx="452673" cy="452673"/>
            </a:xfrm>
            <a:prstGeom prst="rect">
              <a:avLst/>
            </a:prstGeom>
            <a:solidFill>
              <a:srgbClr val="54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1" name="Rectangle 20">
              <a:extLst>
                <a:ext uri="{FF2B5EF4-FFF2-40B4-BE49-F238E27FC236}">
                  <a16:creationId xmlns="" xmlns:a16="http://schemas.microsoft.com/office/drawing/2014/main" id="{A924D33C-0606-3F4F-BEFD-7A8D3CC45191}"/>
                </a:ext>
              </a:extLst>
            </p:cNvPr>
            <p:cNvSpPr/>
            <p:nvPr/>
          </p:nvSpPr>
          <p:spPr>
            <a:xfrm>
              <a:off x="5088048" y="5576935"/>
              <a:ext cx="452673" cy="452673"/>
            </a:xfrm>
            <a:prstGeom prst="rect">
              <a:avLst/>
            </a:prstGeom>
            <a:solidFill>
              <a:srgbClr val="BEBE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spTree>
    <p:extLst>
      <p:ext uri="{BB962C8B-B14F-4D97-AF65-F5344CB8AC3E}">
        <p14:creationId xmlns:p14="http://schemas.microsoft.com/office/powerpoint/2010/main" val="316494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ag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BF07F4-ECD2-524F-BF9E-7F1F13F5D961}"/>
              </a:ext>
            </a:extLst>
          </p:cNvPr>
          <p:cNvSpPr>
            <a:spLocks noGrp="1"/>
          </p:cNvSpPr>
          <p:nvPr>
            <p:ph type="title"/>
          </p:nvPr>
        </p:nvSpPr>
        <p:spPr>
          <a:xfrm>
            <a:off x="453736" y="0"/>
            <a:ext cx="10058400" cy="914400"/>
          </a:xfrm>
        </p:spPr>
        <p:txBody>
          <a:bodyPr/>
          <a:lstStyle/>
          <a:p>
            <a:r>
              <a:rPr lang="en-US"/>
              <a:t>Click to edit Master title style</a:t>
            </a:r>
          </a:p>
        </p:txBody>
      </p:sp>
      <p:sp>
        <p:nvSpPr>
          <p:cNvPr id="4" name="Chart Placeholder 3">
            <a:extLst>
              <a:ext uri="{FF2B5EF4-FFF2-40B4-BE49-F238E27FC236}">
                <a16:creationId xmlns="" xmlns:a16="http://schemas.microsoft.com/office/drawing/2014/main" id="{823B4071-2FCC-1B42-8581-FACBB39B0CB6}"/>
              </a:ext>
            </a:extLst>
          </p:cNvPr>
          <p:cNvSpPr>
            <a:spLocks noGrp="1"/>
          </p:cNvSpPr>
          <p:nvPr>
            <p:ph type="chart" sz="quarter" idx="10"/>
          </p:nvPr>
        </p:nvSpPr>
        <p:spPr>
          <a:xfrm>
            <a:off x="453736" y="1061064"/>
            <a:ext cx="6404264" cy="5029200"/>
          </a:xfrm>
        </p:spPr>
        <p:txBody>
          <a:bodyPr/>
          <a:lstStyle/>
          <a:p>
            <a:r>
              <a:rPr lang="en-US" dirty="0"/>
              <a:t>Click icon to add chart</a:t>
            </a:r>
          </a:p>
        </p:txBody>
      </p:sp>
    </p:spTree>
    <p:extLst>
      <p:ext uri="{BB962C8B-B14F-4D97-AF65-F5344CB8AC3E}">
        <p14:creationId xmlns:p14="http://schemas.microsoft.com/office/powerpoint/2010/main" val="669163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4C985DDE-6F13-6642-BCE6-31ACE87AB358}"/>
              </a:ext>
            </a:extLst>
          </p:cNvPr>
          <p:cNvPicPr>
            <a:picLocks noChangeAspect="1"/>
          </p:cNvPicPr>
          <p:nvPr userDrawn="1"/>
        </p:nvPicPr>
        <p:blipFill>
          <a:blip r:embed="rId8"/>
          <a:stretch>
            <a:fillRect/>
          </a:stretch>
        </p:blipFill>
        <p:spPr>
          <a:xfrm>
            <a:off x="11137900" y="131407"/>
            <a:ext cx="1054100" cy="1955800"/>
          </a:xfrm>
          <a:prstGeom prst="rect">
            <a:avLst/>
          </a:prstGeom>
        </p:spPr>
      </p:pic>
      <p:sp>
        <p:nvSpPr>
          <p:cNvPr id="2" name="Title Placeholder 1"/>
          <p:cNvSpPr>
            <a:spLocks noGrp="1"/>
          </p:cNvSpPr>
          <p:nvPr>
            <p:ph type="title"/>
          </p:nvPr>
        </p:nvSpPr>
        <p:spPr>
          <a:xfrm>
            <a:off x="453736" y="0"/>
            <a:ext cx="10058400" cy="914400"/>
          </a:xfrm>
          <a:prstGeom prst="rect">
            <a:avLst/>
          </a:prstGeom>
        </p:spPr>
        <p:txBody>
          <a:bodyPr vert="horz" lIns="0" tIns="0" rIns="0" bIns="0" rtlCol="0" anchor="ctr" anchorCtr="0">
            <a:noAutofit/>
          </a:bodyPr>
          <a:lstStyle/>
          <a:p>
            <a:r>
              <a:rPr lang="en-US" dirty="0"/>
              <a:t>Click to edit Master title style</a:t>
            </a:r>
          </a:p>
        </p:txBody>
      </p:sp>
      <p:sp>
        <p:nvSpPr>
          <p:cNvPr id="3" name="Text Placeholder 2"/>
          <p:cNvSpPr>
            <a:spLocks noGrp="1"/>
          </p:cNvSpPr>
          <p:nvPr>
            <p:ph type="body" idx="1"/>
          </p:nvPr>
        </p:nvSpPr>
        <p:spPr>
          <a:xfrm>
            <a:off x="453736" y="1061064"/>
            <a:ext cx="11204864" cy="5485209"/>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 xmlns:a16="http://schemas.microsoft.com/office/drawing/2014/main" id="{4FA6BA1B-CACF-0943-9E49-E627A64B4BB4}"/>
              </a:ext>
            </a:extLst>
          </p:cNvPr>
          <p:cNvPicPr>
            <a:picLocks noChangeAspect="1"/>
          </p:cNvPicPr>
          <p:nvPr userDrawn="1"/>
        </p:nvPicPr>
        <p:blipFill>
          <a:blip r:embed="rId9"/>
          <a:stretch>
            <a:fillRect/>
          </a:stretch>
        </p:blipFill>
        <p:spPr>
          <a:xfrm>
            <a:off x="10362391" y="6280464"/>
            <a:ext cx="1600200" cy="355600"/>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85" r:id="rId2"/>
    <p:sldLayoutId id="2147483677" r:id="rId3"/>
    <p:sldLayoutId id="2147483688" r:id="rId4"/>
    <p:sldLayoutId id="2147483689" r:id="rId5"/>
    <p:sldLayoutId id="2147483675" r:id="rId6"/>
  </p:sldLayoutIdLst>
  <p:hf sldNum="0" hdr="0" dt="0"/>
  <p:txStyles>
    <p:titleStyle>
      <a:lvl1pPr algn="l" defTabSz="457200" rtl="0" eaLnBrk="1" latinLnBrk="0" hangingPunct="1">
        <a:lnSpc>
          <a:spcPts val="3100"/>
        </a:lnSpc>
        <a:spcBef>
          <a:spcPct val="0"/>
        </a:spcBef>
        <a:buNone/>
        <a:defRPr sz="2600" b="1" i="0" kern="1200" cap="none" spc="0" baseline="0">
          <a:solidFill>
            <a:schemeClr val="accent1"/>
          </a:solidFill>
          <a:latin typeface="Arial" panose="020B0604020202020204" pitchFamily="34" charset="0"/>
          <a:ea typeface="+mj-ea"/>
          <a:cs typeface="Arial" panose="020B0604020202020204" pitchFamily="34" charset="0"/>
        </a:defRPr>
      </a:lvl1pPr>
    </p:titleStyle>
    <p:bodyStyle>
      <a:lvl1pPr marL="182880" indent="-182880" algn="l" defTabSz="457200" rtl="0" eaLnBrk="1" latinLnBrk="0" hangingPunct="1">
        <a:lnSpc>
          <a:spcPts val="2800"/>
        </a:lnSpc>
        <a:spcBef>
          <a:spcPts val="300"/>
        </a:spcBef>
        <a:spcAft>
          <a:spcPts val="300"/>
        </a:spcAft>
        <a:buFont typeface="Arial"/>
        <a:buChar char="•"/>
        <a:tabLst/>
        <a:defRPr sz="2200" b="1" kern="1200" spc="0" baseline="0">
          <a:solidFill>
            <a:schemeClr val="tx2"/>
          </a:solidFill>
          <a:latin typeface="Arial"/>
          <a:ea typeface="+mn-ea"/>
          <a:cs typeface="Arial"/>
        </a:defRPr>
      </a:lvl1pPr>
      <a:lvl2pPr marL="365760" indent="-182880" algn="l" defTabSz="457200" rtl="0" eaLnBrk="1" latinLnBrk="0" hangingPunct="1">
        <a:lnSpc>
          <a:spcPts val="2800"/>
        </a:lnSpc>
        <a:spcBef>
          <a:spcPts val="300"/>
        </a:spcBef>
        <a:spcAft>
          <a:spcPts val="600"/>
        </a:spcAft>
        <a:buClr>
          <a:schemeClr val="tx1"/>
        </a:buClr>
        <a:buFont typeface="Arial" panose="020B0604020202020204" pitchFamily="34" charset="0"/>
        <a:buChar char="•"/>
        <a:tabLst/>
        <a:defRPr sz="2200" kern="1200" spc="0" baseline="0">
          <a:solidFill>
            <a:schemeClr val="tx1"/>
          </a:solidFill>
          <a:latin typeface="Arial"/>
          <a:ea typeface="+mn-ea"/>
          <a:cs typeface="Arial"/>
        </a:defRPr>
      </a:lvl2pPr>
      <a:lvl3pPr marL="548640" indent="-182880" algn="l" defTabSz="457200" rtl="0" eaLnBrk="1" latinLnBrk="0" hangingPunct="1">
        <a:lnSpc>
          <a:spcPts val="2800"/>
        </a:lnSpc>
        <a:spcBef>
          <a:spcPts val="0"/>
        </a:spcBef>
        <a:spcAft>
          <a:spcPts val="600"/>
        </a:spcAft>
        <a:buFont typeface="Arial"/>
        <a:buChar char="•"/>
        <a:defRPr sz="2200" kern="1200" spc="0" baseline="0">
          <a:solidFill>
            <a:schemeClr val="tx1"/>
          </a:solidFill>
          <a:latin typeface="Arial"/>
          <a:ea typeface="+mn-ea"/>
          <a:cs typeface="Arial"/>
        </a:defRPr>
      </a:lvl3pPr>
      <a:lvl4pPr marL="731520" indent="-182880" algn="l" defTabSz="457200" rtl="0" eaLnBrk="1" latinLnBrk="0" hangingPunct="1">
        <a:spcBef>
          <a:spcPts val="0"/>
        </a:spcBef>
        <a:spcAft>
          <a:spcPts val="600"/>
        </a:spcAft>
        <a:buFont typeface=".AppleSystemUIFont"/>
        <a:buChar char="–"/>
        <a:tabLst/>
        <a:defRPr sz="1800" kern="1200" spc="0" baseline="0">
          <a:solidFill>
            <a:schemeClr val="tx1"/>
          </a:solidFill>
          <a:latin typeface="Arial"/>
          <a:ea typeface="+mn-ea"/>
          <a:cs typeface="Arial"/>
        </a:defRPr>
      </a:lvl4pPr>
      <a:lvl5pPr marL="914400" indent="-182880" algn="l" defTabSz="457200" rtl="0" eaLnBrk="1" latinLnBrk="0" hangingPunct="1">
        <a:spcBef>
          <a:spcPts val="0"/>
        </a:spcBef>
        <a:spcAft>
          <a:spcPts val="600"/>
        </a:spcAft>
        <a:buFont typeface="Arial"/>
        <a:buChar char="»"/>
        <a:tabLst/>
        <a:defRPr sz="1800" kern="1200" spc="0" baseline="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EA1022AB-69D7-9B48-986E-60ACDBB4B87C}"/>
              </a:ext>
            </a:extLst>
          </p:cNvPr>
          <p:cNvSpPr>
            <a:spLocks noGrp="1"/>
          </p:cNvSpPr>
          <p:nvPr>
            <p:ph type="title"/>
          </p:nvPr>
        </p:nvSpPr>
        <p:spPr>
          <a:xfrm flipH="1">
            <a:off x="13013634" y="5155097"/>
            <a:ext cx="463826" cy="1406090"/>
          </a:xfrm>
        </p:spPr>
        <p:txBody>
          <a:bodyPr/>
          <a:lstStyle/>
          <a:p>
            <a:endParaRPr lang="en-US" dirty="0"/>
          </a:p>
        </p:txBody>
      </p:sp>
      <p:sp>
        <p:nvSpPr>
          <p:cNvPr id="2" name="TextBox 1"/>
          <p:cNvSpPr txBox="1"/>
          <p:nvPr/>
        </p:nvSpPr>
        <p:spPr>
          <a:xfrm>
            <a:off x="1027734" y="2884258"/>
            <a:ext cx="9517488" cy="4401205"/>
          </a:xfrm>
          <a:prstGeom prst="rect">
            <a:avLst/>
          </a:prstGeom>
          <a:noFill/>
        </p:spPr>
        <p:txBody>
          <a:bodyPr wrap="square" rtlCol="0">
            <a:spAutoFit/>
          </a:bodyPr>
          <a:lstStyle/>
          <a:p>
            <a:pPr algn="ctr"/>
            <a:r>
              <a:rPr lang="en-US" sz="2800" b="1" dirty="0" smtClean="0">
                <a:solidFill>
                  <a:srgbClr val="0066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000" b="1" dirty="0" smtClean="0">
                <a:ln>
                  <a:solidFill>
                    <a:srgbClr val="0066CC"/>
                  </a:solidFill>
                </a:ln>
                <a:solidFill>
                  <a:srgbClr val="0066CC"/>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Re-Entry Workforce Initiatives </a:t>
            </a:r>
          </a:p>
          <a:p>
            <a:r>
              <a:rPr lang="en-US" sz="4000" b="1" dirty="0" smtClean="0">
                <a:ln>
                  <a:solidFill>
                    <a:srgbClr val="0066CC"/>
                  </a:solidFill>
                </a:ln>
                <a:solidFill>
                  <a:srgbClr val="0066CC"/>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&amp;</a:t>
            </a:r>
          </a:p>
          <a:p>
            <a:r>
              <a:rPr lang="en-US" sz="4000" b="1" dirty="0" smtClean="0">
                <a:ln>
                  <a:solidFill>
                    <a:srgbClr val="0066CC"/>
                  </a:solidFill>
                </a:ln>
                <a:solidFill>
                  <a:srgbClr val="0066CC"/>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Career Relaunch</a:t>
            </a:r>
          </a:p>
          <a:p>
            <a:pPr algn="ctr"/>
            <a:r>
              <a:rPr lang="en-US" sz="3600" b="1" dirty="0" smtClean="0">
                <a:ln>
                  <a:solidFill>
                    <a:srgbClr val="0066CC"/>
                  </a:solidFill>
                </a:ln>
                <a:solidFill>
                  <a:srgbClr val="0066CC"/>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Track/Session 2.6</a:t>
            </a:r>
          </a:p>
          <a:p>
            <a:pPr algn="ctr"/>
            <a:r>
              <a:rPr lang="en-US" sz="2600" b="1" dirty="0" smtClean="0">
                <a:ln>
                  <a:solidFill>
                    <a:srgbClr val="0066CC"/>
                  </a:solidFill>
                </a:ln>
                <a:solidFill>
                  <a:srgbClr val="0066CC"/>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Moderator:</a:t>
            </a:r>
            <a:r>
              <a:rPr lang="en-US" sz="2600" b="1" dirty="0">
                <a:ln>
                  <a:solidFill>
                    <a:srgbClr val="0066CC"/>
                  </a:solidFill>
                </a:ln>
                <a:solidFill>
                  <a:srgbClr val="0066CC"/>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Caroline E. Green, MA, IPMA-SCP  </a:t>
            </a:r>
            <a:br>
              <a:rPr lang="en-US" sz="2600" b="1" dirty="0">
                <a:ln>
                  <a:solidFill>
                    <a:srgbClr val="0066CC"/>
                  </a:solidFill>
                </a:ln>
                <a:solidFill>
                  <a:srgbClr val="0066CC"/>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2600" b="1" dirty="0">
                <a:ln>
                  <a:solidFill>
                    <a:srgbClr val="0066CC"/>
                  </a:solidFill>
                </a:ln>
                <a:solidFill>
                  <a:srgbClr val="0066CC"/>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Human Resource &amp; Civil Service Director, </a:t>
            </a:r>
            <a:r>
              <a:rPr lang="en-US" sz="2600" b="1" dirty="0" smtClean="0">
                <a:ln>
                  <a:solidFill>
                    <a:srgbClr val="0066CC"/>
                  </a:solidFill>
                </a:ln>
                <a:solidFill>
                  <a:srgbClr val="0066CC"/>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City </a:t>
            </a:r>
            <a:r>
              <a:rPr lang="en-US" sz="2600" b="1" dirty="0">
                <a:ln>
                  <a:solidFill>
                    <a:srgbClr val="0066CC"/>
                  </a:solidFill>
                </a:ln>
                <a:solidFill>
                  <a:srgbClr val="0066CC"/>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of Forest Hill, TX</a:t>
            </a:r>
            <a:br>
              <a:rPr lang="en-US" sz="2600" b="1" dirty="0">
                <a:ln>
                  <a:solidFill>
                    <a:srgbClr val="0066CC"/>
                  </a:solidFill>
                </a:ln>
                <a:solidFill>
                  <a:srgbClr val="0066CC"/>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4000" b="1" dirty="0">
                <a:ln>
                  <a:solidFill>
                    <a:srgbClr val="0066CC"/>
                  </a:solidFill>
                </a:ln>
                <a:solidFill>
                  <a:srgbClr val="0066CC"/>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7351"/>
          <a:stretch/>
        </p:blipFill>
        <p:spPr bwMode="auto">
          <a:xfrm>
            <a:off x="636104" y="344536"/>
            <a:ext cx="7902589" cy="242045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Main S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483" y="777875"/>
            <a:ext cx="3333750" cy="124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8384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30" y="2941851"/>
            <a:ext cx="9140781" cy="2743200"/>
          </a:xfrm>
        </p:spPr>
        <p:txBody>
          <a:bodyPr/>
          <a:lstStyle/>
          <a:p>
            <a:pPr>
              <a:lnSpc>
                <a:spcPts val="2500"/>
              </a:lnSpc>
            </a:pPr>
            <a:r>
              <a:rPr lang="en-US" sz="2600" u="sng" cap="none" dirty="0" smtClean="0">
                <a:ln>
                  <a:solidFill>
                    <a:srgbClr val="0066CC"/>
                  </a:solidFill>
                </a:ln>
                <a:effectLst>
                  <a:outerShdw blurRad="50800" dist="38100" dir="2700000" algn="tl" rotWithShape="0">
                    <a:prstClr val="black">
                      <a:alpha val="40000"/>
                    </a:prstClr>
                  </a:outerShdw>
                </a:effectLst>
              </a:rPr>
              <a:t>PANELISTS:</a:t>
            </a:r>
            <a:r>
              <a:rPr lang="en-US" sz="2200" cap="none" dirty="0">
                <a:ln>
                  <a:solidFill>
                    <a:srgbClr val="0066CC"/>
                  </a:solidFill>
                </a:ln>
                <a:effectLst>
                  <a:outerShdw blurRad="50800" dist="38100" dir="2700000" algn="tl" rotWithShape="0">
                    <a:prstClr val="black">
                      <a:alpha val="40000"/>
                    </a:prstClr>
                  </a:outerShdw>
                </a:effectLst>
              </a:rPr>
              <a:t/>
            </a:r>
            <a:br>
              <a:rPr lang="en-US" sz="2200" cap="none" dirty="0">
                <a:ln>
                  <a:solidFill>
                    <a:srgbClr val="0066CC"/>
                  </a:solidFill>
                </a:ln>
                <a:effectLst>
                  <a:outerShdw blurRad="50800" dist="38100" dir="2700000" algn="tl" rotWithShape="0">
                    <a:prstClr val="black">
                      <a:alpha val="40000"/>
                    </a:prstClr>
                  </a:outerShdw>
                </a:effectLst>
              </a:rPr>
            </a:br>
            <a:r>
              <a:rPr lang="en-US" sz="2200" cap="none" dirty="0" smtClean="0">
                <a:ln>
                  <a:solidFill>
                    <a:srgbClr val="0066CC"/>
                  </a:solidFill>
                </a:ln>
                <a:effectLst>
                  <a:outerShdw blurRad="50800" dist="38100" dir="2700000" algn="tl" rotWithShape="0">
                    <a:prstClr val="black">
                      <a:alpha val="40000"/>
                    </a:prstClr>
                  </a:outerShdw>
                </a:effectLst>
              </a:rPr>
              <a:t> </a:t>
            </a:r>
            <a:br>
              <a:rPr lang="en-US" sz="2200" cap="none" dirty="0" smtClean="0">
                <a:ln>
                  <a:solidFill>
                    <a:srgbClr val="0066CC"/>
                  </a:solidFill>
                </a:ln>
                <a:effectLst>
                  <a:outerShdw blurRad="50800" dist="38100" dir="2700000" algn="tl" rotWithShape="0">
                    <a:prstClr val="black">
                      <a:alpha val="40000"/>
                    </a:prstClr>
                  </a:outerShdw>
                </a:effectLst>
              </a:rPr>
            </a:br>
            <a:r>
              <a:rPr lang="en-US" sz="2200" cap="none" dirty="0" smtClean="0">
                <a:ln>
                  <a:solidFill>
                    <a:srgbClr val="0066CC"/>
                  </a:solidFill>
                </a:ln>
                <a:effectLst>
                  <a:outerShdw blurRad="50800" dist="38100" dir="2700000" algn="tl" rotWithShape="0">
                    <a:prstClr val="black">
                      <a:alpha val="40000"/>
                    </a:prstClr>
                  </a:outerShdw>
                </a:effectLst>
              </a:rPr>
              <a:t>Charles Jones, Deputy Director of Division of State Initiatives, </a:t>
            </a:r>
            <a:br>
              <a:rPr lang="en-US" sz="2200" cap="none" dirty="0" smtClean="0">
                <a:ln>
                  <a:solidFill>
                    <a:srgbClr val="0066CC"/>
                  </a:solidFill>
                </a:ln>
                <a:effectLst>
                  <a:outerShdw blurRad="50800" dist="38100" dir="2700000" algn="tl" rotWithShape="0">
                    <a:prstClr val="black">
                      <a:alpha val="40000"/>
                    </a:prstClr>
                  </a:outerShdw>
                </a:effectLst>
              </a:rPr>
            </a:br>
            <a:r>
              <a:rPr lang="en-US" sz="2200" cap="none" dirty="0" smtClean="0">
                <a:ln>
                  <a:solidFill>
                    <a:srgbClr val="0066CC"/>
                  </a:solidFill>
                </a:ln>
                <a:effectLst>
                  <a:outerShdw blurRad="50800" dist="38100" dir="2700000" algn="tl" rotWithShape="0">
                    <a:prstClr val="black">
                      <a:alpha val="40000"/>
                    </a:prstClr>
                  </a:outerShdw>
                </a:effectLst>
              </a:rPr>
              <a:t>   Washington, D.C.</a:t>
            </a:r>
            <a:br>
              <a:rPr lang="en-US" sz="2200" cap="none" dirty="0" smtClean="0">
                <a:ln>
                  <a:solidFill>
                    <a:srgbClr val="0066CC"/>
                  </a:solidFill>
                </a:ln>
                <a:effectLst>
                  <a:outerShdw blurRad="50800" dist="38100" dir="2700000" algn="tl" rotWithShape="0">
                    <a:prstClr val="black">
                      <a:alpha val="40000"/>
                    </a:prstClr>
                  </a:outerShdw>
                </a:effectLst>
              </a:rPr>
            </a:br>
            <a:r>
              <a:rPr lang="en-US" sz="2200" cap="none" dirty="0">
                <a:ln>
                  <a:solidFill>
                    <a:srgbClr val="0066CC"/>
                  </a:solidFill>
                </a:ln>
                <a:effectLst>
                  <a:outerShdw blurRad="50800" dist="38100" dir="2700000" algn="tl" rotWithShape="0">
                    <a:prstClr val="black">
                      <a:alpha val="40000"/>
                    </a:prstClr>
                  </a:outerShdw>
                </a:effectLst>
              </a:rPr>
              <a:t> </a:t>
            </a:r>
            <a:r>
              <a:rPr lang="en-US" sz="2200" cap="none" dirty="0" smtClean="0">
                <a:ln>
                  <a:solidFill>
                    <a:srgbClr val="0066CC"/>
                  </a:solidFill>
                </a:ln>
                <a:effectLst>
                  <a:outerShdw blurRad="50800" dist="38100" dir="2700000" algn="tl" rotWithShape="0">
                    <a:prstClr val="black">
                      <a:alpha val="40000"/>
                    </a:prstClr>
                  </a:outerShdw>
                </a:effectLst>
              </a:rPr>
              <a:t> </a:t>
            </a:r>
            <a:br>
              <a:rPr lang="en-US" sz="2200" cap="none" dirty="0" smtClean="0">
                <a:ln>
                  <a:solidFill>
                    <a:srgbClr val="0066CC"/>
                  </a:solidFill>
                </a:ln>
                <a:effectLst>
                  <a:outerShdw blurRad="50800" dist="38100" dir="2700000" algn="tl" rotWithShape="0">
                    <a:prstClr val="black">
                      <a:alpha val="40000"/>
                    </a:prstClr>
                  </a:outerShdw>
                </a:effectLst>
              </a:rPr>
            </a:br>
            <a:r>
              <a:rPr lang="en-US" sz="2200" cap="none" dirty="0" smtClean="0">
                <a:ln>
                  <a:solidFill>
                    <a:srgbClr val="0066CC"/>
                  </a:solidFill>
                </a:ln>
                <a:effectLst>
                  <a:outerShdw blurRad="50800" dist="38100" dir="2700000" algn="tl" rotWithShape="0">
                    <a:prstClr val="black">
                      <a:alpha val="40000"/>
                    </a:prstClr>
                  </a:outerShdw>
                </a:effectLst>
              </a:rPr>
              <a:t>Larry Williams, Orange County Health Department (Retired)</a:t>
            </a:r>
            <a:br>
              <a:rPr lang="en-US" sz="2200" cap="none" dirty="0" smtClean="0">
                <a:ln>
                  <a:solidFill>
                    <a:srgbClr val="0066CC"/>
                  </a:solidFill>
                </a:ln>
                <a:effectLst>
                  <a:outerShdw blurRad="50800" dist="38100" dir="2700000" algn="tl" rotWithShape="0">
                    <a:prstClr val="black">
                      <a:alpha val="40000"/>
                    </a:prstClr>
                  </a:outerShdw>
                </a:effectLst>
              </a:rPr>
            </a:br>
            <a:r>
              <a:rPr lang="en-US" sz="2200" cap="none" dirty="0" smtClean="0">
                <a:ln>
                  <a:solidFill>
                    <a:srgbClr val="0066CC"/>
                  </a:solidFill>
                </a:ln>
                <a:effectLst>
                  <a:outerShdw blurRad="50800" dist="38100" dir="2700000" algn="tl" rotWithShape="0">
                    <a:prstClr val="black">
                      <a:alpha val="40000"/>
                    </a:prstClr>
                  </a:outerShdw>
                </a:effectLst>
              </a:rPr>
              <a:t/>
            </a:r>
            <a:br>
              <a:rPr lang="en-US" sz="2200" cap="none" dirty="0" smtClean="0">
                <a:ln>
                  <a:solidFill>
                    <a:srgbClr val="0066CC"/>
                  </a:solidFill>
                </a:ln>
                <a:effectLst>
                  <a:outerShdw blurRad="50800" dist="38100" dir="2700000" algn="tl" rotWithShape="0">
                    <a:prstClr val="black">
                      <a:alpha val="40000"/>
                    </a:prstClr>
                  </a:outerShdw>
                </a:effectLst>
              </a:rPr>
            </a:br>
            <a:r>
              <a:rPr lang="en-US" sz="2200" cap="none" dirty="0" smtClean="0">
                <a:ln>
                  <a:solidFill>
                    <a:srgbClr val="0066CC"/>
                  </a:solidFill>
                </a:ln>
                <a:effectLst>
                  <a:outerShdw blurRad="50800" dist="38100" dir="2700000" algn="tl" rotWithShape="0">
                    <a:prstClr val="black">
                      <a:alpha val="40000"/>
                    </a:prstClr>
                  </a:outerShdw>
                </a:effectLst>
              </a:rPr>
              <a:t>Linda A. Brooks, Manager Community Corrections Division for the          </a:t>
            </a:r>
            <a:br>
              <a:rPr lang="en-US" sz="2200" cap="none" dirty="0" smtClean="0">
                <a:ln>
                  <a:solidFill>
                    <a:srgbClr val="0066CC"/>
                  </a:solidFill>
                </a:ln>
                <a:effectLst>
                  <a:outerShdw blurRad="50800" dist="38100" dir="2700000" algn="tl" rotWithShape="0">
                    <a:prstClr val="black">
                      <a:alpha val="40000"/>
                    </a:prstClr>
                  </a:outerShdw>
                </a:effectLst>
              </a:rPr>
            </a:br>
            <a:r>
              <a:rPr lang="en-US" sz="2200" cap="none" dirty="0">
                <a:ln>
                  <a:solidFill>
                    <a:srgbClr val="0066CC"/>
                  </a:solidFill>
                </a:ln>
                <a:effectLst>
                  <a:outerShdw blurRad="50800" dist="38100" dir="2700000" algn="tl" rotWithShape="0">
                    <a:prstClr val="black">
                      <a:alpha val="40000"/>
                    </a:prstClr>
                  </a:outerShdw>
                </a:effectLst>
              </a:rPr>
              <a:t> </a:t>
            </a:r>
            <a:r>
              <a:rPr lang="en-US" sz="2200" cap="none" dirty="0" smtClean="0">
                <a:ln>
                  <a:solidFill>
                    <a:srgbClr val="0066CC"/>
                  </a:solidFill>
                </a:ln>
                <a:effectLst>
                  <a:outerShdw blurRad="50800" dist="38100" dir="2700000" algn="tl" rotWithShape="0">
                    <a:prstClr val="black">
                      <a:alpha val="40000"/>
                    </a:prstClr>
                  </a:outerShdw>
                </a:effectLst>
              </a:rPr>
              <a:t> Orange County Corrections Department, Daytona Beach, FL</a:t>
            </a:r>
            <a:br>
              <a:rPr lang="en-US" sz="2200" cap="none" dirty="0" smtClean="0">
                <a:ln>
                  <a:solidFill>
                    <a:srgbClr val="0066CC"/>
                  </a:solidFill>
                </a:ln>
                <a:effectLst>
                  <a:outerShdw blurRad="50800" dist="38100" dir="2700000" algn="tl" rotWithShape="0">
                    <a:prstClr val="black">
                      <a:alpha val="40000"/>
                    </a:prstClr>
                  </a:outerShdw>
                </a:effectLst>
              </a:rPr>
            </a:br>
            <a:r>
              <a:rPr lang="en-US" sz="2200" cap="none" dirty="0" smtClean="0"/>
              <a:t/>
            </a:r>
            <a:br>
              <a:rPr lang="en-US" sz="2200" cap="none" dirty="0" smtClean="0"/>
            </a:br>
            <a:r>
              <a:rPr lang="en-US" dirty="0" smtClean="0"/>
              <a:t/>
            </a:r>
            <a:br>
              <a:rPr lang="en-US" dirty="0" smtClean="0"/>
            </a:br>
            <a:r>
              <a:rPr lang="en-US" dirty="0"/>
              <a:t> </a:t>
            </a:r>
            <a:r>
              <a:rPr lang="en-US" dirty="0" smtClean="0"/>
              <a:t> </a:t>
            </a:r>
            <a:br>
              <a:rPr lang="en-US" dirty="0" smtClean="0"/>
            </a:br>
            <a:endParaRPr lang="en-US"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7351"/>
          <a:stretch/>
        </p:blipFill>
        <p:spPr bwMode="auto">
          <a:xfrm>
            <a:off x="636104" y="344536"/>
            <a:ext cx="7902589" cy="242045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descr="Main S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483" y="777875"/>
            <a:ext cx="3333750" cy="124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8960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104" y="2954729"/>
            <a:ext cx="9140781" cy="2743200"/>
          </a:xfrm>
        </p:spPr>
        <p:txBody>
          <a:bodyPr/>
          <a:lstStyle/>
          <a:p>
            <a:pPr algn="ctr"/>
            <a:r>
              <a:rPr lang="en-US" i="1" cap="none" dirty="0" smtClean="0">
                <a:effectLst>
                  <a:outerShdw blurRad="50800" dist="38100" dir="2700000" algn="tl" rotWithShape="0">
                    <a:prstClr val="black">
                      <a:alpha val="40000"/>
                    </a:prstClr>
                  </a:outerShdw>
                </a:effectLst>
              </a:rPr>
              <a:t>     Thank you for joining us!</a:t>
            </a:r>
            <a:br>
              <a:rPr lang="en-US" i="1" cap="none" dirty="0" smtClean="0">
                <a:effectLst>
                  <a:outerShdw blurRad="50800" dist="38100" dir="2700000" algn="tl" rotWithShape="0">
                    <a:prstClr val="black">
                      <a:alpha val="40000"/>
                    </a:prstClr>
                  </a:outerShdw>
                </a:effectLst>
              </a:rPr>
            </a:br>
            <a:r>
              <a:rPr lang="en-US" cap="none" dirty="0">
                <a:effectLst>
                  <a:outerShdw blurRad="50800" dist="38100" dir="2700000" algn="tl" rotWithShape="0">
                    <a:prstClr val="black">
                      <a:alpha val="40000"/>
                    </a:prstClr>
                  </a:outerShdw>
                </a:effectLst>
              </a:rPr>
              <a:t/>
            </a:r>
            <a:br>
              <a:rPr lang="en-US" cap="none" dirty="0">
                <a:effectLst>
                  <a:outerShdw blurRad="50800" dist="38100" dir="2700000" algn="tl" rotWithShape="0">
                    <a:prstClr val="black">
                      <a:alpha val="40000"/>
                    </a:prstClr>
                  </a:outerShdw>
                </a:effectLst>
              </a:rPr>
            </a:br>
            <a:r>
              <a:rPr lang="en-US" cap="none" dirty="0" smtClean="0">
                <a:effectLst>
                  <a:outerShdw blurRad="50800" dist="38100" dir="2700000" algn="tl" rotWithShape="0">
                    <a:prstClr val="black">
                      <a:alpha val="40000"/>
                    </a:prstClr>
                  </a:outerShdw>
                </a:effectLst>
              </a:rPr>
              <a:t>         Caroline E. Green</a:t>
            </a:r>
            <a:r>
              <a:rPr lang="en-US" cap="none" dirty="0">
                <a:effectLst>
                  <a:outerShdw blurRad="50800" dist="38100" dir="2700000" algn="tl" rotWithShape="0">
                    <a:prstClr val="black">
                      <a:alpha val="40000"/>
                    </a:prstClr>
                  </a:outerShdw>
                </a:effectLst>
              </a:rPr>
              <a:t>, </a:t>
            </a:r>
            <a:r>
              <a:rPr lang="en-US" cap="none" dirty="0" smtClean="0">
                <a:effectLst>
                  <a:outerShdw blurRad="50800" dist="38100" dir="2700000" algn="tl" rotWithShape="0">
                    <a:prstClr val="black">
                      <a:alpha val="40000"/>
                    </a:prstClr>
                  </a:outerShdw>
                </a:effectLst>
              </a:rPr>
              <a:t>MA, </a:t>
            </a:r>
            <a:r>
              <a:rPr lang="en-US" cap="none" dirty="0">
                <a:effectLst>
                  <a:outerShdw blurRad="50800" dist="38100" dir="2700000" algn="tl" rotWithShape="0">
                    <a:prstClr val="black">
                      <a:alpha val="40000"/>
                    </a:prstClr>
                  </a:outerShdw>
                </a:effectLst>
              </a:rPr>
              <a:t>IPMA-SCP </a:t>
            </a:r>
            <a:r>
              <a:rPr lang="en-US" cap="none" dirty="0" smtClean="0">
                <a:effectLst>
                  <a:outerShdw blurRad="50800" dist="38100" dir="2700000" algn="tl" rotWithShape="0">
                    <a:prstClr val="black">
                      <a:alpha val="40000"/>
                    </a:prstClr>
                  </a:outerShdw>
                </a:effectLst>
              </a:rPr>
              <a:t/>
            </a:r>
            <a:br>
              <a:rPr lang="en-US" cap="none" dirty="0" smtClean="0">
                <a:effectLst>
                  <a:outerShdw blurRad="50800" dist="38100" dir="2700000" algn="tl" rotWithShape="0">
                    <a:prstClr val="black">
                      <a:alpha val="40000"/>
                    </a:prstClr>
                  </a:outerShdw>
                </a:effectLst>
              </a:rPr>
            </a:br>
            <a:r>
              <a:rPr lang="en-US" cap="none" dirty="0" smtClean="0">
                <a:effectLst>
                  <a:outerShdw blurRad="50800" dist="38100" dir="2700000" algn="tl" rotWithShape="0">
                    <a:prstClr val="black">
                      <a:alpha val="40000"/>
                    </a:prstClr>
                  </a:outerShdw>
                </a:effectLst>
              </a:rPr>
              <a:t>      cgreen@foresthilltx.org</a:t>
            </a:r>
            <a:br>
              <a:rPr lang="en-US" cap="none" dirty="0" smtClean="0">
                <a:effectLst>
                  <a:outerShdw blurRad="50800" dist="38100" dir="2700000" algn="tl" rotWithShape="0">
                    <a:prstClr val="black">
                      <a:alpha val="40000"/>
                    </a:prstClr>
                  </a:outerShdw>
                </a:effectLst>
              </a:rPr>
            </a:br>
            <a:r>
              <a:rPr lang="en-US" cap="none" dirty="0" smtClean="0">
                <a:effectLst>
                  <a:outerShdw blurRad="50800" dist="38100" dir="2700000" algn="tl" rotWithShape="0">
                    <a:prstClr val="black">
                      <a:alpha val="40000"/>
                    </a:prstClr>
                  </a:outerShdw>
                </a:effectLst>
              </a:rPr>
              <a:t>      817.568.3004</a:t>
            </a:r>
            <a:endParaRPr lang="en-US" cap="none" dirty="0">
              <a:effectLst>
                <a:outerShdw blurRad="50800" dist="38100" dir="2700000" algn="tl" rotWithShape="0">
                  <a:prstClr val="black">
                    <a:alpha val="40000"/>
                  </a:prstClr>
                </a:outerShdw>
              </a:effectLst>
            </a:endParaRPr>
          </a:p>
        </p:txBody>
      </p:sp>
      <p:pic>
        <p:nvPicPr>
          <p:cNvPr id="4" name="Picture 4" descr="Main S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7483" y="777875"/>
            <a:ext cx="3333750" cy="12477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17351"/>
          <a:stretch/>
        </p:blipFill>
        <p:spPr bwMode="auto">
          <a:xfrm>
            <a:off x="636104" y="344536"/>
            <a:ext cx="7902589" cy="242045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8260605"/>
      </p:ext>
    </p:extLst>
  </p:cSld>
  <p:clrMapOvr>
    <a:masterClrMapping/>
  </p:clrMapOvr>
</p:sld>
</file>

<file path=ppt/theme/theme1.xml><?xml version="1.0" encoding="utf-8"?>
<a:theme xmlns:a="http://schemas.openxmlformats.org/drawingml/2006/main" name="HGAC_roundtable_template_0330">
  <a:themeElements>
    <a:clrScheme name="HGAC">
      <a:dk1>
        <a:srgbClr val="000000"/>
      </a:dk1>
      <a:lt1>
        <a:srgbClr val="FFFFFF"/>
      </a:lt1>
      <a:dk2>
        <a:srgbClr val="007BB9"/>
      </a:dk2>
      <a:lt2>
        <a:srgbClr val="BDBDBD"/>
      </a:lt2>
      <a:accent1>
        <a:srgbClr val="E97B00"/>
      </a:accent1>
      <a:accent2>
        <a:srgbClr val="6D6D6D"/>
      </a:accent2>
      <a:accent3>
        <a:srgbClr val="007BB9"/>
      </a:accent3>
      <a:accent4>
        <a:srgbClr val="8EAC15"/>
      </a:accent4>
      <a:accent5>
        <a:srgbClr val="F0B51C"/>
      </a:accent5>
      <a:accent6>
        <a:srgbClr val="EC1C24"/>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5E9E"/>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cap="flat" cmpd="sng" algn="ctr">
          <a:solidFill>
            <a:srgbClr val="E38D1A"/>
          </a:solidFill>
          <a:prstDash val="solid"/>
          <a:round/>
          <a:headEnd type="none" w="med" len="med"/>
          <a:tailEnd type="none" w="med" len="med"/>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gac127_ppt3_standard_0411" id="{1A77669D-629B-E54E-A6E0-F91C3FAEEE15}" vid="{451113DE-457F-0B45-8C3D-213B9DE8E8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HGAC_roundtable_template_0330</Template>
  <TotalTime>1158</TotalTime>
  <Words>30</Words>
  <Application>Microsoft Office PowerPoint</Application>
  <PresentationFormat>Widescreen</PresentationFormat>
  <Paragraphs>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.AppleSystemUIFont</vt:lpstr>
      <vt:lpstr>Arial</vt:lpstr>
      <vt:lpstr>Calibri</vt:lpstr>
      <vt:lpstr>HGAC_roundtable_template_0330</vt:lpstr>
      <vt:lpstr>PowerPoint Presentation</vt:lpstr>
      <vt:lpstr>PANELISTS:   Charles Jones, Deputy Director of Division of State Initiatives,     Washington, D.C.    Larry Williams, Orange County Health Department (Retired)  Linda A. Brooks, Manager Community Corrections Division for the             Orange County Corrections Department, Daytona Beach, FL      </vt:lpstr>
      <vt:lpstr>     Thank you for joining us!           Caroline E. Green, MA, IPMA-SCP        cgreen@foresthilltx.org       817.568.3004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creator>Irma Burns</dc:creator>
  <cp:lastModifiedBy>Marcia Conner</cp:lastModifiedBy>
  <cp:revision>33</cp:revision>
  <dcterms:created xsi:type="dcterms:W3CDTF">2018-04-12T02:17:25Z</dcterms:created>
  <dcterms:modified xsi:type="dcterms:W3CDTF">2019-04-02T21:11:00Z</dcterms:modified>
</cp:coreProperties>
</file>