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1"/>
    <p:sldMasterId id="214748380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66" r:id="rId6"/>
    <p:sldId id="261" r:id="rId7"/>
    <p:sldId id="274" r:id="rId8"/>
    <p:sldId id="275" r:id="rId9"/>
    <p:sldId id="276" r:id="rId10"/>
    <p:sldId id="277" r:id="rId11"/>
    <p:sldId id="279" r:id="rId12"/>
    <p:sldId id="281" r:id="rId13"/>
    <p:sldId id="280" r:id="rId14"/>
    <p:sldId id="29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D0CB37-1E44-7A40-AF2B-75D1EE2673DA}">
          <p14:sldIdLst>
            <p14:sldId id="256"/>
            <p14:sldId id="257"/>
            <p14:sldId id="258"/>
            <p14:sldId id="266"/>
            <p14:sldId id="261"/>
            <p14:sldId id="274"/>
            <p14:sldId id="275"/>
            <p14:sldId id="276"/>
            <p14:sldId id="277"/>
            <p14:sldId id="279"/>
            <p14:sldId id="281"/>
            <p14:sldId id="280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116" autoAdjust="0"/>
    <p:restoredTop sz="86364" autoAdjust="0"/>
  </p:normalViewPr>
  <p:slideViewPr>
    <p:cSldViewPr snapToGrid="0" snapToObjects="1">
      <p:cViewPr>
        <p:scale>
          <a:sx n="100" d="100"/>
          <a:sy n="100" d="100"/>
        </p:scale>
        <p:origin x="-4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168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 anchor="b"/>
          <a:lstStyle>
            <a:lvl1pPr algn="r">
              <a:defRPr sz="1300"/>
            </a:lvl1pPr>
          </a:lstStyle>
          <a:p>
            <a:fld id="{938C1936-E6B3-4214-92B2-84102B41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123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10" tIns="48604" rIns="97210" bIns="486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210" tIns="48604" rIns="97210" bIns="48604" rtlCol="0"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7210" tIns="48604" rIns="97210" bIns="48604" rtlCol="0" anchor="b"/>
          <a:lstStyle>
            <a:lvl1pPr algn="r">
              <a:defRPr sz="1300"/>
            </a:lvl1pPr>
          </a:lstStyle>
          <a:p>
            <a:fld id="{46EAB5C7-8222-4367-8CC9-D53AF5684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133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10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11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12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13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5C7-8222-4367-8CC9-D53AF568404C}" type="slidenum">
              <a:rPr lang="en-US" smtClean="0"/>
              <a:t>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73558" indent="-297523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90090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66125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142162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618197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3094234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570270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4046305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eaLnBrk="1" hangingPunct="1"/>
            <a:fld id="{C54F9828-A87B-4EA4-B54F-328969E89F09}" type="slidenum">
              <a:rPr lang="en-US" altLang="en-US" sz="1300">
                <a:latin typeface="Calibri" pitchFamily="34" charset="0"/>
              </a:rPr>
              <a:pPr eaLnBrk="1" hangingPunct="1"/>
              <a:t>6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73558" indent="-297523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90090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66125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142162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618197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3094234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570270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4046305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eaLnBrk="1" hangingPunct="1"/>
            <a:fld id="{62A4E9F2-62E8-4D73-BD02-80E77A3CF7B0}" type="slidenum">
              <a:rPr lang="en-US" altLang="en-US" sz="1300">
                <a:latin typeface="Calibri" pitchFamily="34" charset="0"/>
              </a:rPr>
              <a:pPr eaLnBrk="1" hangingPunct="1"/>
              <a:t>7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73558" indent="-297523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90090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66125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142162" indent="-238018" eaLnBrk="0" hangingPunct="0"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618197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3094234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570270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4046305" indent="-238018" defTabSz="4760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eaLnBrk="1" hangingPunct="1"/>
            <a:fld id="{170FD792-9BEF-4F53-A019-A35B945D7644}" type="slidenum">
              <a:rPr lang="en-US" altLang="en-US" sz="1300">
                <a:latin typeface="Calibri" pitchFamily="34" charset="0"/>
              </a:rPr>
              <a:pPr eaLnBrk="1" hangingPunct="1"/>
              <a:t>8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Notes/Ideas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Key Takeaways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Ideas for Application</a:t>
            </a:r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DBB76-9662-4778-8654-D3AC4368B6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G:\CEPL\Administration\Logos\gw_ci_cepl_wht_re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8" y="5926285"/>
            <a:ext cx="2434004" cy="7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General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buffback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buff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G:\CEPL\Administration\Logos\gw_ci_cepl_wht_rev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5" y="5794309"/>
            <a:ext cx="2434004" cy="7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665984" y="648866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5C39C64-F2C6-4E10-9247-6B9B3F7F6508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G:\CEPL\Administration\Logos\gw_ci_cepl_wht_rev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5" y="5794309"/>
            <a:ext cx="2434004" cy="7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665984" y="648866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5C39C64-F2C6-4E10-9247-6B9B3F7F6508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9" r:id="rId8"/>
    <p:sldLayoutId id="2147483814" r:id="rId9"/>
    <p:sldLayoutId id="214748381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General1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PT-General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1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  <p:sldLayoutId id="2147483816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919" y="2147160"/>
            <a:ext cx="6346163" cy="811080"/>
          </a:xfrm>
        </p:spPr>
        <p:txBody>
          <a:bodyPr/>
          <a:lstStyle/>
          <a:p>
            <a:r>
              <a:rPr lang="en-US" b="0" dirty="0" smtClean="0">
                <a:effectLst/>
              </a:rPr>
              <a:t>Organizational Leadership</a:t>
            </a:r>
            <a:endParaRPr lang="en-US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178" y="2928288"/>
            <a:ext cx="6162197" cy="175260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National Forum for Black Public Administrators</a:t>
            </a:r>
          </a:p>
          <a:p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National Conference – Cleveland, Ohio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5252" y="5842938"/>
            <a:ext cx="3152776" cy="769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Jim Robinson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Executive Director, </a:t>
            </a:r>
            <a:r>
              <a:rPr lang="en-US" sz="1600" dirty="0" smtClean="0">
                <a:solidFill>
                  <a:schemeClr val="bg1"/>
                </a:solidFill>
              </a:rPr>
              <a:t>CEPL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April 20, 2018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444904" y="209549"/>
            <a:ext cx="6254192" cy="5229225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4810125" y="5188740"/>
            <a:ext cx="733425" cy="280989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543551" y="4778964"/>
            <a:ext cx="3490520" cy="678860"/>
          </a:xfrm>
        </p:spPr>
        <p:txBody>
          <a:bodyPr/>
          <a:lstStyle/>
          <a:p>
            <a:r>
              <a:rPr lang="en-US" i="1" dirty="0" smtClean="0"/>
              <a:t>Conversational Intelligence </a:t>
            </a:r>
            <a:r>
              <a:rPr lang="en-US" dirty="0" smtClean="0"/>
              <a:t>by Judith Glaser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versational intellig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/>
        </p:blipFill>
        <p:spPr bwMode="auto">
          <a:xfrm>
            <a:off x="1714500" y="793750"/>
            <a:ext cx="57150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79631"/>
            <a:ext cx="7756263" cy="1054250"/>
          </a:xfrm>
        </p:spPr>
        <p:txBody>
          <a:bodyPr/>
          <a:lstStyle/>
          <a:p>
            <a:r>
              <a:rPr lang="en-US" sz="2400" i="1" dirty="0"/>
              <a:t>Conversational Intelligence </a:t>
            </a:r>
            <a:r>
              <a:rPr lang="en-US" sz="2400" dirty="0"/>
              <a:t>by Judith Glaser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4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9"/>
          <a:stretch/>
        </p:blipFill>
        <p:spPr bwMode="auto">
          <a:xfrm>
            <a:off x="957792" y="1531938"/>
            <a:ext cx="7228417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nip Same Side Corner Rectangle 5"/>
          <p:cNvSpPr/>
          <p:nvPr/>
        </p:nvSpPr>
        <p:spPr>
          <a:xfrm>
            <a:off x="6143625" y="5136349"/>
            <a:ext cx="733425" cy="280989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4974" y="4343751"/>
            <a:ext cx="18083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Protect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9748" y="4343751"/>
            <a:ext cx="18083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</a:rPr>
              <a:t>Partner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Conversational Intelligence </a:t>
            </a:r>
            <a:r>
              <a:rPr lang="en-US" sz="2400" dirty="0"/>
              <a:t>by Judith Glaser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3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66406"/>
            <a:ext cx="7756263" cy="105425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TOP® 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 descr="I:\3801-3900\3862 TalentDevelopment Workshop Materials\Art\TOP Model\TOP layer 7a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9" y="956951"/>
            <a:ext cx="49323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Theory of the Case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633870" y="1401289"/>
            <a:ext cx="2075209" cy="172192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Boss’s Leadership Behaviors</a:t>
            </a:r>
            <a:endParaRPr lang="en-US" dirty="0"/>
          </a:p>
        </p:txBody>
      </p:sp>
      <p:sp>
        <p:nvSpPr>
          <p:cNvPr id="10" name="8-Point Star 9"/>
          <p:cNvSpPr/>
          <p:nvPr/>
        </p:nvSpPr>
        <p:spPr>
          <a:xfrm>
            <a:off x="4907869" y="1434401"/>
            <a:ext cx="2075209" cy="172192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11" name="8-Point Star 10"/>
          <p:cNvSpPr/>
          <p:nvPr/>
        </p:nvSpPr>
        <p:spPr>
          <a:xfrm>
            <a:off x="1906679" y="3449783"/>
            <a:ext cx="2075209" cy="172192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188120" y="3663538"/>
            <a:ext cx="1935678" cy="15081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Improved Performance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44284" y="2262250"/>
            <a:ext cx="17583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30888" y="18786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155959" y="2247982"/>
            <a:ext cx="1988041" cy="14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36056" y="17664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Arouses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92635" y="4354299"/>
            <a:ext cx="17094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42100" y="39354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Leads to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61" y="4347165"/>
            <a:ext cx="1631781" cy="14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193955"/>
            <a:ext cx="7745505" cy="317026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Autonomy: Acting with choice</a:t>
            </a:r>
          </a:p>
          <a:p>
            <a:pPr marL="457200" indent="-457200">
              <a:buAutoNum type="arabicPeriod"/>
            </a:pPr>
            <a:r>
              <a:rPr lang="en-US" dirty="0" smtClean="0"/>
              <a:t>Mastery: Getting better at doing something that matters.</a:t>
            </a:r>
          </a:p>
          <a:p>
            <a:pPr marL="457200" indent="-457200">
              <a:buAutoNum type="arabicPeriod"/>
            </a:pPr>
            <a:r>
              <a:rPr lang="en-US" dirty="0" smtClean="0"/>
              <a:t>Purpose: Being connected to a larger cause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 smtClean="0"/>
              <a:t>Humans are designed to be active and engaged!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66406"/>
            <a:ext cx="7756263" cy="105425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of Motivation 3.0: Psychological Empowerment Intrinsic Motivation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10" y="171449"/>
            <a:ext cx="233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474906"/>
            <a:ext cx="7756263" cy="105425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Psychological Empowerment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7522" y="1365662"/>
            <a:ext cx="2434442" cy="64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Meaningfulness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7522" y="2177141"/>
            <a:ext cx="2434442" cy="64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Self-Determination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7522" y="2976748"/>
            <a:ext cx="2434442" cy="64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Competence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7522" y="3796146"/>
            <a:ext cx="2434442" cy="64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Challenge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7522" y="4623464"/>
            <a:ext cx="2434442" cy="64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Impact</a:t>
            </a:r>
          </a:p>
        </p:txBody>
      </p:sp>
      <p:sp>
        <p:nvSpPr>
          <p:cNvPr id="7" name="Oval 6"/>
          <p:cNvSpPr/>
          <p:nvPr/>
        </p:nvSpPr>
        <p:spPr>
          <a:xfrm>
            <a:off x="4952010" y="2327562"/>
            <a:ext cx="3930732" cy="1939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Psychological Empowerment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48842" y="1686296"/>
            <a:ext cx="1603168" cy="811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48842" y="3966358"/>
            <a:ext cx="1603168" cy="977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48842" y="3618016"/>
            <a:ext cx="1472540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8842" y="3297381"/>
            <a:ext cx="1389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48842" y="2497775"/>
            <a:ext cx="1472540" cy="478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313" y="200025"/>
            <a:ext cx="8715375" cy="4889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</a:rPr>
              <a:t>Leadership Practices which Most Impact Climate</a:t>
            </a:r>
            <a:endParaRPr lang="en-US" sz="2800" dirty="0">
              <a:ea typeface="+mj-ea"/>
            </a:endParaRPr>
          </a:p>
        </p:txBody>
      </p:sp>
      <p:grpSp>
        <p:nvGrpSpPr>
          <p:cNvPr id="36866" name="Group 36863"/>
          <p:cNvGrpSpPr>
            <a:grpSpLocks/>
          </p:cNvGrpSpPr>
          <p:nvPr/>
        </p:nvGrpSpPr>
        <p:grpSpPr bwMode="auto">
          <a:xfrm>
            <a:off x="542925" y="1058863"/>
            <a:ext cx="6924675" cy="1955800"/>
            <a:chOff x="320675" y="4048125"/>
            <a:chExt cx="8823325" cy="2704504"/>
          </a:xfrm>
        </p:grpSpPr>
        <p:sp>
          <p:nvSpPr>
            <p:cNvPr id="28687" name="Text Box 43"/>
            <p:cNvSpPr txBox="1">
              <a:spLocks noChangeArrowheads="1"/>
            </p:cNvSpPr>
            <p:nvPr/>
          </p:nvSpPr>
          <p:spPr bwMode="auto">
            <a:xfrm>
              <a:off x="838504" y="4697908"/>
              <a:ext cx="3005837" cy="1870323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Demonstrates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Personal Commitment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to Achieving Goals</a:t>
              </a:r>
              <a:endParaRPr lang="en-US" sz="1600" smtClean="0"/>
            </a:p>
          </p:txBody>
        </p:sp>
        <p:sp>
          <p:nvSpPr>
            <p:cNvPr id="28688" name="Text Box 44"/>
            <p:cNvSpPr txBox="1">
              <a:spLocks noChangeArrowheads="1"/>
            </p:cNvSpPr>
            <p:nvPr/>
          </p:nvSpPr>
          <p:spPr bwMode="auto">
            <a:xfrm>
              <a:off x="320675" y="4048125"/>
              <a:ext cx="3155522" cy="447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EECE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b="1" noProof="1">
                  <a:solidFill>
                    <a:srgbClr val="000000"/>
                  </a:solidFill>
                  <a:latin typeface="Wingdings" pitchFamily="2" charset="2"/>
                  <a:cs typeface="Arial" pitchFamily="34" charset="0"/>
                </a:rPr>
                <a:t></a:t>
              </a: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Model the Way</a:t>
              </a:r>
              <a:endParaRPr lang="en-US" altLang="en-US" sz="1600" b="1">
                <a:cs typeface="Arial" pitchFamily="34" charset="0"/>
              </a:endParaRPr>
            </a:p>
          </p:txBody>
        </p:sp>
        <p:grpSp>
          <p:nvGrpSpPr>
            <p:cNvPr id="36880" name="Group 45"/>
            <p:cNvGrpSpPr>
              <a:grpSpLocks/>
            </p:cNvGrpSpPr>
            <p:nvPr/>
          </p:nvGrpSpPr>
          <p:grpSpPr bwMode="auto">
            <a:xfrm>
              <a:off x="4068763" y="5002213"/>
              <a:ext cx="1766887" cy="1204912"/>
              <a:chOff x="109453680" y="107949000"/>
              <a:chExt cx="1766540" cy="1203680"/>
            </a:xfrm>
          </p:grpSpPr>
          <p:cxnSp>
            <p:nvCxnSpPr>
              <p:cNvPr id="28691" name="AutoShape 46"/>
              <p:cNvCxnSpPr>
                <a:cxnSpLocks noChangeShapeType="1"/>
              </p:cNvCxnSpPr>
              <p:nvPr/>
            </p:nvCxnSpPr>
            <p:spPr bwMode="auto">
              <a:xfrm>
                <a:off x="109453787" y="107949829"/>
                <a:ext cx="1757442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692" name="AutoShape 47"/>
              <p:cNvCxnSpPr>
                <a:cxnSpLocks noChangeShapeType="1"/>
              </p:cNvCxnSpPr>
              <p:nvPr/>
            </p:nvCxnSpPr>
            <p:spPr bwMode="auto">
              <a:xfrm>
                <a:off x="109455809" y="108362107"/>
                <a:ext cx="1757443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693" name="AutoShape 48"/>
              <p:cNvCxnSpPr>
                <a:cxnSpLocks noChangeShapeType="1"/>
              </p:cNvCxnSpPr>
              <p:nvPr/>
            </p:nvCxnSpPr>
            <p:spPr bwMode="auto">
              <a:xfrm>
                <a:off x="109459853" y="108754649"/>
                <a:ext cx="1755420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694" name="AutoShape 49"/>
              <p:cNvCxnSpPr>
                <a:cxnSpLocks noChangeShapeType="1"/>
              </p:cNvCxnSpPr>
              <p:nvPr/>
            </p:nvCxnSpPr>
            <p:spPr bwMode="auto">
              <a:xfrm>
                <a:off x="109461877" y="109153770"/>
                <a:ext cx="1757442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690" name="Text Box 50"/>
            <p:cNvSpPr txBox="1">
              <a:spLocks noChangeArrowheads="1"/>
            </p:cNvSpPr>
            <p:nvPr/>
          </p:nvSpPr>
          <p:spPr bwMode="auto">
            <a:xfrm>
              <a:off x="6138163" y="4719861"/>
              <a:ext cx="3005837" cy="2032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EEE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Commitment</a:t>
              </a:r>
            </a:p>
            <a:p>
              <a:pPr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Standards</a:t>
              </a:r>
            </a:p>
            <a:p>
              <a:pPr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Structure</a:t>
              </a:r>
            </a:p>
            <a:p>
              <a:pPr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Recognition</a:t>
              </a:r>
              <a:endParaRPr lang="en-US" smtClean="0"/>
            </a:p>
          </p:txBody>
        </p:sp>
      </p:grpSp>
      <p:grpSp>
        <p:nvGrpSpPr>
          <p:cNvPr id="36867" name="Group 36867"/>
          <p:cNvGrpSpPr>
            <a:grpSpLocks/>
          </p:cNvGrpSpPr>
          <p:nvPr/>
        </p:nvGrpSpPr>
        <p:grpSpPr bwMode="auto">
          <a:xfrm>
            <a:off x="552450" y="3171825"/>
            <a:ext cx="7400925" cy="1647825"/>
            <a:chOff x="325438" y="4114307"/>
            <a:chExt cx="8818562" cy="2651730"/>
          </a:xfrm>
        </p:grpSpPr>
        <p:sp>
          <p:nvSpPr>
            <p:cNvPr id="28679" name="Text Box 51"/>
            <p:cNvSpPr txBox="1">
              <a:spLocks noChangeArrowheads="1"/>
            </p:cNvSpPr>
            <p:nvPr/>
          </p:nvSpPr>
          <p:spPr bwMode="auto">
            <a:xfrm>
              <a:off x="843732" y="4796400"/>
              <a:ext cx="3007618" cy="186745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Encourage 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Innovation and 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Calculated Risk Taking</a:t>
              </a:r>
              <a:endParaRPr lang="en-US" sz="1600" smtClean="0"/>
            </a:p>
          </p:txBody>
        </p:sp>
        <p:sp>
          <p:nvSpPr>
            <p:cNvPr id="28680" name="Text Box 52"/>
            <p:cNvSpPr txBox="1">
              <a:spLocks noChangeArrowheads="1"/>
            </p:cNvSpPr>
            <p:nvPr/>
          </p:nvSpPr>
          <p:spPr bwMode="auto">
            <a:xfrm>
              <a:off x="325438" y="4114307"/>
              <a:ext cx="3881529" cy="447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EECE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b="1" noProof="1">
                  <a:solidFill>
                    <a:srgbClr val="000000"/>
                  </a:solidFill>
                  <a:latin typeface="Wingdings" pitchFamily="2" charset="2"/>
                  <a:cs typeface="Arial" pitchFamily="34" charset="0"/>
                </a:rPr>
                <a:t></a:t>
              </a: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Challenge the Process</a:t>
              </a:r>
              <a:endParaRPr lang="en-US" altLang="en-US" sz="1600" b="1">
                <a:cs typeface="Arial" pitchFamily="34" charset="0"/>
              </a:endParaRPr>
            </a:p>
          </p:txBody>
        </p:sp>
        <p:cxnSp>
          <p:nvCxnSpPr>
            <p:cNvPr id="28681" name="AutoShape 53"/>
            <p:cNvCxnSpPr>
              <a:cxnSpLocks noChangeShapeType="1"/>
            </p:cNvCxnSpPr>
            <p:nvPr/>
          </p:nvCxnSpPr>
          <p:spPr bwMode="auto">
            <a:xfrm>
              <a:off x="4070773" y="4916468"/>
              <a:ext cx="1757282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682" name="AutoShape 54"/>
            <p:cNvCxnSpPr>
              <a:cxnSpLocks noChangeShapeType="1"/>
            </p:cNvCxnSpPr>
            <p:nvPr/>
          </p:nvCxnSpPr>
          <p:spPr bwMode="auto">
            <a:xfrm>
              <a:off x="4072665" y="5330322"/>
              <a:ext cx="1757280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683" name="AutoShape 55"/>
            <p:cNvCxnSpPr>
              <a:cxnSpLocks noChangeShapeType="1"/>
            </p:cNvCxnSpPr>
            <p:nvPr/>
          </p:nvCxnSpPr>
          <p:spPr bwMode="auto">
            <a:xfrm>
              <a:off x="4074556" y="5721185"/>
              <a:ext cx="1759173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684" name="AutoShape 56"/>
            <p:cNvCxnSpPr>
              <a:cxnSpLocks noChangeShapeType="1"/>
            </p:cNvCxnSpPr>
            <p:nvPr/>
          </p:nvCxnSpPr>
          <p:spPr bwMode="auto">
            <a:xfrm>
              <a:off x="4080232" y="6122264"/>
              <a:ext cx="1757280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8685" name="Text Box 57"/>
            <p:cNvSpPr txBox="1">
              <a:spLocks noChangeArrowheads="1"/>
            </p:cNvSpPr>
            <p:nvPr/>
          </p:nvSpPr>
          <p:spPr bwMode="auto">
            <a:xfrm>
              <a:off x="6136382" y="4500060"/>
              <a:ext cx="3007618" cy="22659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EEE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Commitment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Standards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Support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Responsibility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Recognition</a:t>
              </a:r>
              <a:endParaRPr lang="en-US" sz="1600" smtClean="0"/>
            </a:p>
          </p:txBody>
        </p:sp>
        <p:cxnSp>
          <p:nvCxnSpPr>
            <p:cNvPr id="28686" name="AutoShape 58"/>
            <p:cNvCxnSpPr>
              <a:cxnSpLocks noChangeShapeType="1"/>
            </p:cNvCxnSpPr>
            <p:nvPr/>
          </p:nvCxnSpPr>
          <p:spPr bwMode="auto">
            <a:xfrm>
              <a:off x="4082123" y="6541228"/>
              <a:ext cx="1759173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8677" name="Text Box 59"/>
          <p:cNvSpPr txBox="1">
            <a:spLocks noChangeArrowheads="1"/>
          </p:cNvSpPr>
          <p:nvPr/>
        </p:nvSpPr>
        <p:spPr bwMode="auto">
          <a:xfrm>
            <a:off x="206375" y="4943475"/>
            <a:ext cx="8747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EECE1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595959"/>
                </a:solidFill>
                <a:latin typeface="Arial" charset="0"/>
              </a:rPr>
              <a:t>Leadership and Organizational Climate by Robert Stringer &amp; The Leadership Challenge by Kouzes and Posner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92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7"/>
          <p:cNvGrpSpPr>
            <a:grpSpLocks/>
          </p:cNvGrpSpPr>
          <p:nvPr/>
        </p:nvGrpSpPr>
        <p:grpSpPr bwMode="auto">
          <a:xfrm>
            <a:off x="757238" y="1020763"/>
            <a:ext cx="6840537" cy="1468437"/>
            <a:chOff x="170734" y="3936845"/>
            <a:chExt cx="8973266" cy="2733828"/>
          </a:xfrm>
        </p:grpSpPr>
        <p:sp>
          <p:nvSpPr>
            <p:cNvPr id="29709" name="Text Box 2"/>
            <p:cNvSpPr txBox="1">
              <a:spLocks noChangeArrowheads="1"/>
            </p:cNvSpPr>
            <p:nvPr/>
          </p:nvSpPr>
          <p:spPr bwMode="auto">
            <a:xfrm>
              <a:off x="839199" y="4799848"/>
              <a:ext cx="3004973" cy="1870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Clarifies 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Who Is Responsible 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for What</a:t>
              </a:r>
              <a:endParaRPr lang="en-US" sz="1600" smtClean="0"/>
            </a:p>
          </p:txBody>
        </p:sp>
        <p:sp>
          <p:nvSpPr>
            <p:cNvPr id="29710" name="Text Box 3"/>
            <p:cNvSpPr txBox="1">
              <a:spLocks noChangeArrowheads="1"/>
            </p:cNvSpPr>
            <p:nvPr/>
          </p:nvSpPr>
          <p:spPr bwMode="auto">
            <a:xfrm>
              <a:off x="170734" y="3936845"/>
              <a:ext cx="4219039" cy="446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EECE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b="1" noProof="1">
                  <a:solidFill>
                    <a:srgbClr val="000000"/>
                  </a:solidFill>
                  <a:latin typeface="Wingdings" pitchFamily="2" charset="2"/>
                  <a:cs typeface="Arial" pitchFamily="34" charset="0"/>
                </a:rPr>
                <a:t></a:t>
              </a:r>
              <a:r>
                <a:rPr lang="en-US" altLang="en-US" b="1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Enabling Others to Act</a:t>
              </a:r>
              <a:endParaRPr lang="en-US" altLang="en-US" sz="1600" b="1">
                <a:cs typeface="Arial" pitchFamily="34" charset="0"/>
              </a:endParaRPr>
            </a:p>
          </p:txBody>
        </p:sp>
        <p:grpSp>
          <p:nvGrpSpPr>
            <p:cNvPr id="38926" name="Group 4"/>
            <p:cNvGrpSpPr>
              <a:grpSpLocks/>
            </p:cNvGrpSpPr>
            <p:nvPr/>
          </p:nvGrpSpPr>
          <p:grpSpPr bwMode="auto">
            <a:xfrm>
              <a:off x="4068763" y="5103813"/>
              <a:ext cx="1766887" cy="1204912"/>
              <a:chOff x="109453680" y="107949000"/>
              <a:chExt cx="1766540" cy="1203681"/>
            </a:xfrm>
          </p:grpSpPr>
          <p:cxnSp>
            <p:nvCxnSpPr>
              <p:cNvPr id="29713" name="AutoShape 5"/>
              <p:cNvCxnSpPr>
                <a:cxnSpLocks noChangeShapeType="1"/>
              </p:cNvCxnSpPr>
              <p:nvPr/>
            </p:nvCxnSpPr>
            <p:spPr bwMode="auto">
              <a:xfrm>
                <a:off x="109453993" y="107949450"/>
                <a:ext cx="1757240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14" name="AutoShape 6"/>
              <p:cNvCxnSpPr>
                <a:cxnSpLocks noChangeShapeType="1"/>
              </p:cNvCxnSpPr>
              <p:nvPr/>
            </p:nvCxnSpPr>
            <p:spPr bwMode="auto">
              <a:xfrm>
                <a:off x="109456075" y="108362796"/>
                <a:ext cx="1757240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15" name="AutoShape 7"/>
              <p:cNvCxnSpPr>
                <a:cxnSpLocks noChangeShapeType="1"/>
              </p:cNvCxnSpPr>
              <p:nvPr/>
            </p:nvCxnSpPr>
            <p:spPr bwMode="auto">
              <a:xfrm>
                <a:off x="109458158" y="108755476"/>
                <a:ext cx="1757240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16" name="AutoShape 8"/>
              <p:cNvCxnSpPr>
                <a:cxnSpLocks noChangeShapeType="1"/>
              </p:cNvCxnSpPr>
              <p:nvPr/>
            </p:nvCxnSpPr>
            <p:spPr bwMode="auto">
              <a:xfrm>
                <a:off x="109462322" y="109154059"/>
                <a:ext cx="1757240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9712" name="Text Box 9"/>
            <p:cNvSpPr txBox="1">
              <a:spLocks noChangeArrowheads="1"/>
            </p:cNvSpPr>
            <p:nvPr/>
          </p:nvSpPr>
          <p:spPr bwMode="auto">
            <a:xfrm>
              <a:off x="6136946" y="4631384"/>
              <a:ext cx="3007054" cy="20304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EEE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Structure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Responsibility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Support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Commitment</a:t>
              </a:r>
              <a:endParaRPr lang="en-US" sz="1600" smtClean="0"/>
            </a:p>
          </p:txBody>
        </p:sp>
      </p:grpSp>
      <p:grpSp>
        <p:nvGrpSpPr>
          <p:cNvPr id="38914" name="Group 11"/>
          <p:cNvGrpSpPr>
            <a:grpSpLocks/>
          </p:cNvGrpSpPr>
          <p:nvPr/>
        </p:nvGrpSpPr>
        <p:grpSpPr bwMode="auto">
          <a:xfrm>
            <a:off x="728663" y="2914650"/>
            <a:ext cx="7372350" cy="1714500"/>
            <a:chOff x="325438" y="4059948"/>
            <a:chExt cx="8818562" cy="3187653"/>
          </a:xfrm>
        </p:grpSpPr>
        <p:sp>
          <p:nvSpPr>
            <p:cNvPr id="29703" name="Text Box 10"/>
            <p:cNvSpPr txBox="1">
              <a:spLocks noChangeArrowheads="1"/>
            </p:cNvSpPr>
            <p:nvPr/>
          </p:nvSpPr>
          <p:spPr bwMode="auto">
            <a:xfrm>
              <a:off x="843841" y="4889329"/>
              <a:ext cx="3007882" cy="186831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Sets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Challenging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Goals and Aspirations</a:t>
              </a:r>
              <a:endParaRPr lang="en-US" sz="1600" smtClean="0"/>
            </a:p>
          </p:txBody>
        </p:sp>
        <p:sp>
          <p:nvSpPr>
            <p:cNvPr id="29704" name="Text Box 11"/>
            <p:cNvSpPr txBox="1">
              <a:spLocks noChangeArrowheads="1"/>
            </p:cNvSpPr>
            <p:nvPr/>
          </p:nvSpPr>
          <p:spPr bwMode="auto">
            <a:xfrm>
              <a:off x="325438" y="4059948"/>
              <a:ext cx="4825143" cy="448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EECE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b="1" noProof="1">
                  <a:solidFill>
                    <a:srgbClr val="000000"/>
                  </a:solidFill>
                  <a:latin typeface="Wingdings" pitchFamily="2" charset="2"/>
                  <a:cs typeface="Arial" pitchFamily="34" charset="0"/>
                </a:rPr>
                <a:t></a:t>
              </a:r>
              <a:r>
                <a:rPr lang="en-US" altLang="en-US" b="1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Inspire A Shared Vision</a:t>
              </a:r>
              <a:endParaRPr lang="en-US" altLang="en-US" sz="1600" b="1">
                <a:cs typeface="Arial" pitchFamily="34" charset="0"/>
              </a:endParaRPr>
            </a:p>
          </p:txBody>
        </p:sp>
        <p:cxnSp>
          <p:nvCxnSpPr>
            <p:cNvPr id="29705" name="AutoShape 12"/>
            <p:cNvCxnSpPr>
              <a:cxnSpLocks noChangeShapeType="1"/>
            </p:cNvCxnSpPr>
            <p:nvPr/>
          </p:nvCxnSpPr>
          <p:spPr bwMode="auto">
            <a:xfrm>
              <a:off x="4070099" y="5211045"/>
              <a:ext cx="1758395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706" name="AutoShape 13"/>
            <p:cNvCxnSpPr>
              <a:cxnSpLocks noChangeShapeType="1"/>
            </p:cNvCxnSpPr>
            <p:nvPr/>
          </p:nvCxnSpPr>
          <p:spPr bwMode="auto">
            <a:xfrm>
              <a:off x="4073897" y="5777739"/>
              <a:ext cx="1756496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707" name="AutoShape 14"/>
            <p:cNvCxnSpPr>
              <a:cxnSpLocks noChangeShapeType="1"/>
            </p:cNvCxnSpPr>
            <p:nvPr/>
          </p:nvCxnSpPr>
          <p:spPr bwMode="auto">
            <a:xfrm>
              <a:off x="4075795" y="6320820"/>
              <a:ext cx="1758395" cy="0"/>
            </a:xfrm>
            <a:prstGeom prst="straightConnector1">
              <a:avLst/>
            </a:prstGeom>
            <a:noFill/>
            <a:ln w="31750">
              <a:solidFill>
                <a:srgbClr val="C050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9708" name="Text Box 15"/>
            <p:cNvSpPr txBox="1">
              <a:spLocks noChangeArrowheads="1"/>
            </p:cNvSpPr>
            <p:nvPr/>
          </p:nvSpPr>
          <p:spPr bwMode="auto">
            <a:xfrm>
              <a:off x="6138017" y="4980826"/>
              <a:ext cx="3005983" cy="2266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EEE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Standards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Commitment</a:t>
              </a:r>
            </a:p>
            <a:p>
              <a:pPr eaLnBrk="1" hangingPunct="1">
                <a:defRPr/>
              </a:pPr>
              <a:r>
                <a:rPr lang="en-US" smtClean="0">
                  <a:solidFill>
                    <a:srgbClr val="000000"/>
                  </a:solidFill>
                  <a:latin typeface="Calibri" charset="0"/>
                </a:rPr>
                <a:t>Responsibility</a:t>
              </a:r>
              <a:endParaRPr lang="en-US" sz="1600" smtClean="0"/>
            </a:p>
          </p:txBody>
        </p:sp>
      </p:grpSp>
      <p:sp>
        <p:nvSpPr>
          <p:cNvPr id="29700" name="Text Box 59"/>
          <p:cNvSpPr txBox="1">
            <a:spLocks noChangeArrowheads="1"/>
          </p:cNvSpPr>
          <p:nvPr/>
        </p:nvSpPr>
        <p:spPr bwMode="auto">
          <a:xfrm>
            <a:off x="206375" y="4943475"/>
            <a:ext cx="8747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EECE1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595959"/>
                </a:solidFill>
                <a:latin typeface="Arial" charset="0"/>
              </a:rPr>
              <a:t>Leadership and Organizational Climate by Robert Stringer &amp; The Leadership Challenge by Kouzes and Posner</a:t>
            </a:r>
            <a:endParaRPr lang="en-US" smtClean="0"/>
          </a:p>
        </p:txBody>
      </p:sp>
      <p:sp>
        <p:nvSpPr>
          <p:cNvPr id="38917" name="Title 2"/>
          <p:cNvSpPr txBox="1">
            <a:spLocks/>
          </p:cNvSpPr>
          <p:nvPr/>
        </p:nvSpPr>
        <p:spPr bwMode="auto">
          <a:xfrm>
            <a:off x="214313" y="200025"/>
            <a:ext cx="8715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defTabSz="914400"/>
            <a:r>
              <a:rPr lang="en-US" altLang="en-US" sz="2800" b="1">
                <a:solidFill>
                  <a:srgbClr val="404040"/>
                </a:solidFill>
                <a:latin typeface="Arial" pitchFamily="34" charset="0"/>
              </a:rPr>
              <a:t>Leadership Practices which Most Impact Climate</a:t>
            </a:r>
          </a:p>
        </p:txBody>
      </p:sp>
    </p:spTree>
    <p:extLst>
      <p:ext uri="{BB962C8B-B14F-4D97-AF65-F5344CB8AC3E}">
        <p14:creationId xmlns:p14="http://schemas.microsoft.com/office/powerpoint/2010/main" val="5069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7"/>
          <p:cNvGrpSpPr>
            <a:grpSpLocks/>
          </p:cNvGrpSpPr>
          <p:nvPr/>
        </p:nvGrpSpPr>
        <p:grpSpPr bwMode="auto">
          <a:xfrm>
            <a:off x="571500" y="1038225"/>
            <a:ext cx="7177088" cy="2263775"/>
            <a:chOff x="320675" y="3849369"/>
            <a:chExt cx="9545415" cy="2753680"/>
          </a:xfrm>
        </p:grpSpPr>
        <p:sp>
          <p:nvSpPr>
            <p:cNvPr id="30734" name="Text Box 2"/>
            <p:cNvSpPr txBox="1">
              <a:spLocks noChangeArrowheads="1"/>
            </p:cNvSpPr>
            <p:nvPr/>
          </p:nvSpPr>
          <p:spPr bwMode="auto">
            <a:xfrm>
              <a:off x="897074" y="4546479"/>
              <a:ext cx="2947445" cy="165491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Conducts Effective Team Meetings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That Build Trust</a:t>
              </a:r>
              <a:endParaRPr lang="en-US" sz="1600" smtClean="0"/>
            </a:p>
          </p:txBody>
        </p:sp>
        <p:sp>
          <p:nvSpPr>
            <p:cNvPr id="30735" name="Text Box 3"/>
            <p:cNvSpPr txBox="1">
              <a:spLocks noChangeArrowheads="1"/>
            </p:cNvSpPr>
            <p:nvPr/>
          </p:nvSpPr>
          <p:spPr bwMode="auto">
            <a:xfrm>
              <a:off x="320675" y="3849369"/>
              <a:ext cx="4459172" cy="448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EECE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b="1" noProof="1">
                  <a:solidFill>
                    <a:srgbClr val="000000"/>
                  </a:solidFill>
                  <a:latin typeface="Wingdings" pitchFamily="2" charset="2"/>
                  <a:cs typeface="Arial" pitchFamily="34" charset="0"/>
                </a:rPr>
                <a:t></a:t>
              </a:r>
              <a:r>
                <a:rPr lang="en-US" altLang="en-US" b="1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Encourage the Heart</a:t>
              </a:r>
              <a:endParaRPr lang="en-US" altLang="en-US" sz="1600" b="1">
                <a:cs typeface="Arial" pitchFamily="34" charset="0"/>
              </a:endParaRPr>
            </a:p>
          </p:txBody>
        </p:sp>
        <p:sp>
          <p:nvSpPr>
            <p:cNvPr id="30736" name="Text Box 4"/>
            <p:cNvSpPr txBox="1">
              <a:spLocks noChangeArrowheads="1"/>
            </p:cNvSpPr>
            <p:nvPr/>
          </p:nvSpPr>
          <p:spPr bwMode="auto">
            <a:xfrm>
              <a:off x="6859527" y="4571582"/>
              <a:ext cx="3006563" cy="2031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EEE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Commitment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Recognition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Support</a:t>
              </a:r>
              <a:endParaRPr lang="en-US" smtClean="0"/>
            </a:p>
          </p:txBody>
        </p:sp>
        <p:grpSp>
          <p:nvGrpSpPr>
            <p:cNvPr id="40976" name="Group 5"/>
            <p:cNvGrpSpPr>
              <a:grpSpLocks/>
            </p:cNvGrpSpPr>
            <p:nvPr/>
          </p:nvGrpSpPr>
          <p:grpSpPr bwMode="auto">
            <a:xfrm>
              <a:off x="4090964" y="4927600"/>
              <a:ext cx="2196441" cy="1108074"/>
              <a:chOff x="109566307" y="111287550"/>
              <a:chExt cx="2197233" cy="1108740"/>
            </a:xfrm>
          </p:grpSpPr>
          <p:cxnSp>
            <p:nvCxnSpPr>
              <p:cNvPr id="30738" name="AutoShape 6"/>
              <p:cNvCxnSpPr>
                <a:cxnSpLocks noChangeShapeType="1"/>
              </p:cNvCxnSpPr>
              <p:nvPr/>
            </p:nvCxnSpPr>
            <p:spPr bwMode="auto">
              <a:xfrm>
                <a:off x="109566890" y="111286845"/>
                <a:ext cx="2196596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39" name="AutoShape 7"/>
              <p:cNvCxnSpPr>
                <a:cxnSpLocks noChangeShapeType="1"/>
              </p:cNvCxnSpPr>
              <p:nvPr/>
            </p:nvCxnSpPr>
            <p:spPr bwMode="auto">
              <a:xfrm>
                <a:off x="109569003" y="111852984"/>
                <a:ext cx="2194483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40" name="AutoShape 8"/>
              <p:cNvCxnSpPr>
                <a:cxnSpLocks noChangeShapeType="1"/>
              </p:cNvCxnSpPr>
              <p:nvPr/>
            </p:nvCxnSpPr>
            <p:spPr bwMode="auto">
              <a:xfrm>
                <a:off x="109571114" y="112395936"/>
                <a:ext cx="2192371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0962" name="Group 13"/>
          <p:cNvGrpSpPr>
            <a:grpSpLocks/>
          </p:cNvGrpSpPr>
          <p:nvPr/>
        </p:nvGrpSpPr>
        <p:grpSpPr bwMode="auto">
          <a:xfrm>
            <a:off x="571500" y="3328988"/>
            <a:ext cx="7353300" cy="1595437"/>
            <a:chOff x="325438" y="4237038"/>
            <a:chExt cx="8818562" cy="2620962"/>
          </a:xfrm>
        </p:grpSpPr>
        <p:sp>
          <p:nvSpPr>
            <p:cNvPr id="30727" name="Text Box 9"/>
            <p:cNvSpPr txBox="1">
              <a:spLocks noChangeArrowheads="1"/>
            </p:cNvSpPr>
            <p:nvPr/>
          </p:nvSpPr>
          <p:spPr bwMode="auto">
            <a:xfrm>
              <a:off x="845185" y="4889019"/>
              <a:ext cx="3006154" cy="1867273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Encourage 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Participation in </a:t>
              </a:r>
            </a:p>
            <a:p>
              <a:pPr algn="ctr"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Decisions</a:t>
              </a:r>
              <a:endParaRPr lang="en-US" sz="1600" smtClean="0"/>
            </a:p>
          </p:txBody>
        </p:sp>
        <p:sp>
          <p:nvSpPr>
            <p:cNvPr id="30728" name="Text Box 10"/>
            <p:cNvSpPr txBox="1">
              <a:spLocks noChangeArrowheads="1"/>
            </p:cNvSpPr>
            <p:nvPr/>
          </p:nvSpPr>
          <p:spPr bwMode="auto">
            <a:xfrm>
              <a:off x="325438" y="4237038"/>
              <a:ext cx="3881919" cy="448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EECE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b="1" noProof="1">
                  <a:solidFill>
                    <a:srgbClr val="000000"/>
                  </a:solidFill>
                  <a:latin typeface="Wingdings" pitchFamily="2" charset="2"/>
                  <a:cs typeface="Arial" pitchFamily="34" charset="0"/>
                </a:rPr>
                <a:t></a:t>
              </a:r>
              <a:r>
                <a:rPr lang="en-US" altLang="en-US" b="1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r>
                <a:rPr lang="en-US" alt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Enable Others to Act</a:t>
              </a:r>
              <a:endParaRPr lang="en-US" altLang="en-US" sz="1600" b="1">
                <a:cs typeface="Arial" pitchFamily="34" charset="0"/>
              </a:endParaRPr>
            </a:p>
          </p:txBody>
        </p:sp>
        <p:grpSp>
          <p:nvGrpSpPr>
            <p:cNvPr id="40968" name="Group 11"/>
            <p:cNvGrpSpPr>
              <a:grpSpLocks/>
            </p:cNvGrpSpPr>
            <p:nvPr/>
          </p:nvGrpSpPr>
          <p:grpSpPr bwMode="auto">
            <a:xfrm>
              <a:off x="4070350" y="5262563"/>
              <a:ext cx="1763713" cy="1109662"/>
              <a:chOff x="109452007" y="111173250"/>
              <a:chExt cx="1762760" cy="1108741"/>
            </a:xfrm>
          </p:grpSpPr>
          <p:cxnSp>
            <p:nvCxnSpPr>
              <p:cNvPr id="30731" name="AutoShape 12"/>
              <p:cNvCxnSpPr>
                <a:cxnSpLocks noChangeShapeType="1"/>
              </p:cNvCxnSpPr>
              <p:nvPr/>
            </p:nvCxnSpPr>
            <p:spPr bwMode="auto">
              <a:xfrm>
                <a:off x="109451939" y="111172638"/>
                <a:ext cx="1756289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32" name="AutoShape 13"/>
              <p:cNvCxnSpPr>
                <a:cxnSpLocks noChangeShapeType="1"/>
              </p:cNvCxnSpPr>
              <p:nvPr/>
            </p:nvCxnSpPr>
            <p:spPr bwMode="auto">
              <a:xfrm>
                <a:off x="109453841" y="111738088"/>
                <a:ext cx="1758192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33" name="AutoShape 14"/>
              <p:cNvCxnSpPr>
                <a:cxnSpLocks noChangeShapeType="1"/>
              </p:cNvCxnSpPr>
              <p:nvPr/>
            </p:nvCxnSpPr>
            <p:spPr bwMode="auto">
              <a:xfrm>
                <a:off x="109457646" y="112282690"/>
                <a:ext cx="1756290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730" name="Text Box 15"/>
            <p:cNvSpPr txBox="1">
              <a:spLocks noChangeArrowheads="1"/>
            </p:cNvSpPr>
            <p:nvPr/>
          </p:nvSpPr>
          <p:spPr bwMode="auto">
            <a:xfrm>
              <a:off x="6137846" y="4591716"/>
              <a:ext cx="3006154" cy="2266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EEE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Standards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Commitment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Responsibility</a:t>
              </a:r>
              <a:endParaRPr lang="en-US" smtClean="0"/>
            </a:p>
          </p:txBody>
        </p:sp>
      </p:grpSp>
      <p:sp>
        <p:nvSpPr>
          <p:cNvPr id="30724" name="Text Box 59"/>
          <p:cNvSpPr txBox="1">
            <a:spLocks noChangeArrowheads="1"/>
          </p:cNvSpPr>
          <p:nvPr/>
        </p:nvSpPr>
        <p:spPr bwMode="auto">
          <a:xfrm>
            <a:off x="206375" y="5086350"/>
            <a:ext cx="8747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EECE1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595959"/>
                </a:solidFill>
                <a:latin typeface="Arial" charset="0"/>
              </a:rPr>
              <a:t>Leadership and Organizational Climate by Robert Stringer &amp; The Leadership Challenge by Kouzes and Posner</a:t>
            </a:r>
            <a:endParaRPr lang="en-US" smtClean="0"/>
          </a:p>
        </p:txBody>
      </p:sp>
      <p:sp>
        <p:nvSpPr>
          <p:cNvPr id="40965" name="Title 2"/>
          <p:cNvSpPr txBox="1">
            <a:spLocks/>
          </p:cNvSpPr>
          <p:nvPr/>
        </p:nvSpPr>
        <p:spPr bwMode="auto">
          <a:xfrm>
            <a:off x="214313" y="200025"/>
            <a:ext cx="8715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defTabSz="914400"/>
            <a:r>
              <a:rPr lang="en-US" altLang="en-US" sz="2800" b="1">
                <a:solidFill>
                  <a:srgbClr val="404040"/>
                </a:solidFill>
                <a:latin typeface="Arial" pitchFamily="34" charset="0"/>
              </a:rPr>
              <a:t>Leadership Practices which Most Impact Climate</a:t>
            </a:r>
          </a:p>
        </p:txBody>
      </p:sp>
    </p:spTree>
    <p:extLst>
      <p:ext uri="{BB962C8B-B14F-4D97-AF65-F5344CB8AC3E}">
        <p14:creationId xmlns:p14="http://schemas.microsoft.com/office/powerpoint/2010/main" val="20955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 bwMode="auto">
          <a:xfrm>
            <a:off x="688975" y="1281113"/>
            <a:ext cx="7745413" cy="317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Book Antiqua" pitchFamily="18" charset="0"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Achieving Clarity: Purpose, Mission, Identity, Vision, Values</a:t>
            </a:r>
          </a:p>
          <a:p>
            <a:pPr marL="457200" indent="-457200">
              <a:buFont typeface="Book Antiqua" pitchFamily="18" charset="0"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Communicating Profusely and Sharing Information Broadly, Deeply, Across—Anybody	    Anyone</a:t>
            </a:r>
          </a:p>
          <a:p>
            <a:pPr marL="457200" indent="-457200">
              <a:buFont typeface="Book Antiqua" pitchFamily="18" charset="0"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Connecting People To: Each Other, Mission, Customers, Stakeholders, Environment</a:t>
            </a:r>
          </a:p>
          <a:p>
            <a:pPr marL="457200" indent="-457200">
              <a:buFont typeface="Book Antiqua" pitchFamily="18" charset="0"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Aligning Organization Structure to Challenges and Opportunities: Boundaries, Informal Teaming, Collaborations, Jobs—Organic Development</a:t>
            </a:r>
          </a:p>
          <a:p>
            <a:pPr marL="457200" indent="-457200">
              <a:buFont typeface="Book Antiqua" pitchFamily="18" charset="0"/>
              <a:buAutoNum type="arabicPeriod"/>
            </a:pPr>
            <a:r>
              <a:rPr lang="en-US" altLang="en-US" sz="2000" dirty="0" smtClean="0">
                <a:latin typeface="Arial" charset="0"/>
                <a:cs typeface="Arial" charset="0"/>
              </a:rPr>
              <a:t>Empowering and Developing: Equipping, Delegating, Letting Go, Coaching, Authorizing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25" y="569913"/>
            <a:ext cx="8235950" cy="10541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Leverage Points for Organizational Leadership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00525" y="2171700"/>
            <a:ext cx="447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W_General_PPT (1)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GW_General_PPT (1)</Template>
  <TotalTime>314</TotalTime>
  <Words>371</Words>
  <Application>Microsoft Office PowerPoint</Application>
  <PresentationFormat>On-screen Show (4:3)</PresentationFormat>
  <Paragraphs>377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GW_General_PPT (1)</vt:lpstr>
      <vt:lpstr>Custom Design</vt:lpstr>
      <vt:lpstr>Organizational Leadership</vt:lpstr>
      <vt:lpstr>The TOP® Model</vt:lpstr>
      <vt:lpstr>Theory of the Case</vt:lpstr>
      <vt:lpstr>Elements of Motivation 3.0: Psychological Empowerment Intrinsic Motivation</vt:lpstr>
      <vt:lpstr>Psychological Empowerment</vt:lpstr>
      <vt:lpstr>Leadership Practices which Most Impact Climate</vt:lpstr>
      <vt:lpstr>PowerPoint Presentation</vt:lpstr>
      <vt:lpstr>PowerPoint Presentation</vt:lpstr>
      <vt:lpstr>Leverage Points for Organizational Leadership</vt:lpstr>
      <vt:lpstr>PowerPoint Presentation</vt:lpstr>
      <vt:lpstr>Conversational Intelligence by Judith Glaser </vt:lpstr>
      <vt:lpstr>Conversational Intelligence by Judith Glaser 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Development:</dc:title>
  <dc:creator>sluna</dc:creator>
  <cp:lastModifiedBy>sluna</cp:lastModifiedBy>
  <cp:revision>31</cp:revision>
  <cp:lastPrinted>2018-02-01T19:10:48Z</cp:lastPrinted>
  <dcterms:created xsi:type="dcterms:W3CDTF">2017-05-30T17:46:38Z</dcterms:created>
  <dcterms:modified xsi:type="dcterms:W3CDTF">2018-03-29T17:51:13Z</dcterms:modified>
</cp:coreProperties>
</file>