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91" r:id="rId5"/>
    <p:sldId id="272" r:id="rId6"/>
    <p:sldId id="277" r:id="rId7"/>
    <p:sldId id="279" r:id="rId8"/>
    <p:sldId id="273" r:id="rId9"/>
    <p:sldId id="278" r:id="rId10"/>
    <p:sldId id="274" r:id="rId11"/>
    <p:sldId id="282" r:id="rId12"/>
    <p:sldId id="283" r:id="rId13"/>
    <p:sldId id="280" r:id="rId14"/>
    <p:sldId id="284" r:id="rId15"/>
    <p:sldId id="275" r:id="rId16"/>
    <p:sldId id="281" r:id="rId17"/>
    <p:sldId id="276" r:id="rId18"/>
    <p:sldId id="286" r:id="rId19"/>
    <p:sldId id="292" r:id="rId20"/>
    <p:sldId id="293" r:id="rId21"/>
    <p:sldId id="285" r:id="rId22"/>
    <p:sldId id="287" r:id="rId23"/>
    <p:sldId id="290" r:id="rId24"/>
    <p:sldId id="289" r:id="rId25"/>
    <p:sldId id="260" r:id="rId26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65" d="100"/>
          <a:sy n="65" d="100"/>
        </p:scale>
        <p:origin x="-648" y="-120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4F9EC-1082-1F4C-9446-DCF72F540FCA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C7D73-F149-3044-A5F8-EEB4E7A9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B81-12C8-6448-9C3D-59EDE47FDB8D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8BF-3D7A-944B-874B-B606A646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3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B81-12C8-6448-9C3D-59EDE47FDB8D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8BF-3D7A-944B-874B-B606A646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7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B81-12C8-6448-9C3D-59EDE47FDB8D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8BF-3D7A-944B-874B-B606A646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B81-12C8-6448-9C3D-59EDE47FDB8D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8BF-3D7A-944B-874B-B606A646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7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B81-12C8-6448-9C3D-59EDE47FDB8D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8BF-3D7A-944B-874B-B606A646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B81-12C8-6448-9C3D-59EDE47FDB8D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8BF-3D7A-944B-874B-B606A646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B81-12C8-6448-9C3D-59EDE47FDB8D}" type="datetimeFigureOut">
              <a:rPr lang="en-US" smtClean="0"/>
              <a:t>4/18/18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8BF-3D7A-944B-874B-B606A646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9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B81-12C8-6448-9C3D-59EDE47FDB8D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8BF-3D7A-944B-874B-B606A646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1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B81-12C8-6448-9C3D-59EDE47FDB8D}" type="datetimeFigureOut">
              <a:rPr lang="en-US" smtClean="0"/>
              <a:t>4/18/18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8BF-3D7A-944B-874B-B606A646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6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B81-12C8-6448-9C3D-59EDE47FDB8D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8BF-3D7A-944B-874B-B606A646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B81-12C8-6448-9C3D-59EDE47FDB8D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8BF-3D7A-944B-874B-B606A646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2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EB81-12C8-6448-9C3D-59EDE47FDB8D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D8BF-3D7A-944B-874B-B606A646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5311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s://www.transportation.gov/buildamerica/programs-services/pab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s://www.whitehouse.gov/briefings-statements/building-stronger-america-president-donald-j-trumps-american-infrastructure-initiative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7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528466"/>
            <a:ext cx="13167360" cy="1371600"/>
          </a:xfrm>
        </p:spPr>
        <p:txBody>
          <a:bodyPr/>
          <a:lstStyle/>
          <a:p>
            <a:r>
              <a:rPr lang="en-US" dirty="0" smtClean="0"/>
              <a:t>Key Infrastructure Facts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19" y="2105599"/>
            <a:ext cx="13789855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Rail-</a:t>
            </a:r>
          </a:p>
          <a:p>
            <a:pPr marL="1110310" lvl="1" indent="-457200">
              <a:buFont typeface="Arial"/>
              <a:buChar char="•"/>
            </a:pPr>
            <a:r>
              <a:rPr lang="en-US" dirty="0"/>
              <a:t>As of 2013, Class I railroads operated approximately 95,000 rail miles</a:t>
            </a:r>
          </a:p>
          <a:p>
            <a:endParaRPr lang="en-US" dirty="0"/>
          </a:p>
          <a:p>
            <a:pPr marL="1110310" lvl="1" indent="-457200">
              <a:buFont typeface="Arial"/>
              <a:buChar char="•"/>
            </a:pPr>
            <a:r>
              <a:rPr lang="en-US" dirty="0"/>
              <a:t>Regional railroads operated approximately 10,000 miles, and short line railroads operated approximately 33,000 miles. 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1110310" lvl="1" indent="-457200">
              <a:buFont typeface="Arial"/>
              <a:buChar char="•"/>
            </a:pPr>
            <a:r>
              <a:rPr lang="en-US" dirty="0"/>
              <a:t>Capacity is generally sufficient to meet current needs, but demand is expected to grow as road congestion and demand for goods continue to increase. </a:t>
            </a:r>
          </a:p>
          <a:p>
            <a:pPr marL="1110310" lvl="1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2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frastrucutre Drinking wat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512"/>
            <a:ext cx="14630400" cy="73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4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Infrastrucutre Wastewat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2712"/>
            <a:ext cx="14490771" cy="73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1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528466"/>
            <a:ext cx="13167360" cy="1371600"/>
          </a:xfrm>
        </p:spPr>
        <p:txBody>
          <a:bodyPr/>
          <a:lstStyle/>
          <a:p>
            <a:r>
              <a:rPr lang="en-US" dirty="0" smtClean="0"/>
              <a:t>Key Infrastructure Facts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19" y="2105599"/>
            <a:ext cx="13789855" cy="581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 smtClean="0"/>
              <a:t>Drinking Water</a:t>
            </a:r>
          </a:p>
          <a:p>
            <a:pPr marL="1110310" lvl="1" indent="-457200">
              <a:buFont typeface="Arial"/>
              <a:buChar char="•"/>
            </a:pPr>
            <a:r>
              <a:rPr lang="en-US" sz="4000" dirty="0" smtClean="0"/>
              <a:t>According to American </a:t>
            </a:r>
            <a:r>
              <a:rPr lang="en-US" sz="4000" dirty="0"/>
              <a:t>Water Works </a:t>
            </a:r>
            <a:r>
              <a:rPr lang="en-US" sz="4000" dirty="0" smtClean="0"/>
              <a:t>Association</a:t>
            </a:r>
            <a:r>
              <a:rPr lang="en-US" sz="4000" dirty="0"/>
              <a:t> </a:t>
            </a:r>
            <a:r>
              <a:rPr lang="en-US" sz="4000" dirty="0" smtClean="0"/>
              <a:t>cost of upgrading </a:t>
            </a:r>
            <a:r>
              <a:rPr lang="en-US" sz="4000" dirty="0"/>
              <a:t>existing water systems </a:t>
            </a:r>
            <a:r>
              <a:rPr lang="en-US" sz="4000" dirty="0" smtClean="0"/>
              <a:t>will </a:t>
            </a:r>
            <a:r>
              <a:rPr lang="en-US" sz="4000" dirty="0"/>
              <a:t>require at least $1 trillion. </a:t>
            </a:r>
            <a:endParaRPr lang="en-US" sz="4000" dirty="0"/>
          </a:p>
          <a:p>
            <a:pPr lvl="1"/>
            <a:endParaRPr lang="en-US" sz="4000" dirty="0"/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Wastewater</a:t>
            </a:r>
          </a:p>
          <a:p>
            <a:pPr marL="1110310" lvl="1" indent="-457200">
              <a:buFont typeface="Arial"/>
              <a:buChar char="•"/>
            </a:pPr>
            <a:r>
              <a:rPr lang="en-US" sz="4000" dirty="0"/>
              <a:t>The EPA estimates $271 billion is needed for wastewater infrastructure over the next 25 years</a:t>
            </a:r>
            <a:r>
              <a:rPr lang="en-US" dirty="0"/>
              <a:t>. </a:t>
            </a:r>
            <a:endParaRPr lang="en-US" dirty="0"/>
          </a:p>
          <a:p>
            <a:pPr marL="1110310" lvl="1" indent="-457200">
              <a:buFont typeface="Arial"/>
              <a:buChar char="•"/>
            </a:pPr>
            <a:endParaRPr lang="en-US" dirty="0"/>
          </a:p>
          <a:p>
            <a:pPr marL="1110310" lvl="1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2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ublic Deb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0906"/>
            <a:ext cx="14460168" cy="67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0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528466"/>
            <a:ext cx="13167360" cy="1371600"/>
          </a:xfrm>
        </p:spPr>
        <p:txBody>
          <a:bodyPr/>
          <a:lstStyle/>
          <a:p>
            <a:r>
              <a:rPr lang="en-US" dirty="0" smtClean="0"/>
              <a:t>Debt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3993" y="1646599"/>
            <a:ext cx="130647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600" dirty="0"/>
              <a:t>In </a:t>
            </a:r>
            <a:r>
              <a:rPr lang="en-US" sz="3600" dirty="0" smtClean="0"/>
              <a:t>2013, </a:t>
            </a:r>
            <a:r>
              <a:rPr lang="en-US" sz="3600" dirty="0"/>
              <a:t>the Census Bureau estimates that state and local debt totaled just under $3 </a:t>
            </a:r>
            <a:r>
              <a:rPr lang="en-US" sz="3600" i="1" dirty="0"/>
              <a:t>trillion</a:t>
            </a:r>
            <a:r>
              <a:rPr lang="en-US" sz="3600" dirty="0"/>
              <a:t>.  </a:t>
            </a:r>
            <a:endParaRPr lang="en-US" sz="3600" dirty="0" smtClean="0"/>
          </a:p>
          <a:p>
            <a:pPr marL="457200" indent="-457200">
              <a:buFont typeface="Arial"/>
              <a:buChar char="•"/>
            </a:pPr>
            <a:endParaRPr lang="en-US" sz="3600" dirty="0"/>
          </a:p>
          <a:p>
            <a:pPr marL="457200" indent="-457200">
              <a:buFont typeface="Arial"/>
              <a:buChar char="•"/>
            </a:pPr>
            <a:r>
              <a:rPr lang="en-US" sz="3600" dirty="0" smtClean="0"/>
              <a:t>State Level debt- $</a:t>
            </a:r>
            <a:r>
              <a:rPr lang="en-US" sz="3600" dirty="0"/>
              <a:t>1.13 trillion </a:t>
            </a:r>
            <a:endParaRPr lang="en-US" sz="3600" dirty="0" smtClean="0"/>
          </a:p>
          <a:p>
            <a:endParaRPr lang="en-US" sz="3600" dirty="0" smtClean="0"/>
          </a:p>
          <a:p>
            <a:pPr marL="457200" indent="-457200">
              <a:buFont typeface="Arial"/>
              <a:buChar char="•"/>
            </a:pPr>
            <a:r>
              <a:rPr lang="en-US" sz="3600" dirty="0" smtClean="0"/>
              <a:t>Local level debt- $</a:t>
            </a:r>
            <a:r>
              <a:rPr lang="en-US" sz="3600" dirty="0"/>
              <a:t>1.82 </a:t>
            </a:r>
            <a:r>
              <a:rPr lang="en-US" sz="3600" dirty="0" smtClean="0"/>
              <a:t>trillion</a:t>
            </a:r>
          </a:p>
          <a:p>
            <a:pPr marL="457200" indent="-457200">
              <a:buFont typeface="Arial"/>
              <a:buChar char="•"/>
            </a:pPr>
            <a:endParaRPr lang="en-US" sz="3600" dirty="0"/>
          </a:p>
          <a:p>
            <a:r>
              <a:rPr lang="en-US" sz="4400" b="1" dirty="0" smtClean="0"/>
              <a:t>Question- </a:t>
            </a:r>
            <a:r>
              <a:rPr lang="en-US" sz="4400" b="1" dirty="0"/>
              <a:t>What happens is financing costs </a:t>
            </a:r>
            <a:r>
              <a:rPr lang="en-US" sz="4400" b="1" dirty="0" err="1"/>
              <a:t>INCREASE</a:t>
            </a:r>
            <a:r>
              <a:rPr lang="en-US" sz="4400" b="1" dirty="0" err="1" smtClean="0"/>
              <a:t>?Where</a:t>
            </a:r>
            <a:r>
              <a:rPr lang="en-US" sz="4400" b="1" dirty="0" smtClean="0"/>
              <a:t> does adequate financing come from to deal with infrastructure? 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5548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528466"/>
            <a:ext cx="13167360" cy="1371600"/>
          </a:xfrm>
        </p:spPr>
        <p:txBody>
          <a:bodyPr/>
          <a:lstStyle/>
          <a:p>
            <a:r>
              <a:rPr lang="en-US" b="1" dirty="0" smtClean="0"/>
              <a:t>Exacerbating Factors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53993" y="1615999"/>
            <a:ext cx="1306477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/>
              <a:t>What happens as entitlement spending grows and Federal Government is pinched?</a:t>
            </a:r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What happens after next recession to tax revenues and counter-cyclical spending?</a:t>
            </a:r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Will debt increase?</a:t>
            </a:r>
          </a:p>
          <a:p>
            <a:pPr marL="457200" indent="-457200">
              <a:buFont typeface="Arial"/>
              <a:buChar char="•"/>
            </a:pPr>
            <a:endParaRPr lang="en-US" sz="4000" dirty="0" smtClean="0"/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Will maintenance on infrastructure continue to be deferred?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3372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528466"/>
            <a:ext cx="13167360" cy="1371600"/>
          </a:xfrm>
        </p:spPr>
        <p:txBody>
          <a:bodyPr/>
          <a:lstStyle/>
          <a:p>
            <a:r>
              <a:rPr lang="en-US" dirty="0" smtClean="0"/>
              <a:t>Leverage Private Sector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3993" y="1937299"/>
            <a:ext cx="13064771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4400" dirty="0" smtClean="0"/>
              <a:t>Public funding will remain critical for infrastructure, new mechanisms must be found</a:t>
            </a:r>
          </a:p>
          <a:p>
            <a:pPr marL="457200" indent="-457200">
              <a:buFont typeface="Arial"/>
              <a:buChar char="•"/>
            </a:pPr>
            <a:endParaRPr lang="en-US" sz="4400" dirty="0" smtClean="0"/>
          </a:p>
          <a:p>
            <a:pPr marL="457200" indent="-457200">
              <a:buFont typeface="Arial"/>
              <a:buChar char="•"/>
            </a:pPr>
            <a:r>
              <a:rPr lang="en-US" sz="4400" dirty="0" smtClean="0"/>
              <a:t>Leveraging private sector will be critical</a:t>
            </a:r>
          </a:p>
          <a:p>
            <a:pPr marL="457200" indent="-457200">
              <a:buFont typeface="Arial"/>
              <a:buChar char="•"/>
            </a:pPr>
            <a:endParaRPr lang="en-US" sz="4400" dirty="0" smtClean="0"/>
          </a:p>
          <a:p>
            <a:pPr marL="457200" indent="-457200">
              <a:buFont typeface="Arial"/>
              <a:buChar char="•"/>
            </a:pPr>
            <a:r>
              <a:rPr lang="en-US" sz="4400" dirty="0" smtClean="0"/>
              <a:t>Public Private Partnerships (P3s) will play a role</a:t>
            </a:r>
          </a:p>
        </p:txBody>
      </p:sp>
    </p:spTree>
    <p:extLst>
      <p:ext uri="{BB962C8B-B14F-4D97-AF65-F5344CB8AC3E}">
        <p14:creationId xmlns:p14="http://schemas.microsoft.com/office/powerpoint/2010/main" val="40343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528466"/>
            <a:ext cx="13167360" cy="1371600"/>
          </a:xfrm>
        </p:spPr>
        <p:txBody>
          <a:bodyPr/>
          <a:lstStyle/>
          <a:p>
            <a:r>
              <a:rPr lang="en-US" dirty="0" smtClean="0"/>
              <a:t>P3s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3993" y="1467922"/>
            <a:ext cx="1391544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U</a:t>
            </a:r>
            <a:r>
              <a:rPr lang="en-US" sz="3200" dirty="0" smtClean="0"/>
              <a:t>se </a:t>
            </a:r>
            <a:r>
              <a:rPr lang="en-US" sz="3200" dirty="0"/>
              <a:t>existing assets to generate funds (asset monetization), such as with the Chicago </a:t>
            </a:r>
            <a:r>
              <a:rPr lang="en-US" sz="3200" dirty="0" smtClean="0"/>
              <a:t>Skyway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Used to </a:t>
            </a:r>
            <a:r>
              <a:rPr lang="en-US" sz="3200" dirty="0"/>
              <a:t>develop greenfield (i.e., new construction) projects (e.g., South Bay Expressway in San Diego, CA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Rehabilitate and </a:t>
            </a:r>
            <a:r>
              <a:rPr lang="en-US" sz="3200" dirty="0"/>
              <a:t>expand existing facilities (e.g., the Capital Beltway high-occupancy toll lanes in Northern Virginia). 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P3s </a:t>
            </a:r>
            <a:r>
              <a:rPr lang="en-US" sz="3200" dirty="0"/>
              <a:t>may increase financing capacity and reduce costs, the public sector still has to identify a source of revenue to pay for the project.</a:t>
            </a:r>
          </a:p>
        </p:txBody>
      </p:sp>
    </p:spTree>
    <p:extLst>
      <p:ext uri="{BB962C8B-B14F-4D97-AF65-F5344CB8AC3E}">
        <p14:creationId xmlns:p14="http://schemas.microsoft.com/office/powerpoint/2010/main" val="81554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528466"/>
            <a:ext cx="13167360" cy="1371600"/>
          </a:xfrm>
        </p:spPr>
        <p:txBody>
          <a:bodyPr/>
          <a:lstStyle/>
          <a:p>
            <a:r>
              <a:rPr lang="en-US" dirty="0" smtClean="0"/>
              <a:t>P3s</a:t>
            </a:r>
            <a:endParaRPr lang="en-US" dirty="0"/>
          </a:p>
        </p:txBody>
      </p:sp>
      <p:pic>
        <p:nvPicPr>
          <p:cNvPr id="4" name="Picture 3" descr="P3 Typ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8" y="1670565"/>
            <a:ext cx="14493622" cy="64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2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Founded in 1989, The Buckeye Institute for Public Policy Solutions is non-partisan, independent research and educational institution—a think tank—whose mission is to advance free-market public policy.</a:t>
            </a:r>
            <a:br>
              <a:rPr lang="en-US" sz="4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6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528466"/>
            <a:ext cx="13167360" cy="1371600"/>
          </a:xfrm>
        </p:spPr>
        <p:txBody>
          <a:bodyPr/>
          <a:lstStyle/>
          <a:p>
            <a:r>
              <a:rPr lang="en-US" dirty="0" smtClean="0"/>
              <a:t>Ps</a:t>
            </a:r>
            <a:endParaRPr lang="en-US" dirty="0"/>
          </a:p>
        </p:txBody>
      </p:sp>
      <p:pic>
        <p:nvPicPr>
          <p:cNvPr id="2" name="Picture 1" descr="P3 Procuremen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3" y="1933380"/>
            <a:ext cx="14016535" cy="50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2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528466"/>
            <a:ext cx="13167360" cy="1371600"/>
          </a:xfrm>
        </p:spPr>
        <p:txBody>
          <a:bodyPr/>
          <a:lstStyle/>
          <a:p>
            <a:r>
              <a:rPr lang="en-US" dirty="0" smtClean="0"/>
              <a:t>Innovative Financing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1" y="2068086"/>
            <a:ext cx="1450607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Section 11143 of Title XI of SAFETEA-LU amended Section 142 of the Internal Revenue Code to add highway and freight transfer facilities to the types of privately developed and operated projects for which </a:t>
            </a:r>
            <a:r>
              <a:rPr lang="en-US" sz="3200" b="1" dirty="0" smtClean="0"/>
              <a:t>private activity bonds (PABs)</a:t>
            </a:r>
            <a:r>
              <a:rPr lang="en-US" sz="3200" dirty="0" smtClean="0"/>
              <a:t> may be issued.</a:t>
            </a:r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 This change allows private activity on these types of projects, while maintaining the tax-exempt status of the bonds. No substantive changes have been made to the PAB program by MAP-21 or any other legislation</a:t>
            </a:r>
            <a:r>
              <a:rPr lang="en-US" sz="3200" dirty="0"/>
              <a:t>. (</a:t>
            </a:r>
            <a:r>
              <a:rPr lang="en-US" sz="3200" dirty="0">
                <a:hlinkClick r:id="rId3"/>
              </a:rPr>
              <a:t>https://www.transportation.gov/buildamerica/programs-services/</a:t>
            </a:r>
            <a:r>
              <a:rPr lang="en-US" sz="3200" dirty="0" smtClean="0">
                <a:hlinkClick r:id="rId3"/>
              </a:rPr>
              <a:t>pab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3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528466"/>
            <a:ext cx="13167360" cy="1371600"/>
          </a:xfrm>
        </p:spPr>
        <p:txBody>
          <a:bodyPr/>
          <a:lstStyle/>
          <a:p>
            <a:r>
              <a:rPr lang="en-US" dirty="0" smtClean="0"/>
              <a:t>Innovative Financing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922" y="2316350"/>
            <a:ext cx="1423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600" dirty="0"/>
              <a:t>One method of reducing the borrowing costs to the private partner is to issue debt through a nonprofit public benefit corporation pursuant to </a:t>
            </a:r>
            <a:r>
              <a:rPr lang="en-US" sz="3600" b="1" dirty="0"/>
              <a:t>Internal Revenue Service (IRS) Rule 63-20 and Revenue Proclamation 82-26. </a:t>
            </a:r>
            <a:endParaRPr lang="en-US" sz="3600" b="1" dirty="0" smtClean="0"/>
          </a:p>
          <a:p>
            <a:pPr marL="457200" indent="-457200">
              <a:buFont typeface="Arial"/>
              <a:buChar char="•"/>
            </a:pPr>
            <a:endParaRPr lang="en-US" sz="3600" dirty="0"/>
          </a:p>
          <a:p>
            <a:pPr marL="457200" indent="-457200">
              <a:buFont typeface="Arial"/>
              <a:buChar char="•"/>
            </a:pPr>
            <a:r>
              <a:rPr lang="en-US" sz="3600" dirty="0" smtClean="0"/>
              <a:t>The </a:t>
            </a:r>
            <a:r>
              <a:rPr lang="en-US" sz="3600" dirty="0"/>
              <a:t>nonprofit corporation is able to issue tax-exempt debt on behalf of private </a:t>
            </a:r>
            <a:r>
              <a:rPr lang="en-US" sz="3600" dirty="0" smtClean="0"/>
              <a:t>project </a:t>
            </a:r>
            <a:r>
              <a:rPr lang="en-US" sz="3600" dirty="0"/>
              <a:t>developers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03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262202" y="641793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65311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Trump Infrastructure Plan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1255" y="1993857"/>
            <a:ext cx="1388244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$200 billion to leverage: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$100 billion will create an Incentives Program to spur additional dedicated funds from States, localities, and the private sector.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$20 billion will be allocated to expanding infrastructure financing programs.</a:t>
            </a:r>
          </a:p>
          <a:p>
            <a:pPr marL="1110310" lvl="1" indent="-457200">
              <a:buFont typeface="Arial"/>
              <a:buChar char="•"/>
            </a:pPr>
            <a:r>
              <a:rPr lang="en-US" sz="3200" dirty="0"/>
              <a:t>$14 billion will go to expanding a number of existing credit programs: TIFIA, WIFIA, RRIF, and rural utility lending.</a:t>
            </a:r>
          </a:p>
          <a:p>
            <a:pPr marL="1110310" lvl="1" indent="-457200">
              <a:buFont typeface="Arial"/>
              <a:buChar char="•"/>
            </a:pPr>
            <a:r>
              <a:rPr lang="en-US" sz="3200" dirty="0"/>
              <a:t>$6 billion will go to expanding Private Activity Bonds </a:t>
            </a:r>
            <a:r>
              <a:rPr lang="en-US" sz="3200" dirty="0" smtClean="0"/>
              <a:t>(</a:t>
            </a:r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://www.whitehouse.gov/briefings-statements/building-stronger-america-president-donald-j-trumps-american-infrastructure-initiative</a:t>
            </a:r>
            <a:r>
              <a:rPr lang="en-US" sz="3200" dirty="0" smtClean="0">
                <a:hlinkClick r:id="rId3"/>
              </a:rPr>
              <a:t>/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225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262202" y="641793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65311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Critical Consideration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1255" y="1720353"/>
            <a:ext cx="13882449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$ is tight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Innovative funding or P3s can only make a dent in infrastructure needs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Focus resources:</a:t>
            </a:r>
          </a:p>
          <a:p>
            <a:pPr marL="1110310" lvl="1" indent="-457200">
              <a:buFont typeface="Arial"/>
              <a:buChar char="•"/>
            </a:pPr>
            <a:r>
              <a:rPr lang="en-US" sz="3200" dirty="0" smtClean="0"/>
              <a:t>In Ohio, nearly $100 million spent on local projects including:</a:t>
            </a:r>
          </a:p>
          <a:p>
            <a:pPr lvl="1"/>
            <a:endParaRPr lang="en-US" sz="3200" dirty="0" smtClean="0"/>
          </a:p>
          <a:p>
            <a:pPr marL="1763420" lvl="2" indent="-457200">
              <a:buFont typeface="Arial"/>
              <a:buChar char="•"/>
            </a:pPr>
            <a:r>
              <a:rPr lang="en-US" sz="3200" dirty="0" smtClean="0"/>
              <a:t>Soccer stadium in Cincinnati</a:t>
            </a:r>
          </a:p>
          <a:p>
            <a:pPr marL="1763420" lvl="2" indent="-457200">
              <a:buFont typeface="Arial"/>
              <a:buChar char="•"/>
            </a:pPr>
            <a:r>
              <a:rPr lang="en-US" sz="3200" dirty="0" smtClean="0"/>
              <a:t>$1 million for Columbus Zoo</a:t>
            </a:r>
          </a:p>
          <a:p>
            <a:pPr marL="1763420" lvl="2" indent="-457200">
              <a:buFont typeface="Arial"/>
              <a:buChar char="•"/>
            </a:pPr>
            <a:r>
              <a:rPr lang="en-US" sz="3200" dirty="0" smtClean="0"/>
              <a:t>$800K on various park </a:t>
            </a:r>
            <a:r>
              <a:rPr lang="en-US" sz="3200" dirty="0" err="1" smtClean="0"/>
              <a:t>splashpads</a:t>
            </a:r>
            <a:endParaRPr lang="en-US" sz="3200" dirty="0" smtClean="0"/>
          </a:p>
          <a:p>
            <a:pPr lvl="2"/>
            <a:endParaRPr lang="en-US" sz="3200" dirty="0" smtClean="0"/>
          </a:p>
          <a:p>
            <a:pPr marL="1110310" lvl="1" indent="-457200">
              <a:buFont typeface="Arial"/>
              <a:buChar char="•"/>
            </a:pPr>
            <a:r>
              <a:rPr lang="en-US" sz="3200" dirty="0" smtClean="0"/>
              <a:t>That could have gone to Public Works Commission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176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ns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9491" y="2209795"/>
            <a:ext cx="6885709" cy="356061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eorgia"/>
                <a:cs typeface="Georgia"/>
              </a:rPr>
              <a:t>Greg R. Lawson</a:t>
            </a:r>
            <a:br>
              <a:rPr lang="en-US" sz="400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4000" dirty="0" smtClean="0">
                <a:solidFill>
                  <a:schemeClr val="bg1"/>
                </a:solidFill>
                <a:latin typeface="Georgia"/>
                <a:cs typeface="Georgia"/>
              </a:rPr>
              <a:t>Research Fellow</a:t>
            </a:r>
            <a:br>
              <a:rPr lang="en-US" sz="400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4000" dirty="0" smtClean="0">
                <a:solidFill>
                  <a:schemeClr val="bg1"/>
                </a:solidFill>
                <a:latin typeface="Georgia"/>
                <a:cs typeface="Georgia"/>
              </a:rPr>
              <a:t>614-224-4422</a:t>
            </a:r>
            <a:br>
              <a:rPr lang="en-US" sz="400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Georgia"/>
                <a:cs typeface="Georgia"/>
              </a:rPr>
              <a:t>greg@buckeyeinstitute.org</a:t>
            </a:r>
            <a:r>
              <a:rPr lang="en-US" sz="4000" dirty="0" smtClean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Georgia"/>
                <a:cs typeface="Georgia"/>
              </a:rPr>
              <a:t>www.BuckeyeInstitute.org</a:t>
            </a:r>
            <a:endParaRPr lang="en-US" sz="4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3485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ns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995" y="2592346"/>
            <a:ext cx="13075355" cy="1758508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Georgia"/>
                <a:cs typeface="Georgia"/>
              </a:rPr>
              <a:t>Infrastructure Needs</a:t>
            </a:r>
            <a:endParaRPr lang="en-US" sz="7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5030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528466"/>
            <a:ext cx="13167360" cy="13716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What Should Drive Public Infrastructure Investment?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0" y="1868031"/>
            <a:ext cx="14630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W</a:t>
            </a:r>
            <a:r>
              <a:rPr lang="en-US" sz="3200" dirty="0" smtClean="0"/>
              <a:t>here </a:t>
            </a:r>
            <a:r>
              <a:rPr lang="en-US" sz="3200" dirty="0"/>
              <a:t>the existing infrastructure is at or over </a:t>
            </a:r>
            <a:r>
              <a:rPr lang="en-US" sz="3200" i="1" dirty="0"/>
              <a:t>capacity </a:t>
            </a:r>
            <a:r>
              <a:rPr lang="en-US" sz="3200" dirty="0"/>
              <a:t>and is experiencing a significant historical (not just projected) </a:t>
            </a:r>
            <a:r>
              <a:rPr lang="en-US" sz="3200" i="1" dirty="0"/>
              <a:t>growth in demand, in a region that is growing </a:t>
            </a:r>
            <a:r>
              <a:rPr lang="en-US" sz="3200" i="1" dirty="0" smtClean="0"/>
              <a:t>overall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W</a:t>
            </a:r>
            <a:r>
              <a:rPr lang="en-US" sz="3200" dirty="0" smtClean="0"/>
              <a:t>here </a:t>
            </a:r>
            <a:r>
              <a:rPr lang="en-US" sz="3200" dirty="0"/>
              <a:t>infrastructure is </a:t>
            </a:r>
            <a:r>
              <a:rPr lang="en-US" sz="3200" i="1" dirty="0"/>
              <a:t>obsolete </a:t>
            </a:r>
            <a:r>
              <a:rPr lang="en-US" sz="3200" dirty="0"/>
              <a:t>or nearing </a:t>
            </a:r>
            <a:r>
              <a:rPr lang="en-US" sz="3200" i="1" dirty="0"/>
              <a:t>the end of its useful </a:t>
            </a:r>
            <a:r>
              <a:rPr lang="en-US" sz="3200" i="1" dirty="0" smtClean="0"/>
              <a:t>life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W</a:t>
            </a:r>
            <a:r>
              <a:rPr lang="en-US" sz="3200" dirty="0" smtClean="0"/>
              <a:t>here </a:t>
            </a:r>
            <a:r>
              <a:rPr lang="en-US" sz="3200" dirty="0"/>
              <a:t>the original networks did not envision the current </a:t>
            </a:r>
            <a:r>
              <a:rPr lang="en-US" sz="3200" i="1" dirty="0"/>
              <a:t>distribution of demand</a:t>
            </a:r>
            <a:r>
              <a:rPr lang="en-US" sz="3200" dirty="0"/>
              <a:t>, such as highway links between cities that used to be very small but now are very </a:t>
            </a:r>
            <a:r>
              <a:rPr lang="en-US" sz="3200" dirty="0" smtClean="0"/>
              <a:t>large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Where </a:t>
            </a:r>
            <a:r>
              <a:rPr lang="en-US" sz="3200" dirty="0"/>
              <a:t>the project </a:t>
            </a:r>
            <a:r>
              <a:rPr lang="en-US" sz="3200" i="1" dirty="0"/>
              <a:t>costs can be recovered from user fees </a:t>
            </a:r>
            <a:r>
              <a:rPr lang="en-US" sz="3200" dirty="0"/>
              <a:t>such as </a:t>
            </a:r>
            <a:r>
              <a:rPr lang="en-US" sz="3200" dirty="0" smtClean="0"/>
              <a:t>tolls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165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frastrucutre Report Card D+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3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2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Infrastrucutre Road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013"/>
            <a:ext cx="14630400" cy="73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8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frastrucutre Bridg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3913"/>
            <a:ext cx="14521376" cy="72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8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528466"/>
            <a:ext cx="13167360" cy="1371600"/>
          </a:xfrm>
        </p:spPr>
        <p:txBody>
          <a:bodyPr/>
          <a:lstStyle/>
          <a:p>
            <a:r>
              <a:rPr lang="en-US" dirty="0" smtClean="0"/>
              <a:t>Key Infrastructure Facts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1570099"/>
            <a:ext cx="14521374" cy="9048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500" dirty="0" smtClean="0"/>
              <a:t>Roads-</a:t>
            </a:r>
          </a:p>
          <a:p>
            <a:pPr marL="1110310" lvl="1" indent="-457200">
              <a:buFont typeface="Arial"/>
              <a:buChar char="•"/>
            </a:pPr>
            <a:r>
              <a:rPr lang="en-US" sz="2500" dirty="0"/>
              <a:t>More than two out of every five miles of America’s urban interstates are congested </a:t>
            </a:r>
            <a:r>
              <a:rPr lang="en-US" sz="2500" dirty="0" smtClean="0"/>
              <a:t>with traffic </a:t>
            </a:r>
            <a:r>
              <a:rPr lang="en-US" sz="2500" dirty="0"/>
              <a:t>delays </a:t>
            </a:r>
            <a:r>
              <a:rPr lang="en-US" sz="2500" dirty="0" smtClean="0"/>
              <a:t>costing </a:t>
            </a:r>
            <a:r>
              <a:rPr lang="en-US" sz="2500" dirty="0"/>
              <a:t>the country $160 billion in wasted time and fuel in 2014. </a:t>
            </a:r>
            <a:endParaRPr lang="en-US" sz="2500" dirty="0" smtClean="0"/>
          </a:p>
          <a:p>
            <a:pPr lvl="1"/>
            <a:endParaRPr lang="en-US" sz="2500" dirty="0" smtClean="0"/>
          </a:p>
          <a:p>
            <a:pPr marL="1110310" lvl="1" indent="-457200">
              <a:buFont typeface="Arial"/>
              <a:buChar char="•"/>
            </a:pPr>
            <a:r>
              <a:rPr lang="en-US" sz="2500" dirty="0" smtClean="0"/>
              <a:t>One </a:t>
            </a:r>
            <a:r>
              <a:rPr lang="en-US" sz="2500" dirty="0"/>
              <a:t>out of every five miles of highway pavement is in poor condition and our roads have a significant and increasing backlog of rehabilitation needs. </a:t>
            </a:r>
            <a:endParaRPr lang="en-US" sz="2500" dirty="0" smtClean="0"/>
          </a:p>
          <a:p>
            <a:pPr marL="1110310" lvl="1" indent="-457200">
              <a:buFont typeface="Arial"/>
              <a:buChar char="•"/>
            </a:pPr>
            <a:endParaRPr lang="en-US" sz="2500" dirty="0"/>
          </a:p>
          <a:p>
            <a:pPr marL="1110310" lvl="1" indent="-457200">
              <a:buFont typeface="Arial"/>
              <a:buChar char="•"/>
            </a:pPr>
            <a:r>
              <a:rPr lang="en-US" sz="2500" dirty="0" smtClean="0"/>
              <a:t>After </a:t>
            </a:r>
            <a:r>
              <a:rPr lang="en-US" sz="2500" dirty="0"/>
              <a:t>years of decline, traffic fatalities increased by 7% from 2014 to 2015, with 35,092 people dying on America’s roads. </a:t>
            </a:r>
            <a:endParaRPr lang="en-US" sz="2500" dirty="0" smtClean="0"/>
          </a:p>
          <a:p>
            <a:pPr marL="1110310" lvl="1" indent="-457200">
              <a:buFont typeface="Arial"/>
              <a:buChar char="•"/>
            </a:pPr>
            <a:endParaRPr lang="en-US" sz="2500" dirty="0"/>
          </a:p>
          <a:p>
            <a:pPr marL="1110310" lvl="1" indent="-457200">
              <a:buFont typeface="Arial"/>
              <a:buChar char="•"/>
            </a:pPr>
            <a:r>
              <a:rPr lang="en-US" sz="2500" dirty="0" smtClean="0"/>
              <a:t>$836 </a:t>
            </a:r>
            <a:r>
              <a:rPr lang="en-US" sz="2500" dirty="0"/>
              <a:t>billion backlog of highway and bridge capital needs. </a:t>
            </a:r>
            <a:endParaRPr lang="en-US" sz="2500" dirty="0" smtClean="0"/>
          </a:p>
          <a:p>
            <a:pPr marL="1763420" lvl="2" indent="-457200">
              <a:buFont typeface="Arial"/>
              <a:buChar char="•"/>
            </a:pPr>
            <a:r>
              <a:rPr lang="en-US" sz="2500" dirty="0" smtClean="0"/>
              <a:t>$</a:t>
            </a:r>
            <a:r>
              <a:rPr lang="en-US" sz="2500" dirty="0"/>
              <a:t>420 </a:t>
            </a:r>
            <a:r>
              <a:rPr lang="en-US" sz="2500" dirty="0" smtClean="0"/>
              <a:t>billion- repair </a:t>
            </a:r>
            <a:r>
              <a:rPr lang="en-US" sz="2500" dirty="0"/>
              <a:t>existing </a:t>
            </a:r>
            <a:r>
              <a:rPr lang="en-US" sz="2500" dirty="0" smtClean="0"/>
              <a:t>highways</a:t>
            </a:r>
            <a:endParaRPr lang="en-US" sz="2500" dirty="0"/>
          </a:p>
          <a:p>
            <a:pPr marL="1763420" lvl="2" indent="-457200">
              <a:buFont typeface="Arial"/>
              <a:buChar char="•"/>
            </a:pPr>
            <a:r>
              <a:rPr lang="en-US" sz="2500" dirty="0" smtClean="0"/>
              <a:t>$</a:t>
            </a:r>
            <a:r>
              <a:rPr lang="en-US" sz="2500" dirty="0"/>
              <a:t>123 </a:t>
            </a:r>
            <a:r>
              <a:rPr lang="en-US" sz="2500" dirty="0" smtClean="0"/>
              <a:t>for </a:t>
            </a:r>
            <a:r>
              <a:rPr lang="en-US" sz="2500" dirty="0"/>
              <a:t>bridge </a:t>
            </a:r>
            <a:r>
              <a:rPr lang="en-US" sz="2500" dirty="0" smtClean="0"/>
              <a:t>repair </a:t>
            </a:r>
          </a:p>
          <a:p>
            <a:pPr marL="1763420" lvl="2" indent="-457200">
              <a:buFont typeface="Arial"/>
              <a:buChar char="•"/>
            </a:pPr>
            <a:r>
              <a:rPr lang="en-US" sz="2500" dirty="0" smtClean="0"/>
              <a:t>$</a:t>
            </a:r>
            <a:r>
              <a:rPr lang="en-US" sz="2500" dirty="0"/>
              <a:t>167 billion for system </a:t>
            </a:r>
            <a:r>
              <a:rPr lang="en-US" sz="2500" dirty="0" smtClean="0"/>
              <a:t>expansion</a:t>
            </a:r>
            <a:endParaRPr lang="en-US" sz="2500" dirty="0"/>
          </a:p>
          <a:p>
            <a:pPr marL="1763420" lvl="2" indent="-457200">
              <a:buFont typeface="Arial"/>
              <a:buChar char="•"/>
            </a:pPr>
            <a:r>
              <a:rPr lang="en-US" sz="2500" dirty="0" smtClean="0"/>
              <a:t>$</a:t>
            </a:r>
            <a:r>
              <a:rPr lang="en-US" sz="2500" dirty="0"/>
              <a:t>126 for system </a:t>
            </a:r>
            <a:r>
              <a:rPr lang="en-US" sz="2500" dirty="0" smtClean="0"/>
              <a:t>enhancement, </a:t>
            </a:r>
            <a:r>
              <a:rPr lang="en-US" sz="2500" dirty="0" err="1" smtClean="0"/>
              <a:t>includING</a:t>
            </a:r>
            <a:r>
              <a:rPr lang="en-US" sz="2500" dirty="0" smtClean="0"/>
              <a:t> </a:t>
            </a:r>
            <a:r>
              <a:rPr lang="en-US" sz="2500" dirty="0"/>
              <a:t>safety enhancements, operational improvements, and environmental </a:t>
            </a:r>
            <a:r>
              <a:rPr lang="en-US" sz="2500" dirty="0" smtClean="0"/>
              <a:t>projects. </a:t>
            </a:r>
            <a:endParaRPr lang="en-US" sz="2500" dirty="0"/>
          </a:p>
          <a:p>
            <a:pPr marL="1110310" lvl="1" indent="-457200">
              <a:buFont typeface="Arial"/>
              <a:buChar char="•"/>
            </a:pPr>
            <a:endParaRPr lang="en-US" dirty="0"/>
          </a:p>
          <a:p>
            <a:pPr marL="1110310" lvl="1" indent="-457200">
              <a:buFont typeface="Arial"/>
              <a:buChar char="•"/>
            </a:pPr>
            <a:endParaRPr lang="en-US" dirty="0" smtClean="0"/>
          </a:p>
          <a:p>
            <a:pPr marL="1110310" lvl="1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-</a:t>
            </a:r>
          </a:p>
          <a:p>
            <a:pPr marL="1110310" lvl="1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1110310" lvl="1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kg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Infrastrucutre Rai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400"/>
            <a:ext cx="14630400" cy="75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2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</TotalTime>
  <Words>811</Words>
  <Application>Microsoft Macintosh PowerPoint</Application>
  <PresentationFormat>Custom</PresentationFormat>
  <Paragraphs>103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Infrastructure Needs</vt:lpstr>
      <vt:lpstr>What Should Drive Public Infrastructure Investment?</vt:lpstr>
      <vt:lpstr>PowerPoint Presentation</vt:lpstr>
      <vt:lpstr>PowerPoint Presentation</vt:lpstr>
      <vt:lpstr>PowerPoint Presentation</vt:lpstr>
      <vt:lpstr>Key Infrastructure Facts</vt:lpstr>
      <vt:lpstr>PowerPoint Presentation</vt:lpstr>
      <vt:lpstr>Key Infrastructure Facts</vt:lpstr>
      <vt:lpstr>PowerPoint Presentation</vt:lpstr>
      <vt:lpstr>PowerPoint Presentation</vt:lpstr>
      <vt:lpstr>Key Infrastructure Facts</vt:lpstr>
      <vt:lpstr>PowerPoint Presentation</vt:lpstr>
      <vt:lpstr>Debt</vt:lpstr>
      <vt:lpstr>Exacerbating Factors</vt:lpstr>
      <vt:lpstr>Leverage Private Sector</vt:lpstr>
      <vt:lpstr>P3s</vt:lpstr>
      <vt:lpstr>P3s</vt:lpstr>
      <vt:lpstr>Ps</vt:lpstr>
      <vt:lpstr>Innovative Financing</vt:lpstr>
      <vt:lpstr>Innovative Financing</vt:lpstr>
      <vt:lpstr>PowerPoint Presentation</vt:lpstr>
      <vt:lpstr>PowerPoint Presentation</vt:lpstr>
      <vt:lpstr>Greg R. Lawson Research Fellow 614-224-4422 greg@buckeyeinstitute.org www.BuckeyeInstitute.org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Greg R. Lawson</cp:lastModifiedBy>
  <cp:revision>62</cp:revision>
  <cp:lastPrinted>2018-04-18T20:32:15Z</cp:lastPrinted>
  <dcterms:created xsi:type="dcterms:W3CDTF">2016-09-06T18:53:30Z</dcterms:created>
  <dcterms:modified xsi:type="dcterms:W3CDTF">2018-04-19T13:34:12Z</dcterms:modified>
</cp:coreProperties>
</file>