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4" r:id="rId3"/>
  </p:sldMasterIdLst>
  <p:notesMasterIdLst>
    <p:notesMasterId r:id="rId51"/>
  </p:notesMasterIdLst>
  <p:handoutMasterIdLst>
    <p:handoutMasterId r:id="rId52"/>
  </p:handoutMasterIdLst>
  <p:sldIdLst>
    <p:sldId id="256" r:id="rId4"/>
    <p:sldId id="393" r:id="rId5"/>
    <p:sldId id="313" r:id="rId6"/>
    <p:sldId id="383" r:id="rId7"/>
    <p:sldId id="394" r:id="rId8"/>
    <p:sldId id="314" r:id="rId9"/>
    <p:sldId id="396" r:id="rId10"/>
    <p:sldId id="316" r:id="rId11"/>
    <p:sldId id="355" r:id="rId12"/>
    <p:sldId id="262" r:id="rId13"/>
    <p:sldId id="395" r:id="rId14"/>
    <p:sldId id="364" r:id="rId15"/>
    <p:sldId id="365" r:id="rId16"/>
    <p:sldId id="367" r:id="rId17"/>
    <p:sldId id="368" r:id="rId18"/>
    <p:sldId id="369" r:id="rId19"/>
    <p:sldId id="371" r:id="rId20"/>
    <p:sldId id="378" r:id="rId21"/>
    <p:sldId id="373" r:id="rId22"/>
    <p:sldId id="409" r:id="rId23"/>
    <p:sldId id="406" r:id="rId24"/>
    <p:sldId id="335" r:id="rId25"/>
    <p:sldId id="387" r:id="rId26"/>
    <p:sldId id="384" r:id="rId27"/>
    <p:sldId id="398" r:id="rId28"/>
    <p:sldId id="385" r:id="rId29"/>
    <p:sldId id="386" r:id="rId30"/>
    <p:sldId id="390" r:id="rId31"/>
    <p:sldId id="391" r:id="rId32"/>
    <p:sldId id="392" r:id="rId33"/>
    <p:sldId id="345" r:id="rId34"/>
    <p:sldId id="346" r:id="rId35"/>
    <p:sldId id="350" r:id="rId36"/>
    <p:sldId id="351" r:id="rId37"/>
    <p:sldId id="399" r:id="rId38"/>
    <p:sldId id="410" r:id="rId39"/>
    <p:sldId id="422" r:id="rId40"/>
    <p:sldId id="282" r:id="rId41"/>
    <p:sldId id="411" r:id="rId42"/>
    <p:sldId id="412" r:id="rId43"/>
    <p:sldId id="413" r:id="rId44"/>
    <p:sldId id="414" r:id="rId45"/>
    <p:sldId id="415" r:id="rId46"/>
    <p:sldId id="417" r:id="rId47"/>
    <p:sldId id="418" r:id="rId48"/>
    <p:sldId id="419" r:id="rId49"/>
    <p:sldId id="420" r:id="rId5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65416" autoAdjust="0"/>
  </p:normalViewPr>
  <p:slideViewPr>
    <p:cSldViewPr snapToGrid="0" snapToObjects="1">
      <p:cViewPr varScale="1">
        <p:scale>
          <a:sx n="29" d="100"/>
          <a:sy n="29" d="100"/>
        </p:scale>
        <p:origin x="1716" y="4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8" d="100"/>
          <a:sy n="78" d="100"/>
        </p:scale>
        <p:origin x="342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govnas02\home\2015%20Budget\Total%20MJ%20expenditure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nas01p.gov.dnvr\Shared_Dirs\Excise_and_License\Marijuana%20Team\Data%20&amp;%20Literature\Budget,%20Tax,%20&amp;%20Economy\MJ%202017%20Actuals%20for%20all%20Revenue%2002.16.1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Budget,%20Tax,%20&amp;%20Economy\MJ%20Tax%20Revenue%20&amp;%20Budget%20Graphs%2010.05.17.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Public%20Saftey\Crime\MJ%20Crime%20as%20Percent%20of%20Overall%20Crime%2002.16..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govnas03\Shared_Dirs\Excise_and_License\Marijuana%20Team\Projects\Random%20Favors\DPL%20Presentation%20Data%2006.11.16.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Public%20Health\NSDUH%202015%20Usage%20Data%2012.15.17.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dirty="0">
                <a:solidFill>
                  <a:schemeClr val="tx1"/>
                </a:solidFill>
              </a:rPr>
              <a:t>MJ Sales as percent of </a:t>
            </a:r>
            <a:r>
              <a:rPr lang="en-US" dirty="0" err="1">
                <a:solidFill>
                  <a:schemeClr val="tx1"/>
                </a:solidFill>
              </a:rPr>
              <a:t>gdp</a:t>
            </a:r>
            <a:endParaRPr lang="en-US" dirty="0">
              <a:solidFill>
                <a:schemeClr val="tx1"/>
              </a:solidFill>
            </a:endParaRPr>
          </a:p>
        </c:rich>
      </c:tx>
      <c:layout>
        <c:manualLayout>
          <c:xMode val="edge"/>
          <c:yMode val="edge"/>
          <c:x val="0.18211013406430743"/>
          <c:y val="5.4773074505398062E-2"/>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723186625962837E-3"/>
          <c:y val="0.19092432797858244"/>
          <c:w val="0.96286511210509629"/>
          <c:h val="0.80907560802640544"/>
        </c:manualLayout>
      </c:layout>
      <c:pie3DChart>
        <c:varyColors val="1"/>
        <c:ser>
          <c:idx val="0"/>
          <c:order val="0"/>
          <c:explosion val="7"/>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2867-4014-8DD2-71C6308D76C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2867-4014-8DD2-71C6308D76CD}"/>
              </c:ext>
            </c:extLst>
          </c:dPt>
          <c:dLbls>
            <c:dLbl>
              <c:idx val="0"/>
              <c:layout>
                <c:manualLayout>
                  <c:x val="7.7060836369376898E-2"/>
                  <c:y val="-4.4531695604029489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67-4014-8DD2-71C6308D76CD}"/>
                </c:ext>
              </c:extLst>
            </c:dLbl>
            <c:dLbl>
              <c:idx val="1"/>
              <c:layout>
                <c:manualLayout>
                  <c:x val="0.21204528540177262"/>
                  <c:y val="0.21049680688070577"/>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fld id="{D19BE0D4-5EC5-4ECE-B808-E5C7E77A8EE0}" type="CATEGORYNAME">
                      <a:rPr lang="en-US" b="0"/>
                      <a:pPr>
                        <a:defRPr sz="2000" b="1">
                          <a:solidFill>
                            <a:schemeClr val="accent1"/>
                          </a:solidFill>
                        </a:defRPr>
                      </a:pPr>
                      <a:t>[CATEGORY NAME]</a:t>
                    </a:fld>
                    <a:r>
                      <a:rPr lang="en-US" b="0" baseline="0" dirty="0"/>
                      <a:t>
</a:t>
                    </a:r>
                    <a:fld id="{75A4B9F2-1A95-43E2-A5B0-D01867B9D168}" type="PERCENTAGE">
                      <a:rPr lang="en-US" baseline="0"/>
                      <a:pPr>
                        <a:defRPr sz="2000" b="1">
                          <a:solidFill>
                            <a:schemeClr val="accent1"/>
                          </a:solidFill>
                        </a:defRPr>
                      </a:pPr>
                      <a:t>[PERCENTAGE]</a:t>
                    </a:fld>
                    <a:endParaRPr lang="en-US" b="0" baseline="0" dirty="0"/>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67-4014-8DD2-71C6308D76CD}"/>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Sheet1!$C$11:$C$12</c:f>
              <c:strCache>
                <c:ptCount val="2"/>
                <c:pt idx="0">
                  <c:v>GDP from other sources</c:v>
                </c:pt>
                <c:pt idx="1">
                  <c:v>MJ Sales</c:v>
                </c:pt>
              </c:strCache>
            </c:strRef>
          </c:cat>
          <c:val>
            <c:numRef>
              <c:f>Sheet1!$D$11:$D$12</c:f>
              <c:numCache>
                <c:formatCode>General</c:formatCode>
                <c:ptCount val="2"/>
                <c:pt idx="0">
                  <c:v>324</c:v>
                </c:pt>
                <c:pt idx="1">
                  <c:v>1.3</c:v>
                </c:pt>
              </c:numCache>
            </c:numRef>
          </c:val>
          <c:extLst>
            <c:ext xmlns:c16="http://schemas.microsoft.com/office/drawing/2014/chart" uri="{C3380CC4-5D6E-409C-BE32-E72D297353CC}">
              <c16:uniqueId val="{00000004-2867-4014-8DD2-71C6308D76CD}"/>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400" dirty="0">
                <a:solidFill>
                  <a:schemeClr val="tx1"/>
                </a:solidFill>
              </a:rPr>
              <a:t>Legalization’s Impact on Non-Resident</a:t>
            </a:r>
            <a:r>
              <a:rPr lang="en-US" sz="2400" baseline="0" dirty="0">
                <a:solidFill>
                  <a:schemeClr val="tx1"/>
                </a:solidFill>
              </a:rPr>
              <a:t> Tourism</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Sheet1!$B$2</c:f>
              <c:strCache>
                <c:ptCount val="1"/>
                <c:pt idx="0">
                  <c:v>More Positive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Sheet1!$B$3:$B$5</c:f>
              <c:numCache>
                <c:formatCode>General</c:formatCode>
                <c:ptCount val="3"/>
                <c:pt idx="0">
                  <c:v>42</c:v>
                </c:pt>
                <c:pt idx="1">
                  <c:v>38</c:v>
                </c:pt>
                <c:pt idx="2">
                  <c:v>46</c:v>
                </c:pt>
              </c:numCache>
            </c:numRef>
          </c:val>
          <c:extLst>
            <c:ext xmlns:c16="http://schemas.microsoft.com/office/drawing/2014/chart" uri="{C3380CC4-5D6E-409C-BE32-E72D297353CC}">
              <c16:uniqueId val="{00000000-DC41-4F19-B97D-88619DF88448}"/>
            </c:ext>
          </c:extLst>
        </c:ser>
        <c:ser>
          <c:idx val="1"/>
          <c:order val="1"/>
          <c:tx>
            <c:strRef>
              <c:f>Sheet1!$C$2</c:f>
              <c:strCache>
                <c:ptCount val="1"/>
                <c:pt idx="0">
                  <c:v>Same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Sheet1!$C$3:$C$5</c:f>
              <c:numCache>
                <c:formatCode>General</c:formatCode>
                <c:ptCount val="3"/>
                <c:pt idx="0">
                  <c:v>49</c:v>
                </c:pt>
                <c:pt idx="1">
                  <c:v>51</c:v>
                </c:pt>
                <c:pt idx="2">
                  <c:v>48</c:v>
                </c:pt>
              </c:numCache>
            </c:numRef>
          </c:val>
          <c:extLst>
            <c:ext xmlns:c16="http://schemas.microsoft.com/office/drawing/2014/chart" uri="{C3380CC4-5D6E-409C-BE32-E72D297353CC}">
              <c16:uniqueId val="{00000001-DC41-4F19-B97D-88619DF88448}"/>
            </c:ext>
          </c:extLst>
        </c:ser>
        <c:ser>
          <c:idx val="2"/>
          <c:order val="2"/>
          <c:tx>
            <c:strRef>
              <c:f>Sheet1!$D$2</c:f>
              <c:strCache>
                <c:ptCount val="1"/>
                <c:pt idx="0">
                  <c:v>More Negative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Sheet1!$D$3:$D$5</c:f>
              <c:numCache>
                <c:formatCode>General</c:formatCode>
                <c:ptCount val="3"/>
                <c:pt idx="0">
                  <c:v>9</c:v>
                </c:pt>
                <c:pt idx="1">
                  <c:v>11</c:v>
                </c:pt>
                <c:pt idx="2">
                  <c:v>6</c:v>
                </c:pt>
              </c:numCache>
            </c:numRef>
          </c:val>
          <c:extLst>
            <c:ext xmlns:c16="http://schemas.microsoft.com/office/drawing/2014/chart" uri="{C3380CC4-5D6E-409C-BE32-E72D297353CC}">
              <c16:uniqueId val="{00000002-DC41-4F19-B97D-88619DF88448}"/>
            </c:ext>
          </c:extLst>
        </c:ser>
        <c:dLbls>
          <c:dLblPos val="ctr"/>
          <c:showLegendKey val="0"/>
          <c:showVal val="1"/>
          <c:showCatName val="0"/>
          <c:showSerName val="0"/>
          <c:showPercent val="0"/>
          <c:showBubbleSize val="0"/>
        </c:dLbls>
        <c:gapWidth val="150"/>
        <c:overlap val="100"/>
        <c:axId val="61093376"/>
        <c:axId val="61094912"/>
      </c:barChart>
      <c:catAx>
        <c:axId val="610933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1094912"/>
        <c:crosses val="autoZero"/>
        <c:auto val="1"/>
        <c:lblAlgn val="ctr"/>
        <c:lblOffset val="100"/>
        <c:noMultiLvlLbl val="0"/>
      </c:catAx>
      <c:valAx>
        <c:axId val="61094912"/>
        <c:scaling>
          <c:orientation val="minMax"/>
          <c:max val="10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109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10684236655768"/>
          <c:y val="5.6898393174592284E-2"/>
          <c:w val="0.74991704588778219"/>
          <c:h val="0.84979321724330537"/>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07265632648495"/>
          <c:y val="0"/>
          <c:w val="0.54392579593239998"/>
          <c:h val="0.8296311094422997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B8-42E0-945A-E4B50EDAB2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B8-42E0-945A-E4B50EDAB2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B8-42E0-945A-E4B50EDAB2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B8-42E0-945A-E4B50EDAB2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B8-42E0-945A-E4B50EDAB233}"/>
              </c:ext>
            </c:extLst>
          </c:dPt>
          <c:dLbls>
            <c:dLbl>
              <c:idx val="0"/>
              <c:layout>
                <c:manualLayout>
                  <c:x val="-0.15031531982255877"/>
                  <c:y val="0.1505810829854321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solidFill>
                          <a:schemeClr val="bg1"/>
                        </a:solidFill>
                      </a:rPr>
                      <a:t>Special Retail </a:t>
                    </a:r>
                  </a:p>
                  <a:p>
                    <a:pPr>
                      <a:defRPr sz="1600" b="1">
                        <a:solidFill>
                          <a:schemeClr val="bg1"/>
                        </a:solidFill>
                      </a:defRPr>
                    </a:pPr>
                    <a:r>
                      <a:rPr lang="en-US" sz="1600" dirty="0">
                        <a:solidFill>
                          <a:schemeClr val="bg1"/>
                        </a:solidFill>
                      </a:rPr>
                      <a:t>Sales Tax 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B8-42E0-945A-E4B50EDAB233}"/>
                </c:ext>
              </c:extLst>
            </c:dLbl>
            <c:dLbl>
              <c:idx val="1"/>
              <c:layout>
                <c:manualLayout>
                  <c:x val="-0.18349099324461277"/>
                  <c:y val="-0.1572669176014433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solidFill>
                          <a:schemeClr val="bg1"/>
                        </a:solidFill>
                      </a:rPr>
                      <a:t>State </a:t>
                    </a:r>
                  </a:p>
                  <a:p>
                    <a:pPr>
                      <a:defRPr sz="1600" b="1">
                        <a:solidFill>
                          <a:schemeClr val="bg1"/>
                        </a:solidFill>
                      </a:defRPr>
                    </a:pPr>
                    <a:r>
                      <a:rPr lang="en-US" sz="1600" dirty="0" err="1">
                        <a:solidFill>
                          <a:schemeClr val="bg1"/>
                        </a:solidFill>
                      </a:rPr>
                      <a:t>Shareback</a:t>
                    </a:r>
                    <a:r>
                      <a:rPr lang="en-US" sz="1600" dirty="0">
                        <a:solidFill>
                          <a:schemeClr val="bg1"/>
                        </a:solidFill>
                      </a:rPr>
                      <a:t> </a:t>
                    </a:r>
                    <a:r>
                      <a:rPr lang="en-US" sz="1600">
                        <a:solidFill>
                          <a:schemeClr val="bg1"/>
                        </a:solidFill>
                      </a:rPr>
                      <a:t>13%</a:t>
                    </a:r>
                    <a:endParaRPr lang="en-US" sz="160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5B8-42E0-945A-E4B50EDAB233}"/>
                </c:ext>
              </c:extLst>
            </c:dLbl>
            <c:dLbl>
              <c:idx val="2"/>
              <c:layout>
                <c:manualLayout>
                  <c:x val="0.10643083104348021"/>
                  <c:y val="-0.2127021349680283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a:solidFill>
                          <a:schemeClr val="bg1"/>
                        </a:solidFill>
                      </a:rPr>
                      <a:t>Standard Retail Sales Tax 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5B8-42E0-945A-E4B50EDAB233}"/>
                </c:ext>
              </c:extLst>
            </c:dLbl>
            <c:dLbl>
              <c:idx val="3"/>
              <c:layout>
                <c:manualLayout>
                  <c:x val="0.19124467945905591"/>
                  <c:y val="0.1114819194103730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a:solidFill>
                          <a:schemeClr val="bg1"/>
                        </a:solidFill>
                      </a:rPr>
                      <a:t>Standard Medical Sales Tax</a:t>
                    </a:r>
                    <a:r>
                      <a:rPr lang="en-US" sz="1400" baseline="0">
                        <a:solidFill>
                          <a:schemeClr val="bg1"/>
                        </a:solidFill>
                      </a:rPr>
                      <a:t> 17%</a:t>
                    </a:r>
                    <a:endParaRPr lang="en-US" sz="140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5B8-42E0-945A-E4B50EDAB233}"/>
                </c:ext>
              </c:extLst>
            </c:dLbl>
            <c:dLbl>
              <c:idx val="4"/>
              <c:layout>
                <c:manualLayout>
                  <c:x val="0.11785662056172597"/>
                  <c:y val="7.0462947074180993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a:solidFill>
                          <a:schemeClr val="bg1"/>
                        </a:solidFill>
                      </a:rPr>
                      <a:t>Licensing Fees 10%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5B8-42E0-945A-E4B50EDAB23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Sheet1!$A$6:$A$10</c:f>
              <c:strCache>
                <c:ptCount val="5"/>
                <c:pt idx="0">
                  <c:v>Special Retail Sales Tax</c:v>
                </c:pt>
                <c:pt idx="1">
                  <c:v>State Shareback</c:v>
                </c:pt>
                <c:pt idx="2">
                  <c:v>Standard Retail Sales Tax</c:v>
                </c:pt>
                <c:pt idx="3">
                  <c:v>Standard Medical Sales Tax</c:v>
                </c:pt>
                <c:pt idx="4">
                  <c:v>Licensing Fees</c:v>
                </c:pt>
              </c:strCache>
            </c:strRef>
          </c:cat>
          <c:val>
            <c:numRef>
              <c:f>Sheet1!$B$6:$B$10</c:f>
              <c:numCache>
                <c:formatCode>_(* #,##0_);_(* \(#,##0\);_(* "-"??_);_(@_)</c:formatCode>
                <c:ptCount val="5"/>
                <c:pt idx="0">
                  <c:v>13081224.060000001</c:v>
                </c:pt>
                <c:pt idx="1">
                  <c:v>5596221.4199999999</c:v>
                </c:pt>
                <c:pt idx="2">
                  <c:v>13081224.060000001</c:v>
                </c:pt>
                <c:pt idx="3">
                  <c:v>7124366.0300000003</c:v>
                </c:pt>
                <c:pt idx="4">
                  <c:v>4328450</c:v>
                </c:pt>
              </c:numCache>
            </c:numRef>
          </c:val>
          <c:extLst>
            <c:ext xmlns:c16="http://schemas.microsoft.com/office/drawing/2014/chart" uri="{C3380CC4-5D6E-409C-BE32-E72D297353CC}">
              <c16:uniqueId val="{0000000A-C5B8-42E0-945A-E4B50EDAB23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5.9250434604765312E-2"/>
          <c:y val="0.81959608236889847"/>
          <c:w val="0.94074956539523469"/>
          <c:h val="0.16540189187760926"/>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graphs!$A$130</c:f>
              <c:strCache>
                <c:ptCount val="1"/>
                <c:pt idx="0">
                  <c:v> Special Sales Tax-Retail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graphs!$B$130:$F$130</c:f>
              <c:numCache>
                <c:formatCode>"$"#,##0.00_);[Red]\("$"#,##0.00\)</c:formatCode>
                <c:ptCount val="5"/>
                <c:pt idx="0">
                  <c:v>5.21</c:v>
                </c:pt>
                <c:pt idx="1">
                  <c:v>7.65</c:v>
                </c:pt>
                <c:pt idx="2">
                  <c:v>10.09</c:v>
                </c:pt>
                <c:pt idx="3">
                  <c:v>13.43</c:v>
                </c:pt>
                <c:pt idx="4">
                  <c:v>15.12</c:v>
                </c:pt>
              </c:numCache>
            </c:numRef>
          </c:val>
          <c:extLst>
            <c:ext xmlns:c16="http://schemas.microsoft.com/office/drawing/2014/chart" uri="{C3380CC4-5D6E-409C-BE32-E72D297353CC}">
              <c16:uniqueId val="{00000000-4A23-4774-91B5-DBF37CA86F19}"/>
            </c:ext>
          </c:extLst>
        </c:ser>
        <c:ser>
          <c:idx val="1"/>
          <c:order val="1"/>
          <c:tx>
            <c:strRef>
              <c:f>graphs!$A$131</c:f>
              <c:strCache>
                <c:ptCount val="1"/>
                <c:pt idx="0">
                  <c:v>State Shareback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graphs!$B$131:$F$131</c:f>
              <c:numCache>
                <c:formatCode>"$"#,##0.00_);[Red]\("$"#,##0.00\)</c:formatCode>
                <c:ptCount val="5"/>
                <c:pt idx="0">
                  <c:v>2.27</c:v>
                </c:pt>
                <c:pt idx="1">
                  <c:v>3.2</c:v>
                </c:pt>
                <c:pt idx="2">
                  <c:v>4.3600000000000003</c:v>
                </c:pt>
                <c:pt idx="3">
                  <c:v>5.55</c:v>
                </c:pt>
                <c:pt idx="4">
                  <c:v>6.01</c:v>
                </c:pt>
              </c:numCache>
            </c:numRef>
          </c:val>
          <c:extLst>
            <c:ext xmlns:c16="http://schemas.microsoft.com/office/drawing/2014/chart" uri="{C3380CC4-5D6E-409C-BE32-E72D297353CC}">
              <c16:uniqueId val="{00000001-4A23-4774-91B5-DBF37CA86F19}"/>
            </c:ext>
          </c:extLst>
        </c:ser>
        <c:ser>
          <c:idx val="2"/>
          <c:order val="2"/>
          <c:tx>
            <c:strRef>
              <c:f>graphs!$A$132</c:f>
              <c:strCache>
                <c:ptCount val="1"/>
                <c:pt idx="0">
                  <c:v>Licensing Fees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graphs!$B$132:$F$132</c:f>
              <c:numCache>
                <c:formatCode>"$"#,##0.00_);[Red]\("$"#,##0.00\)</c:formatCode>
                <c:ptCount val="5"/>
                <c:pt idx="0">
                  <c:v>2.84</c:v>
                </c:pt>
                <c:pt idx="1">
                  <c:v>4.3600000000000003</c:v>
                </c:pt>
                <c:pt idx="2">
                  <c:v>4.13</c:v>
                </c:pt>
                <c:pt idx="3">
                  <c:v>3.42</c:v>
                </c:pt>
                <c:pt idx="4">
                  <c:v>3.42</c:v>
                </c:pt>
              </c:numCache>
            </c:numRef>
          </c:val>
          <c:extLst>
            <c:ext xmlns:c16="http://schemas.microsoft.com/office/drawing/2014/chart" uri="{C3380CC4-5D6E-409C-BE32-E72D297353CC}">
              <c16:uniqueId val="{00000002-4A23-4774-91B5-DBF37CA86F19}"/>
            </c:ext>
          </c:extLst>
        </c:ser>
        <c:ser>
          <c:idx val="3"/>
          <c:order val="3"/>
          <c:tx>
            <c:strRef>
              <c:f>graphs!$A$133</c:f>
              <c:strCache>
                <c:ptCount val="1"/>
                <c:pt idx="0">
                  <c:v>Standard Sales Tax-Retail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graphs!$B$133:$F$133</c:f>
              <c:numCache>
                <c:formatCode>"$"#,##0.00_);[Red]\("$"#,##0.00\)</c:formatCode>
                <c:ptCount val="5"/>
                <c:pt idx="0">
                  <c:v>5.39</c:v>
                </c:pt>
                <c:pt idx="1">
                  <c:v>7.98</c:v>
                </c:pt>
                <c:pt idx="2">
                  <c:v>10.52</c:v>
                </c:pt>
                <c:pt idx="3">
                  <c:v>13.43</c:v>
                </c:pt>
                <c:pt idx="4">
                  <c:v>15.12</c:v>
                </c:pt>
              </c:numCache>
            </c:numRef>
          </c:val>
          <c:extLst>
            <c:ext xmlns:c16="http://schemas.microsoft.com/office/drawing/2014/chart" uri="{C3380CC4-5D6E-409C-BE32-E72D297353CC}">
              <c16:uniqueId val="{00000003-4A23-4774-91B5-DBF37CA86F19}"/>
            </c:ext>
          </c:extLst>
        </c:ser>
        <c:ser>
          <c:idx val="4"/>
          <c:order val="4"/>
          <c:tx>
            <c:strRef>
              <c:f>graphs!$A$134</c:f>
              <c:strCache>
                <c:ptCount val="1"/>
                <c:pt idx="0">
                  <c:v>Standard Sales Tax-Medical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graphs!$B$134:$F$134</c:f>
              <c:numCache>
                <c:formatCode>"$"#,##0.00_);[Red]\("$"#,##0.00\)</c:formatCode>
                <c:ptCount val="5"/>
                <c:pt idx="0">
                  <c:v>6.45</c:v>
                </c:pt>
                <c:pt idx="1">
                  <c:v>6.99</c:v>
                </c:pt>
                <c:pt idx="2">
                  <c:v>7.73</c:v>
                </c:pt>
                <c:pt idx="3">
                  <c:v>7.42</c:v>
                </c:pt>
                <c:pt idx="4">
                  <c:v>7.42</c:v>
                </c:pt>
              </c:numCache>
            </c:numRef>
          </c:val>
          <c:extLst>
            <c:ext xmlns:c16="http://schemas.microsoft.com/office/drawing/2014/chart" uri="{C3380CC4-5D6E-409C-BE32-E72D297353CC}">
              <c16:uniqueId val="{00000004-4A23-4774-91B5-DBF37CA86F19}"/>
            </c:ext>
          </c:extLst>
        </c:ser>
        <c:dLbls>
          <c:showLegendKey val="0"/>
          <c:showVal val="0"/>
          <c:showCatName val="0"/>
          <c:showSerName val="0"/>
          <c:showPercent val="0"/>
          <c:showBubbleSize val="0"/>
        </c:dLbls>
        <c:gapWidth val="150"/>
        <c:overlap val="100"/>
        <c:axId val="498444088"/>
        <c:axId val="176287312"/>
      </c:barChart>
      <c:catAx>
        <c:axId val="49844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76287312"/>
        <c:crosses val="autoZero"/>
        <c:auto val="1"/>
        <c:lblAlgn val="ctr"/>
        <c:lblOffset val="100"/>
        <c:noMultiLvlLbl val="0"/>
      </c:catAx>
      <c:valAx>
        <c:axId val="1762873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444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9783082047479"/>
          <c:y val="0.17739227172075192"/>
          <c:w val="0.65811838682720725"/>
          <c:h val="0.791161187398745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3D-4DE2-861A-3689C8C0F4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3D-4DE2-861A-3689C8C0F4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3D-4DE2-861A-3689C8C0F4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3D-4DE2-861A-3689C8C0F4B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93D-4DE2-861A-3689C8C0F4B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93D-4DE2-861A-3689C8C0F4B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93D-4DE2-861A-3689C8C0F4B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93D-4DE2-861A-3689C8C0F4B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93D-4DE2-861A-3689C8C0F4B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93D-4DE2-861A-3689C8C0F4B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93D-4DE2-861A-3689C8C0F4B2}"/>
              </c:ext>
            </c:extLst>
          </c:dPt>
          <c:dLbls>
            <c:dLbl>
              <c:idx val="0"/>
              <c:layout>
                <c:manualLayout>
                  <c:x val="1.4683316174657936E-2"/>
                  <c:y val="2.927510696224993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r>
                      <a:rPr lang="en-US" sz="1400" b="1">
                        <a:solidFill>
                          <a:srgbClr val="000000"/>
                        </a:solidFill>
                      </a:rPr>
                      <a:t>Office of Children's Affairs 17%</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4809419611236566"/>
                      <c:h val="0.12745333452499086"/>
                    </c:manualLayout>
                  </c15:layout>
                </c:ext>
                <c:ext xmlns:c16="http://schemas.microsoft.com/office/drawing/2014/chart" uri="{C3380CC4-5D6E-409C-BE32-E72D297353CC}">
                  <c16:uniqueId val="{00000001-893D-4DE2-861A-3689C8C0F4B2}"/>
                </c:ext>
              </c:extLst>
            </c:dLbl>
            <c:dLbl>
              <c:idx val="1"/>
              <c:layout>
                <c:manualLayout>
                  <c:x val="1.6448042088909289E-2"/>
                  <c:y val="1.6156588916951417E-2"/>
                </c:manualLayout>
              </c:layout>
              <c:tx>
                <c:rich>
                  <a:bodyPr/>
                  <a:lstStyle/>
                  <a:p>
                    <a:r>
                      <a:rPr lang="en-US"/>
                      <a:t>Community Planning &amp; Development 5%</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3D-4DE2-861A-3689C8C0F4B2}"/>
                </c:ext>
              </c:extLst>
            </c:dLbl>
            <c:dLbl>
              <c:idx val="2"/>
              <c:layout>
                <c:manualLayout>
                  <c:x val="-2.2405341148501305E-3"/>
                  <c:y val="6.5395717044802537E-3"/>
                </c:manualLayout>
              </c:layout>
              <c:tx>
                <c:rich>
                  <a:bodyPr/>
                  <a:lstStyle/>
                  <a:p>
                    <a:r>
                      <a:rPr lang="en-US"/>
                      <a:t>Department of Public Health &amp; Environment</a:t>
                    </a:r>
                    <a:r>
                      <a:rPr lang="en-US" baseline="0"/>
                      <a:t> 7%</a:t>
                    </a:r>
                    <a:endParaRPr lang="en-US"/>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93D-4DE2-861A-3689C8C0F4B2}"/>
                </c:ext>
              </c:extLst>
            </c:dLbl>
            <c:dLbl>
              <c:idx val="3"/>
              <c:layout>
                <c:manualLayout>
                  <c:x val="3.9684186057460304E-2"/>
                  <c:y val="-6.5694795226068609E-2"/>
                </c:manualLayout>
              </c:layout>
              <c:tx>
                <c:rich>
                  <a:bodyPr/>
                  <a:lstStyle/>
                  <a:p>
                    <a:r>
                      <a:rPr lang="en-US"/>
                      <a:t>Office of Behavioral Health 9%</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93D-4DE2-861A-3689C8C0F4B2}"/>
                </c:ext>
              </c:extLst>
            </c:dLbl>
            <c:dLbl>
              <c:idx val="4"/>
              <c:layout>
                <c:manualLayout>
                  <c:x val="1.444209538269586E-2"/>
                  <c:y val="1.4742202036066247E-2"/>
                </c:manualLayout>
              </c:layout>
              <c:tx>
                <c:rich>
                  <a:bodyPr/>
                  <a:lstStyle/>
                  <a:p>
                    <a:r>
                      <a:rPr lang="en-US"/>
                      <a:t>Finance 1%</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93D-4DE2-861A-3689C8C0F4B2}"/>
                </c:ext>
              </c:extLst>
            </c:dLbl>
            <c:dLbl>
              <c:idx val="5"/>
              <c:layout>
                <c:manualLayout>
                  <c:x val="5.7393689970258191E-2"/>
                  <c:y val="-1.386845788647774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r>
                      <a:rPr lang="en-US" sz="1400" b="1">
                        <a:solidFill>
                          <a:srgbClr val="000000"/>
                        </a:solidFill>
                      </a:rPr>
                      <a:t>Police 14%</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0831509028846983"/>
                      <c:h val="2.6770100494320506E-2"/>
                    </c:manualLayout>
                  </c15:layout>
                </c:ext>
                <c:ext xmlns:c16="http://schemas.microsoft.com/office/drawing/2014/chart" uri="{C3380CC4-5D6E-409C-BE32-E72D297353CC}">
                  <c16:uniqueId val="{0000000B-893D-4DE2-861A-3689C8C0F4B2}"/>
                </c:ext>
              </c:extLst>
            </c:dLbl>
            <c:dLbl>
              <c:idx val="6"/>
              <c:layout>
                <c:manualLayout>
                  <c:x val="-7.5907159587114387E-2"/>
                  <c:y val="-2.3507792657993222E-2"/>
                </c:manualLayout>
              </c:layout>
              <c:tx>
                <c:rich>
                  <a:bodyPr/>
                  <a:lstStyle/>
                  <a:p>
                    <a:r>
                      <a:rPr lang="en-US"/>
                      <a:t>Parks &amp; Recreation 3%</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93D-4DE2-861A-3689C8C0F4B2}"/>
                </c:ext>
              </c:extLst>
            </c:dLbl>
            <c:dLbl>
              <c:idx val="7"/>
              <c:layout>
                <c:manualLayout>
                  <c:x val="1.4910468280658867E-3"/>
                  <c:y val="-4.3745082974269878E-2"/>
                </c:manualLayout>
              </c:layout>
              <c:tx>
                <c:rich>
                  <a:bodyPr/>
                  <a:lstStyle/>
                  <a:p>
                    <a:r>
                      <a:rPr lang="en-US" dirty="0"/>
                      <a:t>City Attorney's Office 16%</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93D-4DE2-861A-3689C8C0F4B2}"/>
                </c:ext>
              </c:extLst>
            </c:dLbl>
            <c:dLbl>
              <c:idx val="8"/>
              <c:layout>
                <c:manualLayout>
                  <c:x val="-2.6743553076044868E-2"/>
                  <c:y val="1.3722436155334597E-2"/>
                </c:manualLayout>
              </c:layout>
              <c:tx>
                <c:rich>
                  <a:bodyPr/>
                  <a:lstStyle/>
                  <a:p>
                    <a:r>
                      <a:rPr lang="en-US" b="1"/>
                      <a:t>Office of Marijuana Policy</a:t>
                    </a:r>
                    <a:r>
                      <a:rPr lang="en-US" b="1" baseline="0"/>
                      <a:t> 17%</a:t>
                    </a:r>
                    <a:endParaRPr lang="en-US" b="1"/>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93D-4DE2-861A-3689C8C0F4B2}"/>
                </c:ext>
              </c:extLst>
            </c:dLbl>
            <c:dLbl>
              <c:idx val="9"/>
              <c:layout>
                <c:manualLayout>
                  <c:x val="-7.9288337276226126E-2"/>
                  <c:y val="2.3736038469643828E-2"/>
                </c:manualLayout>
              </c:layout>
              <c:tx>
                <c:rich>
                  <a:bodyPr/>
                  <a:lstStyle/>
                  <a:p>
                    <a:r>
                      <a:rPr lang="en-US" b="1"/>
                      <a:t>Denver Health</a:t>
                    </a:r>
                    <a:r>
                      <a:rPr lang="en-US" b="1" baseline="0"/>
                      <a:t> 2%</a:t>
                    </a:r>
                    <a:endParaRPr lang="en-US" b="1"/>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93D-4DE2-861A-3689C8C0F4B2}"/>
                </c:ext>
              </c:extLst>
            </c:dLbl>
            <c:dLbl>
              <c:idx val="10"/>
              <c:layout>
                <c:manualLayout>
                  <c:x val="-5.3358520767863658E-3"/>
                  <c:y val="6.1612736364158862E-3"/>
                </c:manualLayout>
              </c:layout>
              <c:tx>
                <c:rich>
                  <a:bodyPr/>
                  <a:lstStyle/>
                  <a:p>
                    <a:r>
                      <a:rPr lang="en-US" b="1"/>
                      <a:t>Fire 9%</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893D-4DE2-861A-3689C8C0F4B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Sheet1!$A$1:$A$11</c:f>
              <c:strCache>
                <c:ptCount val="11"/>
                <c:pt idx="0">
                  <c:v>Office of Marijuana Policy</c:v>
                </c:pt>
                <c:pt idx="1">
                  <c:v>Community Planning &amp; Development</c:v>
                </c:pt>
                <c:pt idx="2">
                  <c:v>Department of Public Health &amp; Environment</c:v>
                </c:pt>
                <c:pt idx="3">
                  <c:v>Fire</c:v>
                </c:pt>
                <c:pt idx="4">
                  <c:v>Finance</c:v>
                </c:pt>
                <c:pt idx="5">
                  <c:v>Police</c:v>
                </c:pt>
                <c:pt idx="6">
                  <c:v>Parks &amp; Recreation</c:v>
                </c:pt>
                <c:pt idx="7">
                  <c:v>City Attorney's Office</c:v>
                </c:pt>
                <c:pt idx="8">
                  <c:v>Children's Affairs</c:v>
                </c:pt>
                <c:pt idx="9">
                  <c:v>Denver Health</c:v>
                </c:pt>
                <c:pt idx="10">
                  <c:v>Office of Behavioral Health</c:v>
                </c:pt>
              </c:strCache>
            </c:strRef>
          </c:cat>
          <c:val>
            <c:numRef>
              <c:f>Sheet1!$C$1:$C$11</c:f>
              <c:numCache>
                <c:formatCode>0%</c:formatCode>
                <c:ptCount val="11"/>
                <c:pt idx="0">
                  <c:v>0.1712783056065845</c:v>
                </c:pt>
                <c:pt idx="1">
                  <c:v>4.5955896071788238E-2</c:v>
                </c:pt>
                <c:pt idx="2">
                  <c:v>7.3168900418677268E-2</c:v>
                </c:pt>
                <c:pt idx="3">
                  <c:v>9.2248873361718567E-2</c:v>
                </c:pt>
                <c:pt idx="4">
                  <c:v>1.0362222659954141E-2</c:v>
                </c:pt>
                <c:pt idx="5">
                  <c:v>0.14130261480493275</c:v>
                </c:pt>
                <c:pt idx="6">
                  <c:v>3.107377725229845E-2</c:v>
                </c:pt>
                <c:pt idx="7">
                  <c:v>0.15617953210277394</c:v>
                </c:pt>
                <c:pt idx="8">
                  <c:v>0.17150920793716018</c:v>
                </c:pt>
                <c:pt idx="9">
                  <c:v>1.9129387398703193E-2</c:v>
                </c:pt>
                <c:pt idx="10">
                  <c:v>8.7791282385408786E-2</c:v>
                </c:pt>
              </c:numCache>
            </c:numRef>
          </c:val>
          <c:extLst>
            <c:ext xmlns:c16="http://schemas.microsoft.com/office/drawing/2014/chart" uri="{C3380CC4-5D6E-409C-BE32-E72D297353CC}">
              <c16:uniqueId val="{00000016-893D-4DE2-861A-3689C8C0F4B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MJ Revenue</c:v>
                </c:pt>
              </c:strCache>
            </c:strRef>
          </c:tx>
          <c:spPr>
            <a:solidFill>
              <a:schemeClr val="accent6">
                <a:alpha val="70000"/>
              </a:schemeClr>
            </a:solidFill>
            <a:ln>
              <a:noFill/>
            </a:ln>
            <a:effectLst/>
          </c:spPr>
          <c:invertIfNegative val="0"/>
          <c:cat>
            <c:numRef>
              <c:f>Sheet1!$B$1:$E$1</c:f>
              <c:numCache>
                <c:formatCode>General</c:formatCode>
                <c:ptCount val="4"/>
                <c:pt idx="0">
                  <c:v>2014</c:v>
                </c:pt>
                <c:pt idx="1">
                  <c:v>2015</c:v>
                </c:pt>
                <c:pt idx="2">
                  <c:v>2016</c:v>
                </c:pt>
                <c:pt idx="3">
                  <c:v>2017</c:v>
                </c:pt>
              </c:numCache>
            </c:numRef>
          </c:cat>
          <c:val>
            <c:numRef>
              <c:f>Sheet1!$B$2:$E$2</c:f>
              <c:numCache>
                <c:formatCode>_(* #,##0_);_(* \(#,##0\);_(* "-"??_);_(@_)</c:formatCode>
                <c:ptCount val="4"/>
                <c:pt idx="0">
                  <c:v>22.468547570000002</c:v>
                </c:pt>
                <c:pt idx="1">
                  <c:v>29.071352999999998</c:v>
                </c:pt>
                <c:pt idx="2">
                  <c:v>37</c:v>
                </c:pt>
                <c:pt idx="3" formatCode="General">
                  <c:v>43</c:v>
                </c:pt>
              </c:numCache>
            </c:numRef>
          </c:val>
          <c:extLst>
            <c:ext xmlns:c16="http://schemas.microsoft.com/office/drawing/2014/chart" uri="{C3380CC4-5D6E-409C-BE32-E72D297353CC}">
              <c16:uniqueId val="{00000000-779C-4F5C-BAF5-36EFBC1FE540}"/>
            </c:ext>
          </c:extLst>
        </c:ser>
        <c:ser>
          <c:idx val="1"/>
          <c:order val="1"/>
          <c:tx>
            <c:strRef>
              <c:f>Sheet1!$A$3</c:f>
              <c:strCache>
                <c:ptCount val="1"/>
                <c:pt idx="0">
                  <c:v>MJ Expenses</c:v>
                </c:pt>
              </c:strCache>
            </c:strRef>
          </c:tx>
          <c:spPr>
            <a:solidFill>
              <a:schemeClr val="accent5">
                <a:alpha val="70000"/>
              </a:schemeClr>
            </a:solidFill>
            <a:ln>
              <a:noFill/>
            </a:ln>
            <a:effectLst/>
          </c:spPr>
          <c:invertIfNegative val="0"/>
          <c:cat>
            <c:numRef>
              <c:f>Sheet1!$B$1:$E$1</c:f>
              <c:numCache>
                <c:formatCode>General</c:formatCode>
                <c:ptCount val="4"/>
                <c:pt idx="0">
                  <c:v>2014</c:v>
                </c:pt>
                <c:pt idx="1">
                  <c:v>2015</c:v>
                </c:pt>
                <c:pt idx="2">
                  <c:v>2016</c:v>
                </c:pt>
                <c:pt idx="3">
                  <c:v>2017</c:v>
                </c:pt>
              </c:numCache>
            </c:numRef>
          </c:cat>
          <c:val>
            <c:numRef>
              <c:f>Sheet1!$B$3:$E$3</c:f>
              <c:numCache>
                <c:formatCode>_(* #,##0_);_(* \(#,##0\);_(* "-"??_);_(@_)</c:formatCode>
                <c:ptCount val="4"/>
                <c:pt idx="0">
                  <c:v>4.6851589999999996</c:v>
                </c:pt>
                <c:pt idx="1">
                  <c:v>6.8608589999999996</c:v>
                </c:pt>
                <c:pt idx="2">
                  <c:v>9.0551270000000006</c:v>
                </c:pt>
                <c:pt idx="3" formatCode="General">
                  <c:v>9</c:v>
                </c:pt>
              </c:numCache>
            </c:numRef>
          </c:val>
          <c:extLst>
            <c:ext xmlns:c16="http://schemas.microsoft.com/office/drawing/2014/chart" uri="{C3380CC4-5D6E-409C-BE32-E72D297353CC}">
              <c16:uniqueId val="{00000001-779C-4F5C-BAF5-36EFBC1FE540}"/>
            </c:ext>
          </c:extLst>
        </c:ser>
        <c:dLbls>
          <c:showLegendKey val="0"/>
          <c:showVal val="0"/>
          <c:showCatName val="0"/>
          <c:showSerName val="0"/>
          <c:showPercent val="0"/>
          <c:showBubbleSize val="0"/>
        </c:dLbls>
        <c:gapWidth val="80"/>
        <c:overlap val="25"/>
        <c:axId val="366399560"/>
        <c:axId val="366399888"/>
      </c:barChart>
      <c:catAx>
        <c:axId val="36639956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66399888"/>
        <c:crosses val="autoZero"/>
        <c:auto val="1"/>
        <c:lblAlgn val="ctr"/>
        <c:lblOffset val="100"/>
        <c:noMultiLvlLbl val="0"/>
      </c:catAx>
      <c:valAx>
        <c:axId val="366399888"/>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r>
                  <a:rPr lang="en-US" sz="1400" b="1" dirty="0">
                    <a:solidFill>
                      <a:schemeClr val="tx1"/>
                    </a:solidFill>
                  </a:rPr>
                  <a:t>Millions of dollars</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66399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Denver MJ Crime Vs Overall Crime</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MJ Crime</c:v>
                </c:pt>
              </c:strCache>
            </c:strRef>
          </c:tx>
          <c:spPr>
            <a:solidFill>
              <a:schemeClr val="accent1"/>
            </a:solidFill>
            <a:ln>
              <a:noFill/>
            </a:ln>
            <a:effectLst/>
          </c:spPr>
          <c:invertIfNegative val="0"/>
          <c:dLbls>
            <c:dLbl>
              <c:idx val="0"/>
              <c:layout>
                <c:manualLayout>
                  <c:x val="0"/>
                  <c:y val="-2.68817204301076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6A-4E62-BBA9-BA7C0605E06B}"/>
                </c:ext>
              </c:extLst>
            </c:dLbl>
            <c:dLbl>
              <c:idx val="1"/>
              <c:layout>
                <c:manualLayout>
                  <c:x val="8.8911650271358357E-8"/>
                  <c:y val="-2.6881720430107611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444444444444439E-2"/>
                      <c:h val="7.1617559901786476E-2"/>
                    </c:manualLayout>
                  </c15:layout>
                </c:ext>
                <c:ext xmlns:c16="http://schemas.microsoft.com/office/drawing/2014/chart" uri="{C3380CC4-5D6E-409C-BE32-E72D297353CC}">
                  <c16:uniqueId val="{00000001-926A-4E62-BBA9-BA7C0605E06B}"/>
                </c:ext>
              </c:extLst>
            </c:dLbl>
            <c:dLbl>
              <c:idx val="2"/>
              <c:layout>
                <c:manualLayout>
                  <c:x val="0"/>
                  <c:y val="-2.68817204301074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6A-4E62-BBA9-BA7C0605E06B}"/>
                </c:ext>
              </c:extLst>
            </c:dLbl>
            <c:dLbl>
              <c:idx val="3"/>
              <c:layout>
                <c:manualLayout>
                  <c:x val="0"/>
                  <c:y val="-3.13620071684587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6A-4E62-BBA9-BA7C0605E06B}"/>
                </c:ext>
              </c:extLst>
            </c:dLbl>
            <c:dLbl>
              <c:idx val="4"/>
              <c:layout>
                <c:manualLayout>
                  <c:x val="-1.6561085408806495E-16"/>
                  <c:y val="-3.13620071684588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6A-4E62-BBA9-BA7C0605E06B}"/>
                </c:ext>
              </c:extLst>
            </c:dLbl>
            <c:dLbl>
              <c:idx val="5"/>
              <c:layout>
                <c:manualLayout>
                  <c:x val="0"/>
                  <c:y val="-2.6881720430107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6A-4E62-BBA9-BA7C0605E06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1854</c:v>
                </c:pt>
                <c:pt idx="1">
                  <c:v>976</c:v>
                </c:pt>
                <c:pt idx="2">
                  <c:v>1034</c:v>
                </c:pt>
                <c:pt idx="3">
                  <c:v>1175</c:v>
                </c:pt>
                <c:pt idx="4">
                  <c:v>1129</c:v>
                </c:pt>
                <c:pt idx="5">
                  <c:v>1105</c:v>
                </c:pt>
              </c:numCache>
            </c:numRef>
          </c:val>
          <c:extLst>
            <c:ext xmlns:c16="http://schemas.microsoft.com/office/drawing/2014/chart" uri="{C3380CC4-5D6E-409C-BE32-E72D297353CC}">
              <c16:uniqueId val="{00000006-926A-4E62-BBA9-BA7C0605E06B}"/>
            </c:ext>
          </c:extLst>
        </c:ser>
        <c:ser>
          <c:idx val="1"/>
          <c:order val="1"/>
          <c:tx>
            <c:strRef>
              <c:f>Sheet1!$D$1</c:f>
              <c:strCache>
                <c:ptCount val="1"/>
                <c:pt idx="0">
                  <c:v>Total Crime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Sheet1!$D$2:$D$7</c:f>
              <c:numCache>
                <c:formatCode>General</c:formatCode>
                <c:ptCount val="6"/>
                <c:pt idx="0">
                  <c:v>44338</c:v>
                </c:pt>
                <c:pt idx="1">
                  <c:v>48153</c:v>
                </c:pt>
                <c:pt idx="2">
                  <c:v>60788</c:v>
                </c:pt>
                <c:pt idx="3">
                  <c:v>63816</c:v>
                </c:pt>
                <c:pt idx="4">
                  <c:v>64736</c:v>
                </c:pt>
                <c:pt idx="5">
                  <c:v>66000</c:v>
                </c:pt>
              </c:numCache>
            </c:numRef>
          </c:val>
          <c:extLst>
            <c:ext xmlns:c16="http://schemas.microsoft.com/office/drawing/2014/chart" uri="{C3380CC4-5D6E-409C-BE32-E72D297353CC}">
              <c16:uniqueId val="{00000007-926A-4E62-BBA9-BA7C0605E06B}"/>
            </c:ext>
          </c:extLst>
        </c:ser>
        <c:dLbls>
          <c:dLblPos val="ctr"/>
          <c:showLegendKey val="0"/>
          <c:showVal val="1"/>
          <c:showCatName val="0"/>
          <c:showSerName val="0"/>
          <c:showPercent val="0"/>
          <c:showBubbleSize val="0"/>
        </c:dLbls>
        <c:gapWidth val="150"/>
        <c:overlap val="100"/>
        <c:axId val="300738664"/>
        <c:axId val="300739648"/>
      </c:barChart>
      <c:catAx>
        <c:axId val="30073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000000"/>
                </a:solidFill>
                <a:latin typeface="+mn-lt"/>
                <a:ea typeface="+mn-ea"/>
                <a:cs typeface="+mn-cs"/>
              </a:defRPr>
            </a:pPr>
            <a:endParaRPr lang="en-US"/>
          </a:p>
        </c:txPr>
        <c:crossAx val="300739648"/>
        <c:crosses val="autoZero"/>
        <c:auto val="1"/>
        <c:lblAlgn val="ctr"/>
        <c:lblOffset val="100"/>
        <c:noMultiLvlLbl val="0"/>
      </c:catAx>
      <c:valAx>
        <c:axId val="30073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738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strRef>
              <c:f>Sheet10!$A$2:$A$6</c:f>
              <c:strCache>
                <c:ptCount val="5"/>
                <c:pt idx="0">
                  <c:v>2002-2003</c:v>
                </c:pt>
                <c:pt idx="1">
                  <c:v>2008-2009</c:v>
                </c:pt>
                <c:pt idx="2">
                  <c:v>2009-2010</c:v>
                </c:pt>
                <c:pt idx="3">
                  <c:v>2012-2013</c:v>
                </c:pt>
                <c:pt idx="4">
                  <c:v>2013-2014</c:v>
                </c:pt>
              </c:strCache>
            </c:strRef>
          </c:cat>
          <c:val>
            <c:numRef>
              <c:f>Sheet10!$B$2:$B$6</c:f>
              <c:numCache>
                <c:formatCode>0%</c:formatCode>
                <c:ptCount val="5"/>
                <c:pt idx="0">
                  <c:v>0.28970000000000001</c:v>
                </c:pt>
                <c:pt idx="1">
                  <c:v>0.25240000000000001</c:v>
                </c:pt>
                <c:pt idx="2">
                  <c:v>0.23100000000000001</c:v>
                </c:pt>
                <c:pt idx="3">
                  <c:v>0.1958</c:v>
                </c:pt>
                <c:pt idx="4">
                  <c:v>0.1704</c:v>
                </c:pt>
              </c:numCache>
            </c:numRef>
          </c:val>
          <c:smooth val="0"/>
          <c:extLst>
            <c:ext xmlns:c16="http://schemas.microsoft.com/office/drawing/2014/chart" uri="{C3380CC4-5D6E-409C-BE32-E72D297353CC}">
              <c16:uniqueId val="{00000000-980B-41D7-BF04-0B9BC1ACCD8F}"/>
            </c:ext>
          </c:extLst>
        </c:ser>
        <c:dLbls>
          <c:showLegendKey val="0"/>
          <c:showVal val="0"/>
          <c:showCatName val="0"/>
          <c:showSerName val="0"/>
          <c:showPercent val="0"/>
          <c:showBubbleSize val="0"/>
        </c:dLbls>
        <c:smooth val="0"/>
        <c:axId val="209036152"/>
        <c:axId val="209036544"/>
      </c:lineChart>
      <c:catAx>
        <c:axId val="20903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0000"/>
                </a:solidFill>
                <a:latin typeface="+mn-lt"/>
                <a:ea typeface="+mn-ea"/>
                <a:cs typeface="+mn-cs"/>
              </a:defRPr>
            </a:pPr>
            <a:endParaRPr lang="en-US"/>
          </a:p>
        </c:txPr>
        <c:crossAx val="209036544"/>
        <c:crosses val="autoZero"/>
        <c:auto val="1"/>
        <c:lblAlgn val="ctr"/>
        <c:lblOffset val="100"/>
        <c:noMultiLvlLbl val="0"/>
      </c:catAx>
      <c:valAx>
        <c:axId val="209036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000000"/>
                </a:solidFill>
                <a:latin typeface="+mn-lt"/>
                <a:ea typeface="+mn-ea"/>
                <a:cs typeface="+mn-cs"/>
              </a:defRPr>
            </a:pPr>
            <a:endParaRPr lang="en-US"/>
          </a:p>
        </c:txPr>
        <c:crossAx val="209036152"/>
        <c:crosses val="autoZero"/>
        <c:crossBetween val="between"/>
      </c:valAx>
      <c:spPr>
        <a:noFill/>
        <a:ln>
          <a:noFill/>
        </a:ln>
        <a:effectLst/>
      </c:spPr>
    </c:plotArea>
    <c:plotVisOnly val="1"/>
    <c:dispBlanksAs val="gap"/>
    <c:showDLblsOverMax val="0"/>
  </c:chart>
  <c:spPr>
    <a:noFill/>
    <a:ln>
      <a:noFill/>
    </a:ln>
    <a:effectLst/>
  </c:spPr>
  <c:txPr>
    <a:bodyPr/>
    <a:lstStyle/>
    <a:p>
      <a:pPr>
        <a:defRPr sz="2000" b="1">
          <a:solidFill>
            <a:srgbClr val="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baseline="0">
                <a:solidFill>
                  <a:sysClr val="windowText" lastClr="000000"/>
                </a:solidFill>
                <a:effectLst/>
              </a:rPr>
              <a:t>Colorado Past 30 day marijuana use, 12-17 year olds</a:t>
            </a:r>
            <a:endParaRPr lang="en-US" sz="12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'12-17'!$B$22</c:f>
              <c:strCache>
                <c:ptCount val="1"/>
                <c:pt idx="0">
                  <c:v>Colorado</c:v>
                </c:pt>
              </c:strCache>
            </c:strRef>
          </c:tx>
          <c:spPr>
            <a:ln w="28575" cap="rnd">
              <a:solidFill>
                <a:schemeClr val="accent1"/>
              </a:solidFill>
              <a:round/>
            </a:ln>
            <a:effectLst/>
          </c:spPr>
          <c:marker>
            <c:symbol val="none"/>
          </c:marker>
          <c:cat>
            <c:numRef>
              <c:f>'12-17'!$A$23:$A$40</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'12-17'!$B$23:$B$40</c:f>
              <c:numCache>
                <c:formatCode>0.0</c:formatCode>
                <c:ptCount val="18"/>
                <c:pt idx="0">
                  <c:v>10.3</c:v>
                </c:pt>
                <c:pt idx="1">
                  <c:v>10.8</c:v>
                </c:pt>
                <c:pt idx="2">
                  <c:v>10.96</c:v>
                </c:pt>
                <c:pt idx="3">
                  <c:v>9.8699999999999992</c:v>
                </c:pt>
                <c:pt idx="4">
                  <c:v>9.82</c:v>
                </c:pt>
                <c:pt idx="5">
                  <c:v>9.83</c:v>
                </c:pt>
                <c:pt idx="6">
                  <c:v>9.24</c:v>
                </c:pt>
                <c:pt idx="7">
                  <c:v>7.6013331399999995</c:v>
                </c:pt>
                <c:pt idx="8">
                  <c:v>8.1488423000000001</c:v>
                </c:pt>
                <c:pt idx="9">
                  <c:v>9.1266579799999992</c:v>
                </c:pt>
                <c:pt idx="10">
                  <c:v>10.17340609</c:v>
                </c:pt>
                <c:pt idx="11">
                  <c:v>9.91</c:v>
                </c:pt>
                <c:pt idx="12">
                  <c:v>10.715673730000001</c:v>
                </c:pt>
                <c:pt idx="13">
                  <c:v>10.47073919</c:v>
                </c:pt>
                <c:pt idx="14">
                  <c:v>11.163301479999999</c:v>
                </c:pt>
                <c:pt idx="15">
                  <c:v>12.56</c:v>
                </c:pt>
                <c:pt idx="16">
                  <c:v>11.1</c:v>
                </c:pt>
                <c:pt idx="17">
                  <c:v>9.08</c:v>
                </c:pt>
              </c:numCache>
            </c:numRef>
          </c:val>
          <c:smooth val="0"/>
          <c:extLst>
            <c:ext xmlns:c16="http://schemas.microsoft.com/office/drawing/2014/chart" uri="{C3380CC4-5D6E-409C-BE32-E72D297353CC}">
              <c16:uniqueId val="{00000000-0E43-4A70-9A39-FA0A668A4DB6}"/>
            </c:ext>
          </c:extLst>
        </c:ser>
        <c:ser>
          <c:idx val="1"/>
          <c:order val="1"/>
          <c:tx>
            <c:strRef>
              <c:f>'12-17'!$C$22</c:f>
              <c:strCache>
                <c:ptCount val="1"/>
                <c:pt idx="0">
                  <c:v>US</c:v>
                </c:pt>
              </c:strCache>
            </c:strRef>
          </c:tx>
          <c:spPr>
            <a:ln w="28575" cap="rnd">
              <a:solidFill>
                <a:schemeClr val="accent2"/>
              </a:solidFill>
              <a:round/>
            </a:ln>
            <a:effectLst/>
          </c:spPr>
          <c:marker>
            <c:symbol val="none"/>
          </c:marker>
          <c:cat>
            <c:numRef>
              <c:f>'12-17'!$A$23:$A$40</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'12-17'!$C$23:$C$40</c:f>
              <c:numCache>
                <c:formatCode>0.0</c:formatCode>
                <c:ptCount val="18"/>
                <c:pt idx="0">
                  <c:v>7.4</c:v>
                </c:pt>
                <c:pt idx="1">
                  <c:v>7.2</c:v>
                </c:pt>
                <c:pt idx="2">
                  <c:v>7.6</c:v>
                </c:pt>
                <c:pt idx="3">
                  <c:v>8.1999999999999993</c:v>
                </c:pt>
                <c:pt idx="4">
                  <c:v>8</c:v>
                </c:pt>
                <c:pt idx="5">
                  <c:v>7.7</c:v>
                </c:pt>
                <c:pt idx="6">
                  <c:v>7.2</c:v>
                </c:pt>
                <c:pt idx="7">
                  <c:v>6.7</c:v>
                </c:pt>
                <c:pt idx="8">
                  <c:v>6.7</c:v>
                </c:pt>
                <c:pt idx="9">
                  <c:v>6.7</c:v>
                </c:pt>
                <c:pt idx="10">
                  <c:v>7</c:v>
                </c:pt>
                <c:pt idx="11">
                  <c:v>7.4</c:v>
                </c:pt>
                <c:pt idx="12">
                  <c:v>7.6</c:v>
                </c:pt>
                <c:pt idx="13">
                  <c:v>7.5</c:v>
                </c:pt>
                <c:pt idx="14">
                  <c:v>7.1</c:v>
                </c:pt>
                <c:pt idx="15">
                  <c:v>7.2</c:v>
                </c:pt>
                <c:pt idx="16">
                  <c:v>7.2</c:v>
                </c:pt>
                <c:pt idx="17">
                  <c:v>6.75</c:v>
                </c:pt>
              </c:numCache>
            </c:numRef>
          </c:val>
          <c:smooth val="0"/>
          <c:extLst>
            <c:ext xmlns:c16="http://schemas.microsoft.com/office/drawing/2014/chart" uri="{C3380CC4-5D6E-409C-BE32-E72D297353CC}">
              <c16:uniqueId val="{00000001-0E43-4A70-9A39-FA0A668A4DB6}"/>
            </c:ext>
          </c:extLst>
        </c:ser>
        <c:dLbls>
          <c:showLegendKey val="0"/>
          <c:showVal val="0"/>
          <c:showCatName val="0"/>
          <c:showSerName val="0"/>
          <c:showPercent val="0"/>
          <c:showBubbleSize val="0"/>
        </c:dLbls>
        <c:smooth val="0"/>
        <c:axId val="290136112"/>
        <c:axId val="290135128"/>
      </c:lineChart>
      <c:catAx>
        <c:axId val="2901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135128"/>
        <c:crosses val="autoZero"/>
        <c:auto val="1"/>
        <c:lblAlgn val="ctr"/>
        <c:lblOffset val="100"/>
        <c:noMultiLvlLbl val="0"/>
      </c:catAx>
      <c:valAx>
        <c:axId val="29013512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rPr>
                  <a:t>PERCENT</a:t>
                </a:r>
                <a:r>
                  <a:rPr lang="en-US" baseline="0">
                    <a:solidFill>
                      <a:sysClr val="windowText" lastClr="000000"/>
                    </a:solidFill>
                  </a:rPr>
                  <a:t> REPORTING USE</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90136112"/>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538E2-12AC-4D28-9068-04B5C3746584}" type="doc">
      <dgm:prSet loTypeId="urn:microsoft.com/office/officeart/2005/8/layout/pyramid3" loCatId="pyramid" qsTypeId="urn:microsoft.com/office/officeart/2005/8/quickstyle/simple1" qsCatId="simple" csTypeId="urn:microsoft.com/office/officeart/2005/8/colors/accent1_2" csCatId="accent1" phldr="1"/>
      <dgm:spPr/>
    </dgm:pt>
    <dgm:pt modelId="{B58773C9-5AA5-43BC-80FC-09CDE5FBFA8D}">
      <dgm:prSet phldrT="[Text]"/>
      <dgm:spPr/>
      <dgm:t>
        <a:bodyPr/>
        <a:lstStyle/>
        <a:p>
          <a:r>
            <a:rPr lang="en-US" dirty="0"/>
            <a:t>Federal Guidance</a:t>
          </a:r>
        </a:p>
      </dgm:t>
    </dgm:pt>
    <dgm:pt modelId="{CCF990C3-5E1F-458C-A44D-4E8A86B9428D}" type="parTrans" cxnId="{D1C2665D-6A0D-4522-92D6-9B9F4926CDA6}">
      <dgm:prSet/>
      <dgm:spPr/>
      <dgm:t>
        <a:bodyPr/>
        <a:lstStyle/>
        <a:p>
          <a:endParaRPr lang="en-US"/>
        </a:p>
      </dgm:t>
    </dgm:pt>
    <dgm:pt modelId="{9C74856A-E4BE-41D5-9F90-DC98E52E943C}" type="sibTrans" cxnId="{D1C2665D-6A0D-4522-92D6-9B9F4926CDA6}">
      <dgm:prSet/>
      <dgm:spPr/>
      <dgm:t>
        <a:bodyPr/>
        <a:lstStyle/>
        <a:p>
          <a:endParaRPr lang="en-US"/>
        </a:p>
      </dgm:t>
    </dgm:pt>
    <dgm:pt modelId="{DFD75E20-00E4-4555-B353-6F4B0A71A86E}">
      <dgm:prSet phldrT="[Text]" custT="1"/>
      <dgm:spPr/>
      <dgm:t>
        <a:bodyPr/>
        <a:lstStyle/>
        <a:p>
          <a:endParaRPr lang="en-US" sz="2400" dirty="0"/>
        </a:p>
      </dgm:t>
    </dgm:pt>
    <dgm:pt modelId="{E520E375-9384-4786-A8E4-3E52CBE5C2AC}" type="parTrans" cxnId="{79C5E790-543D-4267-9300-6B29117D1711}">
      <dgm:prSet/>
      <dgm:spPr/>
      <dgm:t>
        <a:bodyPr/>
        <a:lstStyle/>
        <a:p>
          <a:endParaRPr lang="en-US"/>
        </a:p>
      </dgm:t>
    </dgm:pt>
    <dgm:pt modelId="{E332D128-7CE3-45D5-A86B-25423E899101}" type="sibTrans" cxnId="{79C5E790-543D-4267-9300-6B29117D1711}">
      <dgm:prSet/>
      <dgm:spPr/>
      <dgm:t>
        <a:bodyPr/>
        <a:lstStyle/>
        <a:p>
          <a:endParaRPr lang="en-US"/>
        </a:p>
      </dgm:t>
    </dgm:pt>
    <dgm:pt modelId="{8A021052-B67E-4827-B864-9FBAD6B60AD9}">
      <dgm:prSet phldrT="[Text]"/>
      <dgm:spPr/>
      <dgm:t>
        <a:bodyPr/>
        <a:lstStyle/>
        <a:p>
          <a:r>
            <a:rPr lang="en-US" dirty="0"/>
            <a:t>State Laws and Rules</a:t>
          </a:r>
        </a:p>
      </dgm:t>
    </dgm:pt>
    <dgm:pt modelId="{D806733A-201B-40D1-99D7-503936953217}" type="parTrans" cxnId="{8BDC8F67-688E-4E3B-9CEE-D36FB9267F5D}">
      <dgm:prSet/>
      <dgm:spPr/>
      <dgm:t>
        <a:bodyPr/>
        <a:lstStyle/>
        <a:p>
          <a:endParaRPr lang="en-US"/>
        </a:p>
      </dgm:t>
    </dgm:pt>
    <dgm:pt modelId="{6322C779-419B-4D12-94C4-EF4F2C3D3F5C}" type="sibTrans" cxnId="{8BDC8F67-688E-4E3B-9CEE-D36FB9267F5D}">
      <dgm:prSet/>
      <dgm:spPr/>
      <dgm:t>
        <a:bodyPr/>
        <a:lstStyle/>
        <a:p>
          <a:endParaRPr lang="en-US"/>
        </a:p>
      </dgm:t>
    </dgm:pt>
    <dgm:pt modelId="{AC2B5883-42FC-4B35-9195-32CA30774ACC}">
      <dgm:prSet phldrT="[Text]"/>
      <dgm:spPr/>
      <dgm:t>
        <a:bodyPr/>
        <a:lstStyle/>
        <a:p>
          <a:r>
            <a:rPr lang="en-US" dirty="0"/>
            <a:t>Initiative 300 Ordinance Language</a:t>
          </a:r>
        </a:p>
      </dgm:t>
    </dgm:pt>
    <dgm:pt modelId="{43D58235-A3EC-4FDC-89A2-E09A06FC922E}" type="parTrans" cxnId="{358E36E9-7149-4862-9BD6-4745C2773BAB}">
      <dgm:prSet/>
      <dgm:spPr/>
      <dgm:t>
        <a:bodyPr/>
        <a:lstStyle/>
        <a:p>
          <a:endParaRPr lang="en-US"/>
        </a:p>
      </dgm:t>
    </dgm:pt>
    <dgm:pt modelId="{DC19AAFF-8359-4E87-B3C5-22F9C5B5FEC4}" type="sibTrans" cxnId="{358E36E9-7149-4862-9BD6-4745C2773BAB}">
      <dgm:prSet/>
      <dgm:spPr/>
      <dgm:t>
        <a:bodyPr/>
        <a:lstStyle/>
        <a:p>
          <a:endParaRPr lang="en-US"/>
        </a:p>
      </dgm:t>
    </dgm:pt>
    <dgm:pt modelId="{7D26CC8E-A096-4833-AD01-BDAF8588E01A}">
      <dgm:prSet phldrT="[Text]" custT="1"/>
      <dgm:spPr/>
      <dgm:t>
        <a:bodyPr/>
        <a:lstStyle/>
        <a:p>
          <a:r>
            <a:rPr lang="en-US" sz="1200" dirty="0"/>
            <a:t>“Strict rules and robust enforcement”</a:t>
          </a:r>
        </a:p>
      </dgm:t>
    </dgm:pt>
    <dgm:pt modelId="{E6F9526D-35D6-4808-85E2-35EE759A7641}" type="parTrans" cxnId="{A267A234-D1E8-4F5C-B828-E515F89739F4}">
      <dgm:prSet/>
      <dgm:spPr/>
      <dgm:t>
        <a:bodyPr/>
        <a:lstStyle/>
        <a:p>
          <a:endParaRPr lang="en-US"/>
        </a:p>
      </dgm:t>
    </dgm:pt>
    <dgm:pt modelId="{CA2DF382-6CCF-45B3-8F4E-CA5FFB6F209C}" type="sibTrans" cxnId="{A267A234-D1E8-4F5C-B828-E515F89739F4}">
      <dgm:prSet/>
      <dgm:spPr/>
      <dgm:t>
        <a:bodyPr/>
        <a:lstStyle/>
        <a:p>
          <a:endParaRPr lang="en-US"/>
        </a:p>
      </dgm:t>
    </dgm:pt>
    <dgm:pt modelId="{52D92308-E4E4-403C-9687-6304B7624975}">
      <dgm:prSet phldrT="[Text]" custT="1"/>
      <dgm:spPr/>
      <dgm:t>
        <a:bodyPr/>
        <a:lstStyle/>
        <a:p>
          <a:r>
            <a:rPr lang="en-US" sz="1200" dirty="0"/>
            <a:t>Not allowed on liquor-licensed premises</a:t>
          </a:r>
        </a:p>
      </dgm:t>
    </dgm:pt>
    <dgm:pt modelId="{9D32D85B-E7BE-4BFC-8FB2-4779E222D1D1}" type="parTrans" cxnId="{E23A53C2-4414-4E56-AC4B-CDFF946AEDA7}">
      <dgm:prSet/>
      <dgm:spPr/>
      <dgm:t>
        <a:bodyPr/>
        <a:lstStyle/>
        <a:p>
          <a:endParaRPr lang="en-US"/>
        </a:p>
      </dgm:t>
    </dgm:pt>
    <dgm:pt modelId="{FC009A5F-43F0-4220-8F66-BB007C1D37ED}" type="sibTrans" cxnId="{E23A53C2-4414-4E56-AC4B-CDFF946AEDA7}">
      <dgm:prSet/>
      <dgm:spPr/>
      <dgm:t>
        <a:bodyPr/>
        <a:lstStyle/>
        <a:p>
          <a:endParaRPr lang="en-US"/>
        </a:p>
      </dgm:t>
    </dgm:pt>
    <dgm:pt modelId="{02F10241-0D31-4F75-B69B-0BB5162BE835}">
      <dgm:prSet phldrT="[Text]"/>
      <dgm:spPr/>
      <dgm:t>
        <a:bodyPr/>
        <a:lstStyle/>
        <a:p>
          <a:r>
            <a:rPr lang="en-US" dirty="0"/>
            <a:t>Have to have an existing underlying business or event</a:t>
          </a:r>
        </a:p>
      </dgm:t>
    </dgm:pt>
    <dgm:pt modelId="{C700E32E-7C0A-43FC-B512-24B1A89FC911}" type="parTrans" cxnId="{0359EE1D-2183-4C08-AAF2-C487E00DF091}">
      <dgm:prSet/>
      <dgm:spPr/>
      <dgm:t>
        <a:bodyPr/>
        <a:lstStyle/>
        <a:p>
          <a:endParaRPr lang="en-US"/>
        </a:p>
      </dgm:t>
    </dgm:pt>
    <dgm:pt modelId="{11E54A0C-4E36-4678-BC1E-CFEAB43F75C8}" type="sibTrans" cxnId="{0359EE1D-2183-4C08-AAF2-C487E00DF091}">
      <dgm:prSet/>
      <dgm:spPr/>
      <dgm:t>
        <a:bodyPr/>
        <a:lstStyle/>
        <a:p>
          <a:endParaRPr lang="en-US"/>
        </a:p>
      </dgm:t>
    </dgm:pt>
    <dgm:pt modelId="{58C445E1-1D43-4FF2-8362-A55689EC4178}">
      <dgm:prSet phldrT="[Text]" custT="1"/>
      <dgm:spPr/>
      <dgm:t>
        <a:bodyPr/>
        <a:lstStyle/>
        <a:p>
          <a:r>
            <a:rPr lang="en-US" sz="1200" dirty="0"/>
            <a:t>Not on public property</a:t>
          </a:r>
        </a:p>
      </dgm:t>
    </dgm:pt>
    <dgm:pt modelId="{CBDD8DAF-50EB-4051-8DD7-9D92FE273AEE}" type="parTrans" cxnId="{0039D3B8-BC24-427C-82B3-84A6FAEC3823}">
      <dgm:prSet/>
      <dgm:spPr/>
      <dgm:t>
        <a:bodyPr/>
        <a:lstStyle/>
        <a:p>
          <a:endParaRPr lang="en-US"/>
        </a:p>
      </dgm:t>
    </dgm:pt>
    <dgm:pt modelId="{C7C3BC19-2935-4D6E-ADDC-E7F00A83B460}" type="sibTrans" cxnId="{0039D3B8-BC24-427C-82B3-84A6FAEC3823}">
      <dgm:prSet/>
      <dgm:spPr/>
      <dgm:t>
        <a:bodyPr/>
        <a:lstStyle/>
        <a:p>
          <a:endParaRPr lang="en-US"/>
        </a:p>
      </dgm:t>
    </dgm:pt>
    <dgm:pt modelId="{DAF25A60-2405-4103-B90F-56EF7EC2B303}">
      <dgm:prSet phldrT="[Text]" custT="1"/>
      <dgm:spPr/>
      <dgm:t>
        <a:bodyPr/>
        <a:lstStyle/>
        <a:p>
          <a:r>
            <a:rPr lang="en-US" sz="1200" dirty="0"/>
            <a:t>No smoking indoors (Colorado Clean Indoor Air Act)</a:t>
          </a:r>
        </a:p>
      </dgm:t>
    </dgm:pt>
    <dgm:pt modelId="{00F3CE28-99E8-45F3-8B2A-752B609C0335}" type="parTrans" cxnId="{9DCC724C-894C-425D-9AEE-EF19F39C37D5}">
      <dgm:prSet/>
      <dgm:spPr/>
      <dgm:t>
        <a:bodyPr/>
        <a:lstStyle/>
        <a:p>
          <a:endParaRPr lang="en-US"/>
        </a:p>
      </dgm:t>
    </dgm:pt>
    <dgm:pt modelId="{6A661C2A-7842-4E50-AE14-3B5AD81F394E}" type="sibTrans" cxnId="{9DCC724C-894C-425D-9AEE-EF19F39C37D5}">
      <dgm:prSet/>
      <dgm:spPr/>
      <dgm:t>
        <a:bodyPr/>
        <a:lstStyle/>
        <a:p>
          <a:endParaRPr lang="en-US"/>
        </a:p>
      </dgm:t>
    </dgm:pt>
    <dgm:pt modelId="{A5445CD8-DA3F-4BF3-B175-77E19F7E6ECF}">
      <dgm:prSet phldrT="[Text]"/>
      <dgm:spPr/>
      <dgm:t>
        <a:bodyPr/>
        <a:lstStyle/>
        <a:p>
          <a:r>
            <a:rPr lang="en-US" dirty="0"/>
            <a:t>Evidence of Community Support</a:t>
          </a:r>
        </a:p>
      </dgm:t>
    </dgm:pt>
    <dgm:pt modelId="{5B1DBD01-725C-4004-AD34-D0E9F9C7A46A}" type="parTrans" cxnId="{5DC4AB35-AC8D-4BF1-A9D5-9DFBC7241949}">
      <dgm:prSet/>
      <dgm:spPr/>
      <dgm:t>
        <a:bodyPr/>
        <a:lstStyle/>
        <a:p>
          <a:endParaRPr lang="en-US"/>
        </a:p>
      </dgm:t>
    </dgm:pt>
    <dgm:pt modelId="{BB67AC61-D82A-4C05-83C0-C68F62D88845}" type="sibTrans" cxnId="{5DC4AB35-AC8D-4BF1-A9D5-9DFBC7241949}">
      <dgm:prSet/>
      <dgm:spPr/>
      <dgm:t>
        <a:bodyPr/>
        <a:lstStyle/>
        <a:p>
          <a:endParaRPr lang="en-US"/>
        </a:p>
      </dgm:t>
    </dgm:pt>
    <dgm:pt modelId="{E3A0628D-21D4-4629-9339-A7E44075AB17}">
      <dgm:prSet phldrT="[Text]"/>
      <dgm:spPr/>
      <dgm:t>
        <a:bodyPr/>
        <a:lstStyle/>
        <a:p>
          <a:r>
            <a:rPr lang="en-US" dirty="0"/>
            <a:t>Health and Sanitation Plan</a:t>
          </a:r>
        </a:p>
      </dgm:t>
    </dgm:pt>
    <dgm:pt modelId="{16BC2F3D-525C-42C5-AE12-E524BC345FAA}" type="parTrans" cxnId="{F94D9352-775C-48B8-A36C-15B307A2BB60}">
      <dgm:prSet/>
      <dgm:spPr/>
      <dgm:t>
        <a:bodyPr/>
        <a:lstStyle/>
        <a:p>
          <a:endParaRPr lang="en-US"/>
        </a:p>
      </dgm:t>
    </dgm:pt>
    <dgm:pt modelId="{F8BED864-1C15-408A-AFB0-86A74261F6D5}" type="sibTrans" cxnId="{F94D9352-775C-48B8-A36C-15B307A2BB60}">
      <dgm:prSet/>
      <dgm:spPr/>
      <dgm:t>
        <a:bodyPr/>
        <a:lstStyle/>
        <a:p>
          <a:endParaRPr lang="en-US"/>
        </a:p>
      </dgm:t>
    </dgm:pt>
    <dgm:pt modelId="{DD27F795-A59E-4EC3-9664-062471CC34E1}">
      <dgm:prSet phldrT="[Text]"/>
      <dgm:spPr/>
      <dgm:t>
        <a:bodyPr/>
        <a:lstStyle/>
        <a:p>
          <a:r>
            <a:rPr lang="en-US" dirty="0"/>
            <a:t>Responsible Operations Plan</a:t>
          </a:r>
        </a:p>
      </dgm:t>
    </dgm:pt>
    <dgm:pt modelId="{F6235807-6D8E-42D6-B405-78877CDD56CD}" type="parTrans" cxnId="{8EE171B5-5827-4EFE-9658-F71323A00DAD}">
      <dgm:prSet/>
      <dgm:spPr/>
      <dgm:t>
        <a:bodyPr/>
        <a:lstStyle/>
        <a:p>
          <a:endParaRPr lang="en-US"/>
        </a:p>
      </dgm:t>
    </dgm:pt>
    <dgm:pt modelId="{B6F5D786-3644-4D5E-9858-056AE0255CE5}" type="sibTrans" cxnId="{8EE171B5-5827-4EFE-9658-F71323A00DAD}">
      <dgm:prSet/>
      <dgm:spPr/>
      <dgm:t>
        <a:bodyPr/>
        <a:lstStyle/>
        <a:p>
          <a:endParaRPr lang="en-US"/>
        </a:p>
      </dgm:t>
    </dgm:pt>
    <dgm:pt modelId="{D13282F8-4DE2-4295-8D35-7E2D76733FBA}">
      <dgm:prSet phldrT="[Text]" custT="1"/>
      <dgm:spPr/>
      <dgm:t>
        <a:bodyPr/>
        <a:lstStyle/>
        <a:p>
          <a:r>
            <a:rPr lang="en-US" sz="1200" dirty="0"/>
            <a:t>Fleshed out I-300 requirements and State laws and rules</a:t>
          </a:r>
        </a:p>
      </dgm:t>
    </dgm:pt>
    <dgm:pt modelId="{BBE2508B-50F1-458F-B828-4E296A551CB5}" type="parTrans" cxnId="{280B8263-7046-418B-8F38-3CD2374BE7B7}">
      <dgm:prSet/>
      <dgm:spPr/>
      <dgm:t>
        <a:bodyPr/>
        <a:lstStyle/>
        <a:p>
          <a:endParaRPr lang="en-US"/>
        </a:p>
      </dgm:t>
    </dgm:pt>
    <dgm:pt modelId="{40D4DF97-E70A-47D8-874E-5B6847EFE334}" type="sibTrans" cxnId="{280B8263-7046-418B-8F38-3CD2374BE7B7}">
      <dgm:prSet/>
      <dgm:spPr/>
      <dgm:t>
        <a:bodyPr/>
        <a:lstStyle/>
        <a:p>
          <a:endParaRPr lang="en-US"/>
        </a:p>
      </dgm:t>
    </dgm:pt>
    <dgm:pt modelId="{3C44758E-8F56-49E1-B51E-573D7AEE12BB}">
      <dgm:prSet phldrT="[Text]" custT="1"/>
      <dgm:spPr/>
      <dgm:t>
        <a:bodyPr/>
        <a:lstStyle/>
        <a:p>
          <a:r>
            <a:rPr lang="en-US" sz="1200" dirty="0"/>
            <a:t>2012 - Feds shut down 47 MMJ dispensaries within 1000’ of schools</a:t>
          </a:r>
        </a:p>
      </dgm:t>
    </dgm:pt>
    <dgm:pt modelId="{2803CCC3-A52C-41EB-AA80-83BFFBF9EB2F}" type="parTrans" cxnId="{BD86C727-994D-4EF7-9FC4-4E35A0CEEF5C}">
      <dgm:prSet/>
      <dgm:spPr/>
      <dgm:t>
        <a:bodyPr/>
        <a:lstStyle/>
        <a:p>
          <a:endParaRPr lang="en-US"/>
        </a:p>
      </dgm:t>
    </dgm:pt>
    <dgm:pt modelId="{1B1F4920-B5CD-46C0-9998-20FD7D816516}" type="sibTrans" cxnId="{BD86C727-994D-4EF7-9FC4-4E35A0CEEF5C}">
      <dgm:prSet/>
      <dgm:spPr/>
      <dgm:t>
        <a:bodyPr/>
        <a:lstStyle/>
        <a:p>
          <a:endParaRPr lang="en-US"/>
        </a:p>
      </dgm:t>
    </dgm:pt>
    <dgm:pt modelId="{83E8C529-DEB4-4AD5-916B-35C86BD7E0B7}">
      <dgm:prSet phldrT="[Text]"/>
      <dgm:spPr/>
      <dgm:t>
        <a:bodyPr/>
        <a:lstStyle/>
        <a:p>
          <a:r>
            <a:rPr lang="en-US" dirty="0"/>
            <a:t>Can’t be within 1000’ of a school</a:t>
          </a:r>
        </a:p>
      </dgm:t>
    </dgm:pt>
    <dgm:pt modelId="{7DEAE39B-17C3-48D6-8238-0ACD63F05629}" type="parTrans" cxnId="{E4F09FBC-E3AE-4232-8DD0-CC56A3507B72}">
      <dgm:prSet/>
      <dgm:spPr/>
      <dgm:t>
        <a:bodyPr/>
        <a:lstStyle/>
        <a:p>
          <a:endParaRPr lang="en-US"/>
        </a:p>
      </dgm:t>
    </dgm:pt>
    <dgm:pt modelId="{8AE97EB2-0B35-4939-A246-80F6B28C1E7D}" type="sibTrans" cxnId="{E4F09FBC-E3AE-4232-8DD0-CC56A3507B72}">
      <dgm:prSet/>
      <dgm:spPr/>
      <dgm:t>
        <a:bodyPr/>
        <a:lstStyle/>
        <a:p>
          <a:endParaRPr lang="en-US"/>
        </a:p>
      </dgm:t>
    </dgm:pt>
    <dgm:pt modelId="{1BFA024D-D78C-4351-B47F-7F03F06DD2CA}">
      <dgm:prSet phldrT="[Text]" custT="1"/>
      <dgm:spPr/>
      <dgm:t>
        <a:bodyPr/>
        <a:lstStyle/>
        <a:p>
          <a:r>
            <a:rPr lang="en-US" sz="1200" dirty="0"/>
            <a:t>Not allowed on marijuana-licensed premises</a:t>
          </a:r>
        </a:p>
      </dgm:t>
    </dgm:pt>
    <dgm:pt modelId="{AFD9F776-716F-4D89-A0E4-7EE2088F1329}" type="parTrans" cxnId="{6D6FD206-B1C5-49C9-967A-AC97201F8A3F}">
      <dgm:prSet/>
      <dgm:spPr/>
      <dgm:t>
        <a:bodyPr/>
        <a:lstStyle/>
        <a:p>
          <a:endParaRPr lang="en-US"/>
        </a:p>
      </dgm:t>
    </dgm:pt>
    <dgm:pt modelId="{7BB8A8D1-591E-420C-936D-F08C17818C31}" type="sibTrans" cxnId="{6D6FD206-B1C5-49C9-967A-AC97201F8A3F}">
      <dgm:prSet/>
      <dgm:spPr/>
      <dgm:t>
        <a:bodyPr/>
        <a:lstStyle/>
        <a:p>
          <a:endParaRPr lang="en-US"/>
        </a:p>
      </dgm:t>
    </dgm:pt>
    <dgm:pt modelId="{33BB84B9-E2C5-4B1C-B9CD-4E045A997964}">
      <dgm:prSet phldrT="[Text]" custT="1"/>
      <dgm:spPr/>
      <dgm:t>
        <a:bodyPr/>
        <a:lstStyle/>
        <a:p>
          <a:r>
            <a:rPr lang="en-US" sz="1200" dirty="0"/>
            <a:t>Only marijuana-licensed businesses allowed to sell MJ; so must be BYOC</a:t>
          </a:r>
        </a:p>
      </dgm:t>
    </dgm:pt>
    <dgm:pt modelId="{D2483D92-DBBE-45FC-9959-43B8C9A3CAE9}" type="parTrans" cxnId="{E4087C58-91B4-4F15-9FAE-1A2A8C926AE3}">
      <dgm:prSet/>
      <dgm:spPr/>
      <dgm:t>
        <a:bodyPr/>
        <a:lstStyle/>
        <a:p>
          <a:endParaRPr lang="en-US"/>
        </a:p>
      </dgm:t>
    </dgm:pt>
    <dgm:pt modelId="{74942ECC-DC23-42DD-9DA5-1E0052DBB841}" type="sibTrans" cxnId="{E4087C58-91B4-4F15-9FAE-1A2A8C926AE3}">
      <dgm:prSet/>
      <dgm:spPr/>
      <dgm:t>
        <a:bodyPr/>
        <a:lstStyle/>
        <a:p>
          <a:endParaRPr lang="en-US"/>
        </a:p>
      </dgm:t>
    </dgm:pt>
    <dgm:pt modelId="{22C9B96E-9797-42B2-9178-62716AA8B6A1}">
      <dgm:prSet phldrT="[Text]" custT="1"/>
      <dgm:spPr/>
      <dgm:t>
        <a:bodyPr/>
        <a:lstStyle/>
        <a:p>
          <a:r>
            <a:rPr lang="en-US" sz="1200" dirty="0"/>
            <a:t>No public consumption of MJ</a:t>
          </a:r>
        </a:p>
      </dgm:t>
    </dgm:pt>
    <dgm:pt modelId="{D018808D-80AF-4E92-8961-DBF05AE55971}" type="parTrans" cxnId="{64E33126-87F9-4A53-9145-181C9F3E45C5}">
      <dgm:prSet/>
      <dgm:spPr/>
      <dgm:t>
        <a:bodyPr/>
        <a:lstStyle/>
        <a:p>
          <a:endParaRPr lang="en-US"/>
        </a:p>
      </dgm:t>
    </dgm:pt>
    <dgm:pt modelId="{E261266B-6034-47CA-8A2B-1DE7D3782E8E}" type="sibTrans" cxnId="{64E33126-87F9-4A53-9145-181C9F3E45C5}">
      <dgm:prSet/>
      <dgm:spPr/>
      <dgm:t>
        <a:bodyPr/>
        <a:lstStyle/>
        <a:p>
          <a:endParaRPr lang="en-US"/>
        </a:p>
      </dgm:t>
    </dgm:pt>
    <dgm:pt modelId="{229B9F80-D86B-49CB-AAE0-296B3E5A4A84}">
      <dgm:prSet phldrT="[Text]"/>
      <dgm:spPr/>
      <dgm:t>
        <a:bodyPr/>
        <a:lstStyle/>
        <a:p>
          <a:r>
            <a:rPr lang="en-US" dirty="0"/>
            <a:t>Community Engagement Plan</a:t>
          </a:r>
        </a:p>
      </dgm:t>
    </dgm:pt>
    <dgm:pt modelId="{DEC04009-3434-4943-9153-AE0235553171}" type="parTrans" cxnId="{44619628-436C-47BD-809D-DE50008DECBC}">
      <dgm:prSet/>
      <dgm:spPr/>
      <dgm:t>
        <a:bodyPr/>
        <a:lstStyle/>
        <a:p>
          <a:endParaRPr lang="en-US"/>
        </a:p>
      </dgm:t>
    </dgm:pt>
    <dgm:pt modelId="{D270D4C9-BCCB-4A92-99AF-30EA64F53DF3}" type="sibTrans" cxnId="{44619628-436C-47BD-809D-DE50008DECBC}">
      <dgm:prSet/>
      <dgm:spPr/>
      <dgm:t>
        <a:bodyPr/>
        <a:lstStyle/>
        <a:p>
          <a:endParaRPr lang="en-US"/>
        </a:p>
      </dgm:t>
    </dgm:pt>
    <dgm:pt modelId="{6EE615D3-1399-4989-BB60-A9610F73D5DE}">
      <dgm:prSet phldrT="[Text]"/>
      <dgm:spPr/>
      <dgm:t>
        <a:bodyPr/>
        <a:lstStyle/>
        <a:p>
          <a:r>
            <a:rPr lang="en-US" dirty="0"/>
            <a:t>Only 21+</a:t>
          </a:r>
        </a:p>
      </dgm:t>
    </dgm:pt>
    <dgm:pt modelId="{A07085AE-6C04-49B7-8E2D-79558646B39C}" type="parTrans" cxnId="{02409AA1-58D1-4E8B-9C1C-CAC0F65A417D}">
      <dgm:prSet/>
      <dgm:spPr/>
      <dgm:t>
        <a:bodyPr/>
        <a:lstStyle/>
        <a:p>
          <a:endParaRPr lang="en-US"/>
        </a:p>
      </dgm:t>
    </dgm:pt>
    <dgm:pt modelId="{BC50982C-D0EB-4D15-B015-C1D79131B5AC}" type="sibTrans" cxnId="{02409AA1-58D1-4E8B-9C1C-CAC0F65A417D}">
      <dgm:prSet/>
      <dgm:spPr/>
      <dgm:t>
        <a:bodyPr/>
        <a:lstStyle/>
        <a:p>
          <a:endParaRPr lang="en-US"/>
        </a:p>
      </dgm:t>
    </dgm:pt>
    <dgm:pt modelId="{5A82A939-0C5B-4310-8FEC-4E50A6A8D6CE}">
      <dgm:prSet phldrT="[Text]" custT="1"/>
      <dgm:spPr/>
      <dgm:t>
        <a:bodyPr/>
        <a:lstStyle/>
        <a:p>
          <a:r>
            <a:rPr lang="en-US" sz="1200" dirty="0"/>
            <a:t>Can’t be within 1000’ of childcare, city-owned pools and rec centers and treatment facilities</a:t>
          </a:r>
        </a:p>
      </dgm:t>
    </dgm:pt>
    <dgm:pt modelId="{97A13F9F-D047-4EEF-B6AD-7A580E667EB2}" type="parTrans" cxnId="{2821C985-1FF4-4A9C-9850-6E54B8BF6E89}">
      <dgm:prSet/>
      <dgm:spPr/>
      <dgm:t>
        <a:bodyPr/>
        <a:lstStyle/>
        <a:p>
          <a:endParaRPr lang="en-US"/>
        </a:p>
      </dgm:t>
    </dgm:pt>
    <dgm:pt modelId="{10166499-E5BC-4898-8DDF-E68EFDB7425F}" type="sibTrans" cxnId="{2821C985-1FF4-4A9C-9850-6E54B8BF6E89}">
      <dgm:prSet/>
      <dgm:spPr/>
      <dgm:t>
        <a:bodyPr/>
        <a:lstStyle/>
        <a:p>
          <a:endParaRPr lang="en-US"/>
        </a:p>
      </dgm:t>
    </dgm:pt>
    <dgm:pt modelId="{48EB1AEA-B8B3-4EFA-B694-C6D990E00408}">
      <dgm:prSet phldrT="[Text]" custT="1"/>
      <dgm:spPr/>
      <dgm:t>
        <a:bodyPr/>
        <a:lstStyle/>
        <a:p>
          <a:r>
            <a:rPr lang="en-US" sz="1200" dirty="0"/>
            <a:t>MJ illegal under federal law</a:t>
          </a:r>
        </a:p>
      </dgm:t>
    </dgm:pt>
    <dgm:pt modelId="{43950B89-744E-40DA-826D-275F2C1A1660}" type="parTrans" cxnId="{DDC03AD2-7B9C-4D73-9162-401A8ED303FF}">
      <dgm:prSet/>
      <dgm:spPr/>
      <dgm:t>
        <a:bodyPr/>
        <a:lstStyle/>
        <a:p>
          <a:endParaRPr lang="en-US"/>
        </a:p>
      </dgm:t>
    </dgm:pt>
    <dgm:pt modelId="{E38C9324-AE3C-4EDB-B354-9C9442D69518}" type="sibTrans" cxnId="{DDC03AD2-7B9C-4D73-9162-401A8ED303FF}">
      <dgm:prSet/>
      <dgm:spPr/>
      <dgm:t>
        <a:bodyPr/>
        <a:lstStyle/>
        <a:p>
          <a:endParaRPr lang="en-US"/>
        </a:p>
      </dgm:t>
    </dgm:pt>
    <dgm:pt modelId="{A98EF7A9-B0A5-4F42-9B78-3A63E9AD823F}" type="pres">
      <dgm:prSet presAssocID="{C75538E2-12AC-4D28-9068-04B5C3746584}" presName="Name0" presStyleCnt="0">
        <dgm:presLayoutVars>
          <dgm:dir/>
          <dgm:animLvl val="lvl"/>
          <dgm:resizeHandles val="exact"/>
        </dgm:presLayoutVars>
      </dgm:prSet>
      <dgm:spPr/>
    </dgm:pt>
    <dgm:pt modelId="{6DD887BE-4C2C-455B-9CD5-D983735F13D8}" type="pres">
      <dgm:prSet presAssocID="{B58773C9-5AA5-43BC-80FC-09CDE5FBFA8D}" presName="Name8" presStyleCnt="0"/>
      <dgm:spPr/>
    </dgm:pt>
    <dgm:pt modelId="{A0480C82-D0C5-4040-B0B0-A42BFE032C62}" type="pres">
      <dgm:prSet presAssocID="{B58773C9-5AA5-43BC-80FC-09CDE5FBFA8D}" presName="acctBkgd" presStyleLbl="alignAcc1" presStyleIdx="0" presStyleCnt="4"/>
      <dgm:spPr/>
    </dgm:pt>
    <dgm:pt modelId="{DD405D50-BD6E-4B20-8BFD-5FD75BF140FB}" type="pres">
      <dgm:prSet presAssocID="{B58773C9-5AA5-43BC-80FC-09CDE5FBFA8D}" presName="acctTx" presStyleLbl="alignAcc1" presStyleIdx="0" presStyleCnt="4">
        <dgm:presLayoutVars>
          <dgm:bulletEnabled val="1"/>
        </dgm:presLayoutVars>
      </dgm:prSet>
      <dgm:spPr/>
    </dgm:pt>
    <dgm:pt modelId="{DD10D458-A54A-4E54-98B4-5D586F2E9445}" type="pres">
      <dgm:prSet presAssocID="{B58773C9-5AA5-43BC-80FC-09CDE5FBFA8D}" presName="level" presStyleLbl="node1" presStyleIdx="0" presStyleCnt="4">
        <dgm:presLayoutVars>
          <dgm:chMax val="1"/>
          <dgm:bulletEnabled val="1"/>
        </dgm:presLayoutVars>
      </dgm:prSet>
      <dgm:spPr/>
    </dgm:pt>
    <dgm:pt modelId="{D95D02A2-754D-4D24-88B1-57713FEF23CA}" type="pres">
      <dgm:prSet presAssocID="{B58773C9-5AA5-43BC-80FC-09CDE5FBFA8D}" presName="levelTx" presStyleLbl="revTx" presStyleIdx="0" presStyleCnt="0">
        <dgm:presLayoutVars>
          <dgm:chMax val="1"/>
          <dgm:bulletEnabled val="1"/>
        </dgm:presLayoutVars>
      </dgm:prSet>
      <dgm:spPr/>
    </dgm:pt>
    <dgm:pt modelId="{614B46A2-B9A8-4C91-9CFA-23AA0123CEE7}" type="pres">
      <dgm:prSet presAssocID="{8A021052-B67E-4827-B864-9FBAD6B60AD9}" presName="Name8" presStyleCnt="0"/>
      <dgm:spPr/>
    </dgm:pt>
    <dgm:pt modelId="{A620DF1D-CEA3-447D-BC4D-AD530D544F7A}" type="pres">
      <dgm:prSet presAssocID="{8A021052-B67E-4827-B864-9FBAD6B60AD9}" presName="acctBkgd" presStyleLbl="alignAcc1" presStyleIdx="1" presStyleCnt="4" custLinFactNeighborX="479" custLinFactNeighborY="2780"/>
      <dgm:spPr/>
    </dgm:pt>
    <dgm:pt modelId="{9372AED7-4056-4848-85BC-DFB929FBFE16}" type="pres">
      <dgm:prSet presAssocID="{8A021052-B67E-4827-B864-9FBAD6B60AD9}" presName="acctTx" presStyleLbl="alignAcc1" presStyleIdx="1" presStyleCnt="4">
        <dgm:presLayoutVars>
          <dgm:bulletEnabled val="1"/>
        </dgm:presLayoutVars>
      </dgm:prSet>
      <dgm:spPr/>
    </dgm:pt>
    <dgm:pt modelId="{1E9B0683-1E96-413D-8739-7CCCCBADDA89}" type="pres">
      <dgm:prSet presAssocID="{8A021052-B67E-4827-B864-9FBAD6B60AD9}" presName="level" presStyleLbl="node1" presStyleIdx="1" presStyleCnt="4">
        <dgm:presLayoutVars>
          <dgm:chMax val="1"/>
          <dgm:bulletEnabled val="1"/>
        </dgm:presLayoutVars>
      </dgm:prSet>
      <dgm:spPr/>
    </dgm:pt>
    <dgm:pt modelId="{67BD276C-C47A-4C04-BB61-B8C836B4C0FA}" type="pres">
      <dgm:prSet presAssocID="{8A021052-B67E-4827-B864-9FBAD6B60AD9}" presName="levelTx" presStyleLbl="revTx" presStyleIdx="0" presStyleCnt="0">
        <dgm:presLayoutVars>
          <dgm:chMax val="1"/>
          <dgm:bulletEnabled val="1"/>
        </dgm:presLayoutVars>
      </dgm:prSet>
      <dgm:spPr/>
    </dgm:pt>
    <dgm:pt modelId="{85ADE765-D2B1-4844-994D-EDD2257B812B}" type="pres">
      <dgm:prSet presAssocID="{AC2B5883-42FC-4B35-9195-32CA30774ACC}" presName="Name8" presStyleCnt="0"/>
      <dgm:spPr/>
    </dgm:pt>
    <dgm:pt modelId="{5FCA7A30-6B2E-40A0-9CD7-7740856578CE}" type="pres">
      <dgm:prSet presAssocID="{AC2B5883-42FC-4B35-9195-32CA30774ACC}" presName="acctBkgd" presStyleLbl="alignAcc1" presStyleIdx="2" presStyleCnt="4"/>
      <dgm:spPr/>
    </dgm:pt>
    <dgm:pt modelId="{25A78D1C-42A4-4B9F-9B92-ABE4CBD45065}" type="pres">
      <dgm:prSet presAssocID="{AC2B5883-42FC-4B35-9195-32CA30774ACC}" presName="acctTx" presStyleLbl="alignAcc1" presStyleIdx="2" presStyleCnt="4">
        <dgm:presLayoutVars>
          <dgm:bulletEnabled val="1"/>
        </dgm:presLayoutVars>
      </dgm:prSet>
      <dgm:spPr/>
    </dgm:pt>
    <dgm:pt modelId="{1E965A66-CD20-4683-A271-4C8FEB459F0D}" type="pres">
      <dgm:prSet presAssocID="{AC2B5883-42FC-4B35-9195-32CA30774ACC}" presName="level" presStyleLbl="node1" presStyleIdx="2" presStyleCnt="4">
        <dgm:presLayoutVars>
          <dgm:chMax val="1"/>
          <dgm:bulletEnabled val="1"/>
        </dgm:presLayoutVars>
      </dgm:prSet>
      <dgm:spPr/>
    </dgm:pt>
    <dgm:pt modelId="{31D2120E-F5E8-4D80-A1FF-0767014749DE}" type="pres">
      <dgm:prSet presAssocID="{AC2B5883-42FC-4B35-9195-32CA30774ACC}" presName="levelTx" presStyleLbl="revTx" presStyleIdx="0" presStyleCnt="0">
        <dgm:presLayoutVars>
          <dgm:chMax val="1"/>
          <dgm:bulletEnabled val="1"/>
        </dgm:presLayoutVars>
      </dgm:prSet>
      <dgm:spPr/>
    </dgm:pt>
    <dgm:pt modelId="{04A9140B-407B-4842-BA87-F8F2DF5E31D9}" type="pres">
      <dgm:prSet presAssocID="{DFD75E20-00E4-4555-B353-6F4B0A71A86E}" presName="Name8" presStyleCnt="0"/>
      <dgm:spPr/>
    </dgm:pt>
    <dgm:pt modelId="{31360968-3FB6-42AA-A5A7-700AB311BC0E}" type="pres">
      <dgm:prSet presAssocID="{DFD75E20-00E4-4555-B353-6F4B0A71A86E}" presName="acctBkgd" presStyleLbl="alignAcc1" presStyleIdx="3" presStyleCnt="4"/>
      <dgm:spPr/>
    </dgm:pt>
    <dgm:pt modelId="{81BEDE7B-DFF9-407D-91B8-E1FE21A140EC}" type="pres">
      <dgm:prSet presAssocID="{DFD75E20-00E4-4555-B353-6F4B0A71A86E}" presName="acctTx" presStyleLbl="alignAcc1" presStyleIdx="3" presStyleCnt="4">
        <dgm:presLayoutVars>
          <dgm:bulletEnabled val="1"/>
        </dgm:presLayoutVars>
      </dgm:prSet>
      <dgm:spPr/>
    </dgm:pt>
    <dgm:pt modelId="{C85DDF9F-DAF0-4C13-8E01-B68A9786B9CF}" type="pres">
      <dgm:prSet presAssocID="{DFD75E20-00E4-4555-B353-6F4B0A71A86E}" presName="level" presStyleLbl="node1" presStyleIdx="3" presStyleCnt="4">
        <dgm:presLayoutVars>
          <dgm:chMax val="1"/>
          <dgm:bulletEnabled val="1"/>
        </dgm:presLayoutVars>
      </dgm:prSet>
      <dgm:spPr/>
    </dgm:pt>
    <dgm:pt modelId="{2E87D6DF-E8CA-4C92-A390-C978F6AC7187}" type="pres">
      <dgm:prSet presAssocID="{DFD75E20-00E4-4555-B353-6F4B0A71A86E}" presName="levelTx" presStyleLbl="revTx" presStyleIdx="0" presStyleCnt="0">
        <dgm:presLayoutVars>
          <dgm:chMax val="1"/>
          <dgm:bulletEnabled val="1"/>
        </dgm:presLayoutVars>
      </dgm:prSet>
      <dgm:spPr/>
    </dgm:pt>
  </dgm:ptLst>
  <dgm:cxnLst>
    <dgm:cxn modelId="{6EBDC401-F2B7-43B0-92BF-C4CD0FB18C79}" type="presOf" srcId="{8A021052-B67E-4827-B864-9FBAD6B60AD9}" destId="{67BD276C-C47A-4C04-BB61-B8C836B4C0FA}" srcOrd="1" destOrd="0" presId="urn:microsoft.com/office/officeart/2005/8/layout/pyramid3"/>
    <dgm:cxn modelId="{FE2E2E02-D45B-455E-8999-5BD286BFE149}" type="presOf" srcId="{E3A0628D-21D4-4629-9339-A7E44075AB17}" destId="{25A78D1C-42A4-4B9F-9B92-ABE4CBD45065}" srcOrd="1" destOrd="4" presId="urn:microsoft.com/office/officeart/2005/8/layout/pyramid3"/>
    <dgm:cxn modelId="{C6844E03-F5B9-40C5-BD3F-BC9D4D40BAEE}" type="presOf" srcId="{DD27F795-A59E-4EC3-9664-062471CC34E1}" destId="{25A78D1C-42A4-4B9F-9B92-ABE4CBD45065}" srcOrd="1" destOrd="5" presId="urn:microsoft.com/office/officeart/2005/8/layout/pyramid3"/>
    <dgm:cxn modelId="{6D6FD206-B1C5-49C9-967A-AC97201F8A3F}" srcId="{8A021052-B67E-4827-B864-9FBAD6B60AD9}" destId="{1BFA024D-D78C-4351-B47F-7F03F06DD2CA}" srcOrd="1" destOrd="0" parTransId="{AFD9F776-716F-4D89-A0E4-7EE2088F1329}" sibTransId="{7BB8A8D1-591E-420C-936D-F08C17818C31}"/>
    <dgm:cxn modelId="{6E2F6B1A-7FCA-4539-BF97-F4A68F543005}" type="presOf" srcId="{1BFA024D-D78C-4351-B47F-7F03F06DD2CA}" destId="{A620DF1D-CEA3-447D-BC4D-AD530D544F7A}" srcOrd="0" destOrd="1" presId="urn:microsoft.com/office/officeart/2005/8/layout/pyramid3"/>
    <dgm:cxn modelId="{0359EE1D-2183-4C08-AAF2-C487E00DF091}" srcId="{AC2B5883-42FC-4B35-9195-32CA30774ACC}" destId="{02F10241-0D31-4F75-B69B-0BB5162BE835}" srcOrd="0" destOrd="0" parTransId="{C700E32E-7C0A-43FC-B512-24B1A89FC911}" sibTransId="{11E54A0C-4E36-4678-BC1E-CFEAB43F75C8}"/>
    <dgm:cxn modelId="{30CFF11D-FF57-4E80-AB2E-3B8669A9A1BC}" type="presOf" srcId="{02F10241-0D31-4F75-B69B-0BB5162BE835}" destId="{5FCA7A30-6B2E-40A0-9CD7-7740856578CE}" srcOrd="0" destOrd="0" presId="urn:microsoft.com/office/officeart/2005/8/layout/pyramid3"/>
    <dgm:cxn modelId="{121EF41D-FBCC-4506-9E72-72EE1EE0E943}" type="presOf" srcId="{02F10241-0D31-4F75-B69B-0BB5162BE835}" destId="{25A78D1C-42A4-4B9F-9B92-ABE4CBD45065}" srcOrd="1" destOrd="0" presId="urn:microsoft.com/office/officeart/2005/8/layout/pyramid3"/>
    <dgm:cxn modelId="{75D70220-A86A-4208-BECF-19E6CD393659}" type="presOf" srcId="{22C9B96E-9797-42B2-9178-62716AA8B6A1}" destId="{A620DF1D-CEA3-447D-BC4D-AD530D544F7A}" srcOrd="0" destOrd="4" presId="urn:microsoft.com/office/officeart/2005/8/layout/pyramid3"/>
    <dgm:cxn modelId="{004BCE21-E125-4EAE-AD24-3E3A91F758C3}" type="presOf" srcId="{E3A0628D-21D4-4629-9339-A7E44075AB17}" destId="{5FCA7A30-6B2E-40A0-9CD7-7740856578CE}" srcOrd="0" destOrd="4" presId="urn:microsoft.com/office/officeart/2005/8/layout/pyramid3"/>
    <dgm:cxn modelId="{3D470C22-229F-4C0F-B7F1-AC42B7FD1790}" type="presOf" srcId="{C75538E2-12AC-4D28-9068-04B5C3746584}" destId="{A98EF7A9-B0A5-4F42-9B78-3A63E9AD823F}" srcOrd="0" destOrd="0" presId="urn:microsoft.com/office/officeart/2005/8/layout/pyramid3"/>
    <dgm:cxn modelId="{57FF3C22-452E-4618-BAE4-368A3886F188}" type="presOf" srcId="{1BFA024D-D78C-4351-B47F-7F03F06DD2CA}" destId="{9372AED7-4056-4848-85BC-DFB929FBFE16}" srcOrd="1" destOrd="1" presId="urn:microsoft.com/office/officeart/2005/8/layout/pyramid3"/>
    <dgm:cxn modelId="{64E33126-87F9-4A53-9145-181C9F3E45C5}" srcId="{8A021052-B67E-4827-B864-9FBAD6B60AD9}" destId="{22C9B96E-9797-42B2-9178-62716AA8B6A1}" srcOrd="4" destOrd="0" parTransId="{D018808D-80AF-4E92-8961-DBF05AE55971}" sibTransId="{E261266B-6034-47CA-8A2B-1DE7D3782E8E}"/>
    <dgm:cxn modelId="{BD86C727-994D-4EF7-9FC4-4E35A0CEEF5C}" srcId="{B58773C9-5AA5-43BC-80FC-09CDE5FBFA8D}" destId="{3C44758E-8F56-49E1-B51E-573D7AEE12BB}" srcOrd="2" destOrd="0" parTransId="{2803CCC3-A52C-41EB-AA80-83BFFBF9EB2F}" sibTransId="{1B1F4920-B5CD-46C0-9998-20FD7D816516}"/>
    <dgm:cxn modelId="{44619628-436C-47BD-809D-DE50008DECBC}" srcId="{AC2B5883-42FC-4B35-9195-32CA30774ACC}" destId="{229B9F80-D86B-49CB-AAE0-296B3E5A4A84}" srcOrd="3" destOrd="0" parTransId="{DEC04009-3434-4943-9153-AE0235553171}" sibTransId="{D270D4C9-BCCB-4A92-99AF-30EA64F53DF3}"/>
    <dgm:cxn modelId="{4DCB7A2A-8D29-47FE-9A2F-F770B6AACA24}" type="presOf" srcId="{A5445CD8-DA3F-4BF3-B175-77E19F7E6ECF}" destId="{5FCA7A30-6B2E-40A0-9CD7-7740856578CE}" srcOrd="0" destOrd="2" presId="urn:microsoft.com/office/officeart/2005/8/layout/pyramid3"/>
    <dgm:cxn modelId="{FFD2FD2A-9A56-43C2-8BE8-8EF4CD1DC0A2}" type="presOf" srcId="{5A82A939-0C5B-4310-8FEC-4E50A6A8D6CE}" destId="{31360968-3FB6-42AA-A5A7-700AB311BC0E}" srcOrd="0" destOrd="2" presId="urn:microsoft.com/office/officeart/2005/8/layout/pyramid3"/>
    <dgm:cxn modelId="{7CCCD431-B81D-41ED-987D-BB82E87C28D8}" type="presOf" srcId="{B58773C9-5AA5-43BC-80FC-09CDE5FBFA8D}" destId="{D95D02A2-754D-4D24-88B1-57713FEF23CA}" srcOrd="1" destOrd="0" presId="urn:microsoft.com/office/officeart/2005/8/layout/pyramid3"/>
    <dgm:cxn modelId="{A267A234-D1E8-4F5C-B828-E515F89739F4}" srcId="{B58773C9-5AA5-43BC-80FC-09CDE5FBFA8D}" destId="{7D26CC8E-A096-4833-AD01-BDAF8588E01A}" srcOrd="1" destOrd="0" parTransId="{E6F9526D-35D6-4808-85E2-35EE759A7641}" sibTransId="{CA2DF382-6CCF-45B3-8F4E-CA5FFB6F209C}"/>
    <dgm:cxn modelId="{5DC4AB35-AC8D-4BF1-A9D5-9DFBC7241949}" srcId="{AC2B5883-42FC-4B35-9195-32CA30774ACC}" destId="{A5445CD8-DA3F-4BF3-B175-77E19F7E6ECF}" srcOrd="2" destOrd="0" parTransId="{5B1DBD01-725C-4004-AD34-D0E9F9C7A46A}" sibTransId="{BB67AC61-D82A-4C05-83C0-C68F62D88845}"/>
    <dgm:cxn modelId="{90635F36-036A-4042-81BB-E96E69879D46}" type="presOf" srcId="{DFD75E20-00E4-4555-B353-6F4B0A71A86E}" destId="{C85DDF9F-DAF0-4C13-8E01-B68A9786B9CF}" srcOrd="0" destOrd="0" presId="urn:microsoft.com/office/officeart/2005/8/layout/pyramid3"/>
    <dgm:cxn modelId="{BCFB763F-EC63-4A8A-9A45-CE877FFD5AD4}" type="presOf" srcId="{229B9F80-D86B-49CB-AAE0-296B3E5A4A84}" destId="{5FCA7A30-6B2E-40A0-9CD7-7740856578CE}" srcOrd="0" destOrd="3" presId="urn:microsoft.com/office/officeart/2005/8/layout/pyramid3"/>
    <dgm:cxn modelId="{CD321740-9134-4D15-ADAA-2938DEF88AFA}" type="presOf" srcId="{AC2B5883-42FC-4B35-9195-32CA30774ACC}" destId="{1E965A66-CD20-4683-A271-4C8FEB459F0D}" srcOrd="0" destOrd="0" presId="urn:microsoft.com/office/officeart/2005/8/layout/pyramid3"/>
    <dgm:cxn modelId="{D1C2665D-6A0D-4522-92D6-9B9F4926CDA6}" srcId="{C75538E2-12AC-4D28-9068-04B5C3746584}" destId="{B58773C9-5AA5-43BC-80FC-09CDE5FBFA8D}" srcOrd="0" destOrd="0" parTransId="{CCF990C3-5E1F-458C-A44D-4E8A86B9428D}" sibTransId="{9C74856A-E4BE-41D5-9F90-DC98E52E943C}"/>
    <dgm:cxn modelId="{E7FD4163-46E0-4F11-BF8A-2B1429EE9BD3}" type="presOf" srcId="{52D92308-E4E4-403C-9687-6304B7624975}" destId="{9372AED7-4056-4848-85BC-DFB929FBFE16}" srcOrd="1" destOrd="0" presId="urn:microsoft.com/office/officeart/2005/8/layout/pyramid3"/>
    <dgm:cxn modelId="{280B8263-7046-418B-8F38-3CD2374BE7B7}" srcId="{DFD75E20-00E4-4555-B353-6F4B0A71A86E}" destId="{D13282F8-4DE2-4295-8D35-7E2D76733FBA}" srcOrd="0" destOrd="0" parTransId="{BBE2508B-50F1-458F-B828-4E296A551CB5}" sibTransId="{40D4DF97-E70A-47D8-874E-5B6847EFE334}"/>
    <dgm:cxn modelId="{67CA2D67-6225-481D-95A4-9E52EBA12628}" type="presOf" srcId="{83E8C529-DEB4-4AD5-916B-35C86BD7E0B7}" destId="{5FCA7A30-6B2E-40A0-9CD7-7740856578CE}" srcOrd="0" destOrd="1" presId="urn:microsoft.com/office/officeart/2005/8/layout/pyramid3"/>
    <dgm:cxn modelId="{8BDC8F67-688E-4E3B-9CEE-D36FB9267F5D}" srcId="{C75538E2-12AC-4D28-9068-04B5C3746584}" destId="{8A021052-B67E-4827-B864-9FBAD6B60AD9}" srcOrd="1" destOrd="0" parTransId="{D806733A-201B-40D1-99D7-503936953217}" sibTransId="{6322C779-419B-4D12-94C4-EF4F2C3D3F5C}"/>
    <dgm:cxn modelId="{1743754B-56C3-4372-9C36-D287C9EBC74C}" type="presOf" srcId="{52D92308-E4E4-403C-9687-6304B7624975}" destId="{A620DF1D-CEA3-447D-BC4D-AD530D544F7A}" srcOrd="0" destOrd="0" presId="urn:microsoft.com/office/officeart/2005/8/layout/pyramid3"/>
    <dgm:cxn modelId="{9DCC724C-894C-425D-9AEE-EF19F39C37D5}" srcId="{8A021052-B67E-4827-B864-9FBAD6B60AD9}" destId="{DAF25A60-2405-4103-B90F-56EF7EC2B303}" srcOrd="3" destOrd="0" parTransId="{00F3CE28-99E8-45F3-8B2A-752B609C0335}" sibTransId="{6A661C2A-7842-4E50-AE14-3B5AD81F394E}"/>
    <dgm:cxn modelId="{2F2A124D-3566-44B6-A19D-419139937FA8}" type="presOf" srcId="{7D26CC8E-A096-4833-AD01-BDAF8588E01A}" destId="{A0480C82-D0C5-4040-B0B0-A42BFE032C62}" srcOrd="0" destOrd="1" presId="urn:microsoft.com/office/officeart/2005/8/layout/pyramid3"/>
    <dgm:cxn modelId="{D8A0246E-F106-4C24-83CB-9A904C71E514}" type="presOf" srcId="{D13282F8-4DE2-4295-8D35-7E2D76733FBA}" destId="{31360968-3FB6-42AA-A5A7-700AB311BC0E}" srcOrd="0" destOrd="0" presId="urn:microsoft.com/office/officeart/2005/8/layout/pyramid3"/>
    <dgm:cxn modelId="{F9FD596E-049C-49B2-857D-6E9FC447E1BC}" type="presOf" srcId="{AC2B5883-42FC-4B35-9195-32CA30774ACC}" destId="{31D2120E-F5E8-4D80-A1FF-0767014749DE}" srcOrd="1" destOrd="0" presId="urn:microsoft.com/office/officeart/2005/8/layout/pyramid3"/>
    <dgm:cxn modelId="{F94D9352-775C-48B8-A36C-15B307A2BB60}" srcId="{AC2B5883-42FC-4B35-9195-32CA30774ACC}" destId="{E3A0628D-21D4-4629-9339-A7E44075AB17}" srcOrd="4" destOrd="0" parTransId="{16BC2F3D-525C-42C5-AE12-E524BC345FAA}" sibTransId="{F8BED864-1C15-408A-AFB0-86A74261F6D5}"/>
    <dgm:cxn modelId="{916BFE73-D9CA-4DB4-95C1-43476FC02FF8}" type="presOf" srcId="{22C9B96E-9797-42B2-9178-62716AA8B6A1}" destId="{9372AED7-4056-4848-85BC-DFB929FBFE16}" srcOrd="1" destOrd="4" presId="urn:microsoft.com/office/officeart/2005/8/layout/pyramid3"/>
    <dgm:cxn modelId="{C38CDB75-BC94-4E92-AC43-1228A88365D9}" type="presOf" srcId="{B58773C9-5AA5-43BC-80FC-09CDE5FBFA8D}" destId="{DD10D458-A54A-4E54-98B4-5D586F2E9445}" srcOrd="0" destOrd="0" presId="urn:microsoft.com/office/officeart/2005/8/layout/pyramid3"/>
    <dgm:cxn modelId="{E4087C58-91B4-4F15-9FAE-1A2A8C926AE3}" srcId="{8A021052-B67E-4827-B864-9FBAD6B60AD9}" destId="{33BB84B9-E2C5-4B1C-B9CD-4E045A997964}" srcOrd="2" destOrd="0" parTransId="{D2483D92-DBBE-45FC-9959-43B8C9A3CAE9}" sibTransId="{74942ECC-DC23-42DD-9DA5-1E0052DBB841}"/>
    <dgm:cxn modelId="{43785B7C-CE69-4470-8529-EA6C23136C1C}" type="presOf" srcId="{DFD75E20-00E4-4555-B353-6F4B0A71A86E}" destId="{2E87D6DF-E8CA-4C92-A390-C978F6AC7187}" srcOrd="1" destOrd="0" presId="urn:microsoft.com/office/officeart/2005/8/layout/pyramid3"/>
    <dgm:cxn modelId="{2821C985-1FF4-4A9C-9850-6E54B8BF6E89}" srcId="{DFD75E20-00E4-4555-B353-6F4B0A71A86E}" destId="{5A82A939-0C5B-4310-8FEC-4E50A6A8D6CE}" srcOrd="2" destOrd="0" parTransId="{97A13F9F-D047-4EEF-B6AD-7A580E667EB2}" sibTransId="{10166499-E5BC-4898-8DDF-E68EFDB7425F}"/>
    <dgm:cxn modelId="{8B272F8B-7271-41FB-A8E3-7465B7503DD2}" type="presOf" srcId="{D13282F8-4DE2-4295-8D35-7E2D76733FBA}" destId="{81BEDE7B-DFF9-407D-91B8-E1FE21A140EC}" srcOrd="1" destOrd="0" presId="urn:microsoft.com/office/officeart/2005/8/layout/pyramid3"/>
    <dgm:cxn modelId="{79C5E790-543D-4267-9300-6B29117D1711}" srcId="{C75538E2-12AC-4D28-9068-04B5C3746584}" destId="{DFD75E20-00E4-4555-B353-6F4B0A71A86E}" srcOrd="3" destOrd="0" parTransId="{E520E375-9384-4786-A8E4-3E52CBE5C2AC}" sibTransId="{E332D128-7CE3-45D5-A86B-25423E899101}"/>
    <dgm:cxn modelId="{92E81D96-B3FC-46CE-8A45-F55BBAA7319F}" type="presOf" srcId="{6EE615D3-1399-4989-BB60-A9610F73D5DE}" destId="{25A78D1C-42A4-4B9F-9B92-ABE4CBD45065}" srcOrd="1" destOrd="6" presId="urn:microsoft.com/office/officeart/2005/8/layout/pyramid3"/>
    <dgm:cxn modelId="{C860B99F-DD6F-4585-9946-552B5568A427}" type="presOf" srcId="{33BB84B9-E2C5-4B1C-B9CD-4E045A997964}" destId="{9372AED7-4056-4848-85BC-DFB929FBFE16}" srcOrd="1" destOrd="2" presId="urn:microsoft.com/office/officeart/2005/8/layout/pyramid3"/>
    <dgm:cxn modelId="{7BC5F09F-729D-457B-AE2A-1057E074786D}" type="presOf" srcId="{DAF25A60-2405-4103-B90F-56EF7EC2B303}" destId="{A620DF1D-CEA3-447D-BC4D-AD530D544F7A}" srcOrd="0" destOrd="3" presId="urn:microsoft.com/office/officeart/2005/8/layout/pyramid3"/>
    <dgm:cxn modelId="{02409AA1-58D1-4E8B-9C1C-CAC0F65A417D}" srcId="{AC2B5883-42FC-4B35-9195-32CA30774ACC}" destId="{6EE615D3-1399-4989-BB60-A9610F73D5DE}" srcOrd="6" destOrd="0" parTransId="{A07085AE-6C04-49B7-8E2D-79558646B39C}" sibTransId="{BC50982C-D0EB-4D15-B015-C1D79131B5AC}"/>
    <dgm:cxn modelId="{2BD964AC-19E6-4F8A-A726-B272F31F183C}" type="presOf" srcId="{48EB1AEA-B8B3-4EFA-B694-C6D990E00408}" destId="{A0480C82-D0C5-4040-B0B0-A42BFE032C62}" srcOrd="0" destOrd="0" presId="urn:microsoft.com/office/officeart/2005/8/layout/pyramid3"/>
    <dgm:cxn modelId="{B03863AD-3CD3-40A6-89C3-705690F48DE8}" type="presOf" srcId="{6EE615D3-1399-4989-BB60-A9610F73D5DE}" destId="{5FCA7A30-6B2E-40A0-9CD7-7740856578CE}" srcOrd="0" destOrd="6" presId="urn:microsoft.com/office/officeart/2005/8/layout/pyramid3"/>
    <dgm:cxn modelId="{9CB16EB0-7AFF-4261-B8A5-6C3DA847621D}" type="presOf" srcId="{83E8C529-DEB4-4AD5-916B-35C86BD7E0B7}" destId="{25A78D1C-42A4-4B9F-9B92-ABE4CBD45065}" srcOrd="1" destOrd="1" presId="urn:microsoft.com/office/officeart/2005/8/layout/pyramid3"/>
    <dgm:cxn modelId="{8EE171B5-5827-4EFE-9658-F71323A00DAD}" srcId="{AC2B5883-42FC-4B35-9195-32CA30774ACC}" destId="{DD27F795-A59E-4EC3-9664-062471CC34E1}" srcOrd="5" destOrd="0" parTransId="{F6235807-6D8E-42D6-B405-78877CDD56CD}" sibTransId="{B6F5D786-3644-4D5E-9858-056AE0255CE5}"/>
    <dgm:cxn modelId="{0039D3B8-BC24-427C-82B3-84A6FAEC3823}" srcId="{DFD75E20-00E4-4555-B353-6F4B0A71A86E}" destId="{58C445E1-1D43-4FF2-8362-A55689EC4178}" srcOrd="1" destOrd="0" parTransId="{CBDD8DAF-50EB-4051-8DD7-9D92FE273AEE}" sibTransId="{C7C3BC19-2935-4D6E-ADDC-E7F00A83B460}"/>
    <dgm:cxn modelId="{7FA999BB-604F-4E0C-B86D-001A3099A0D2}" type="presOf" srcId="{DAF25A60-2405-4103-B90F-56EF7EC2B303}" destId="{9372AED7-4056-4848-85BC-DFB929FBFE16}" srcOrd="1" destOrd="3" presId="urn:microsoft.com/office/officeart/2005/8/layout/pyramid3"/>
    <dgm:cxn modelId="{E4F09FBC-E3AE-4232-8DD0-CC56A3507B72}" srcId="{AC2B5883-42FC-4B35-9195-32CA30774ACC}" destId="{83E8C529-DEB4-4AD5-916B-35C86BD7E0B7}" srcOrd="1" destOrd="0" parTransId="{7DEAE39B-17C3-48D6-8238-0ACD63F05629}" sibTransId="{8AE97EB2-0B35-4939-A246-80F6B28C1E7D}"/>
    <dgm:cxn modelId="{CE8A86C0-4FA3-4EF8-8EEC-82308029CE96}" type="presOf" srcId="{33BB84B9-E2C5-4B1C-B9CD-4E045A997964}" destId="{A620DF1D-CEA3-447D-BC4D-AD530D544F7A}" srcOrd="0" destOrd="2" presId="urn:microsoft.com/office/officeart/2005/8/layout/pyramid3"/>
    <dgm:cxn modelId="{E23A53C2-4414-4E56-AC4B-CDFF946AEDA7}" srcId="{8A021052-B67E-4827-B864-9FBAD6B60AD9}" destId="{52D92308-E4E4-403C-9687-6304B7624975}" srcOrd="0" destOrd="0" parTransId="{9D32D85B-E7BE-4BFC-8FB2-4779E222D1D1}" sibTransId="{FC009A5F-43F0-4220-8F66-BB007C1D37ED}"/>
    <dgm:cxn modelId="{1A62AFCD-B7B7-4465-8FE2-96531E797931}" type="presOf" srcId="{3C44758E-8F56-49E1-B51E-573D7AEE12BB}" destId="{DD405D50-BD6E-4B20-8BFD-5FD75BF140FB}" srcOrd="1" destOrd="2" presId="urn:microsoft.com/office/officeart/2005/8/layout/pyramid3"/>
    <dgm:cxn modelId="{182A13CF-06B5-4E00-A354-6D3175818112}" type="presOf" srcId="{58C445E1-1D43-4FF2-8362-A55689EC4178}" destId="{81BEDE7B-DFF9-407D-91B8-E1FE21A140EC}" srcOrd="1" destOrd="1" presId="urn:microsoft.com/office/officeart/2005/8/layout/pyramid3"/>
    <dgm:cxn modelId="{DDC03AD2-7B9C-4D73-9162-401A8ED303FF}" srcId="{B58773C9-5AA5-43BC-80FC-09CDE5FBFA8D}" destId="{48EB1AEA-B8B3-4EFA-B694-C6D990E00408}" srcOrd="0" destOrd="0" parTransId="{43950B89-744E-40DA-826D-275F2C1A1660}" sibTransId="{E38C9324-AE3C-4EDB-B354-9C9442D69518}"/>
    <dgm:cxn modelId="{BB22C2D3-9DA2-4F34-9DCF-309D5CEE21BC}" type="presOf" srcId="{A5445CD8-DA3F-4BF3-B175-77E19F7E6ECF}" destId="{25A78D1C-42A4-4B9F-9B92-ABE4CBD45065}" srcOrd="1" destOrd="2" presId="urn:microsoft.com/office/officeart/2005/8/layout/pyramid3"/>
    <dgm:cxn modelId="{1BAEB6D6-F28F-4E2D-982E-774C489302F2}" type="presOf" srcId="{58C445E1-1D43-4FF2-8362-A55689EC4178}" destId="{31360968-3FB6-42AA-A5A7-700AB311BC0E}" srcOrd="0" destOrd="1" presId="urn:microsoft.com/office/officeart/2005/8/layout/pyramid3"/>
    <dgm:cxn modelId="{30E146DB-E623-424A-9377-EF2AD52FDEFA}" type="presOf" srcId="{229B9F80-D86B-49CB-AAE0-296B3E5A4A84}" destId="{25A78D1C-42A4-4B9F-9B92-ABE4CBD45065}" srcOrd="1" destOrd="3" presId="urn:microsoft.com/office/officeart/2005/8/layout/pyramid3"/>
    <dgm:cxn modelId="{96CBD7DB-81F5-463F-AE60-9E176A0DAC1C}" type="presOf" srcId="{5A82A939-0C5B-4310-8FEC-4E50A6A8D6CE}" destId="{81BEDE7B-DFF9-407D-91B8-E1FE21A140EC}" srcOrd="1" destOrd="2" presId="urn:microsoft.com/office/officeart/2005/8/layout/pyramid3"/>
    <dgm:cxn modelId="{E8EE5CDD-3CD9-445D-8B41-F7DE80C9B873}" type="presOf" srcId="{8A021052-B67E-4827-B864-9FBAD6B60AD9}" destId="{1E9B0683-1E96-413D-8739-7CCCCBADDA89}" srcOrd="0" destOrd="0" presId="urn:microsoft.com/office/officeart/2005/8/layout/pyramid3"/>
    <dgm:cxn modelId="{C129ACE6-4733-4421-9AAF-400C0D96025B}" type="presOf" srcId="{DD27F795-A59E-4EC3-9664-062471CC34E1}" destId="{5FCA7A30-6B2E-40A0-9CD7-7740856578CE}" srcOrd="0" destOrd="5" presId="urn:microsoft.com/office/officeart/2005/8/layout/pyramid3"/>
    <dgm:cxn modelId="{358E36E9-7149-4862-9BD6-4745C2773BAB}" srcId="{C75538E2-12AC-4D28-9068-04B5C3746584}" destId="{AC2B5883-42FC-4B35-9195-32CA30774ACC}" srcOrd="2" destOrd="0" parTransId="{43D58235-A3EC-4FDC-89A2-E09A06FC922E}" sibTransId="{DC19AAFF-8359-4E87-B3C5-22F9C5B5FEC4}"/>
    <dgm:cxn modelId="{7376B5EC-BF33-4BC6-9984-7DA0ECA17338}" type="presOf" srcId="{48EB1AEA-B8B3-4EFA-B694-C6D990E00408}" destId="{DD405D50-BD6E-4B20-8BFD-5FD75BF140FB}" srcOrd="1" destOrd="0" presId="urn:microsoft.com/office/officeart/2005/8/layout/pyramid3"/>
    <dgm:cxn modelId="{BC2AFDEE-CB9B-42BD-956C-DFB64A317861}" type="presOf" srcId="{7D26CC8E-A096-4833-AD01-BDAF8588E01A}" destId="{DD405D50-BD6E-4B20-8BFD-5FD75BF140FB}" srcOrd="1" destOrd="1" presId="urn:microsoft.com/office/officeart/2005/8/layout/pyramid3"/>
    <dgm:cxn modelId="{0C62A3FC-8907-48BF-A8A2-875ACF3FA455}" type="presOf" srcId="{3C44758E-8F56-49E1-B51E-573D7AEE12BB}" destId="{A0480C82-D0C5-4040-B0B0-A42BFE032C62}" srcOrd="0" destOrd="2" presId="urn:microsoft.com/office/officeart/2005/8/layout/pyramid3"/>
    <dgm:cxn modelId="{99645130-89E3-40F0-ABD6-AFF75B70633D}" type="presParOf" srcId="{A98EF7A9-B0A5-4F42-9B78-3A63E9AD823F}" destId="{6DD887BE-4C2C-455B-9CD5-D983735F13D8}" srcOrd="0" destOrd="0" presId="urn:microsoft.com/office/officeart/2005/8/layout/pyramid3"/>
    <dgm:cxn modelId="{A5116BCF-65E3-4F4C-9757-56DDE81AE16A}" type="presParOf" srcId="{6DD887BE-4C2C-455B-9CD5-D983735F13D8}" destId="{A0480C82-D0C5-4040-B0B0-A42BFE032C62}" srcOrd="0" destOrd="0" presId="urn:microsoft.com/office/officeart/2005/8/layout/pyramid3"/>
    <dgm:cxn modelId="{4DF7B066-24EC-459D-9A49-F3E444559C61}" type="presParOf" srcId="{6DD887BE-4C2C-455B-9CD5-D983735F13D8}" destId="{DD405D50-BD6E-4B20-8BFD-5FD75BF140FB}" srcOrd="1" destOrd="0" presId="urn:microsoft.com/office/officeart/2005/8/layout/pyramid3"/>
    <dgm:cxn modelId="{4AB3E995-3303-4451-B133-D569409B660B}" type="presParOf" srcId="{6DD887BE-4C2C-455B-9CD5-D983735F13D8}" destId="{DD10D458-A54A-4E54-98B4-5D586F2E9445}" srcOrd="2" destOrd="0" presId="urn:microsoft.com/office/officeart/2005/8/layout/pyramid3"/>
    <dgm:cxn modelId="{F447FCB7-A5DF-46C5-9AE1-192B373CB981}" type="presParOf" srcId="{6DD887BE-4C2C-455B-9CD5-D983735F13D8}" destId="{D95D02A2-754D-4D24-88B1-57713FEF23CA}" srcOrd="3" destOrd="0" presId="urn:microsoft.com/office/officeart/2005/8/layout/pyramid3"/>
    <dgm:cxn modelId="{A3AAE45B-51D9-4C8C-908E-927828EE6C71}" type="presParOf" srcId="{A98EF7A9-B0A5-4F42-9B78-3A63E9AD823F}" destId="{614B46A2-B9A8-4C91-9CFA-23AA0123CEE7}" srcOrd="1" destOrd="0" presId="urn:microsoft.com/office/officeart/2005/8/layout/pyramid3"/>
    <dgm:cxn modelId="{93EFD776-F2B1-4E3E-9302-34B7010A31C0}" type="presParOf" srcId="{614B46A2-B9A8-4C91-9CFA-23AA0123CEE7}" destId="{A620DF1D-CEA3-447D-BC4D-AD530D544F7A}" srcOrd="0" destOrd="0" presId="urn:microsoft.com/office/officeart/2005/8/layout/pyramid3"/>
    <dgm:cxn modelId="{882CAF82-3B28-45FF-AF22-96189F31847A}" type="presParOf" srcId="{614B46A2-B9A8-4C91-9CFA-23AA0123CEE7}" destId="{9372AED7-4056-4848-85BC-DFB929FBFE16}" srcOrd="1" destOrd="0" presId="urn:microsoft.com/office/officeart/2005/8/layout/pyramid3"/>
    <dgm:cxn modelId="{A6169971-EA83-4288-A8FA-F0A4E2BEB3D6}" type="presParOf" srcId="{614B46A2-B9A8-4C91-9CFA-23AA0123CEE7}" destId="{1E9B0683-1E96-413D-8739-7CCCCBADDA89}" srcOrd="2" destOrd="0" presId="urn:microsoft.com/office/officeart/2005/8/layout/pyramid3"/>
    <dgm:cxn modelId="{661BD2B9-D3D3-48DA-9744-FFA2E6DBEC59}" type="presParOf" srcId="{614B46A2-B9A8-4C91-9CFA-23AA0123CEE7}" destId="{67BD276C-C47A-4C04-BB61-B8C836B4C0FA}" srcOrd="3" destOrd="0" presId="urn:microsoft.com/office/officeart/2005/8/layout/pyramid3"/>
    <dgm:cxn modelId="{9770D8B1-FCD2-44B7-8825-5A6CBEB49ACD}" type="presParOf" srcId="{A98EF7A9-B0A5-4F42-9B78-3A63E9AD823F}" destId="{85ADE765-D2B1-4844-994D-EDD2257B812B}" srcOrd="2" destOrd="0" presId="urn:microsoft.com/office/officeart/2005/8/layout/pyramid3"/>
    <dgm:cxn modelId="{CFB11947-54C6-494A-A4B9-5F6960F47667}" type="presParOf" srcId="{85ADE765-D2B1-4844-994D-EDD2257B812B}" destId="{5FCA7A30-6B2E-40A0-9CD7-7740856578CE}" srcOrd="0" destOrd="0" presId="urn:microsoft.com/office/officeart/2005/8/layout/pyramid3"/>
    <dgm:cxn modelId="{F27738C6-AE23-4273-A11A-75CDE4027CD3}" type="presParOf" srcId="{85ADE765-D2B1-4844-994D-EDD2257B812B}" destId="{25A78D1C-42A4-4B9F-9B92-ABE4CBD45065}" srcOrd="1" destOrd="0" presId="urn:microsoft.com/office/officeart/2005/8/layout/pyramid3"/>
    <dgm:cxn modelId="{D966435D-AE89-4D2D-93B4-1B0DBFF4B6BE}" type="presParOf" srcId="{85ADE765-D2B1-4844-994D-EDD2257B812B}" destId="{1E965A66-CD20-4683-A271-4C8FEB459F0D}" srcOrd="2" destOrd="0" presId="urn:microsoft.com/office/officeart/2005/8/layout/pyramid3"/>
    <dgm:cxn modelId="{49CFD8B7-082A-496B-BF4D-25105DB563A7}" type="presParOf" srcId="{85ADE765-D2B1-4844-994D-EDD2257B812B}" destId="{31D2120E-F5E8-4D80-A1FF-0767014749DE}" srcOrd="3" destOrd="0" presId="urn:microsoft.com/office/officeart/2005/8/layout/pyramid3"/>
    <dgm:cxn modelId="{E2903B78-C2DE-4251-A8F8-D05004B84852}" type="presParOf" srcId="{A98EF7A9-B0A5-4F42-9B78-3A63E9AD823F}" destId="{04A9140B-407B-4842-BA87-F8F2DF5E31D9}" srcOrd="3" destOrd="0" presId="urn:microsoft.com/office/officeart/2005/8/layout/pyramid3"/>
    <dgm:cxn modelId="{F27E204E-3B14-4B67-9F4A-036D353E3099}" type="presParOf" srcId="{04A9140B-407B-4842-BA87-F8F2DF5E31D9}" destId="{31360968-3FB6-42AA-A5A7-700AB311BC0E}" srcOrd="0" destOrd="0" presId="urn:microsoft.com/office/officeart/2005/8/layout/pyramid3"/>
    <dgm:cxn modelId="{B8937AC4-0927-450D-8784-E5A20FE64115}" type="presParOf" srcId="{04A9140B-407B-4842-BA87-F8F2DF5E31D9}" destId="{81BEDE7B-DFF9-407D-91B8-E1FE21A140EC}" srcOrd="1" destOrd="0" presId="urn:microsoft.com/office/officeart/2005/8/layout/pyramid3"/>
    <dgm:cxn modelId="{6CB4FACC-4894-4475-BC1E-5599F9966F98}" type="presParOf" srcId="{04A9140B-407B-4842-BA87-F8F2DF5E31D9}" destId="{C85DDF9F-DAF0-4C13-8E01-B68A9786B9CF}" srcOrd="2" destOrd="0" presId="urn:microsoft.com/office/officeart/2005/8/layout/pyramid3"/>
    <dgm:cxn modelId="{8876C4B2-47F5-4573-AAE4-5271D0956989}" type="presParOf" srcId="{04A9140B-407B-4842-BA87-F8F2DF5E31D9}" destId="{2E87D6DF-E8CA-4C92-A390-C978F6AC7187}"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80C82-D0C5-4040-B0B0-A42BFE032C62}">
      <dsp:nvSpPr>
        <dsp:cNvPr id="0" name=""/>
        <dsp:cNvSpPr/>
      </dsp:nvSpPr>
      <dsp:spPr>
        <a:xfrm>
          <a:off x="5183278" y="0"/>
          <a:ext cx="3528114"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MJ illegal under federal law</a:t>
          </a:r>
        </a:p>
        <a:p>
          <a:pPr marL="114300" lvl="1" indent="-114300" algn="l" defTabSz="533400">
            <a:lnSpc>
              <a:spcPct val="90000"/>
            </a:lnSpc>
            <a:spcBef>
              <a:spcPct val="0"/>
            </a:spcBef>
            <a:spcAft>
              <a:spcPct val="15000"/>
            </a:spcAft>
            <a:buChar char="•"/>
          </a:pPr>
          <a:r>
            <a:rPr lang="en-US" sz="1200" kern="1200" dirty="0"/>
            <a:t>“Strict rules and robust enforcement”</a:t>
          </a:r>
        </a:p>
        <a:p>
          <a:pPr marL="114300" lvl="1" indent="-114300" algn="l" defTabSz="533400">
            <a:lnSpc>
              <a:spcPct val="90000"/>
            </a:lnSpc>
            <a:spcBef>
              <a:spcPct val="0"/>
            </a:spcBef>
            <a:spcAft>
              <a:spcPct val="15000"/>
            </a:spcAft>
            <a:buChar char="•"/>
          </a:pPr>
          <a:r>
            <a:rPr lang="en-US" sz="1200" kern="1200" dirty="0"/>
            <a:t>2012 - Feds shut down 47 MMJ dispensaries within 1000’ of schools</a:t>
          </a:r>
        </a:p>
      </dsp:txBody>
      <dsp:txXfrm>
        <a:off x="5923747" y="0"/>
        <a:ext cx="2787645" cy="1174750"/>
      </dsp:txXfrm>
    </dsp:sp>
    <dsp:sp modelId="{DD10D458-A54A-4E54-98B4-5D586F2E9445}">
      <dsp:nvSpPr>
        <dsp:cNvPr id="0" name=""/>
        <dsp:cNvSpPr/>
      </dsp:nvSpPr>
      <dsp:spPr>
        <a:xfrm rot="10800000">
          <a:off x="0" y="0"/>
          <a:ext cx="5923747"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Federal Guidance</a:t>
          </a:r>
        </a:p>
      </dsp:txBody>
      <dsp:txXfrm rot="-10800000">
        <a:off x="1036655" y="0"/>
        <a:ext cx="3850435" cy="1174750"/>
      </dsp:txXfrm>
    </dsp:sp>
    <dsp:sp modelId="{A620DF1D-CEA3-447D-BC4D-AD530D544F7A}">
      <dsp:nvSpPr>
        <dsp:cNvPr id="0" name=""/>
        <dsp:cNvSpPr/>
      </dsp:nvSpPr>
      <dsp:spPr>
        <a:xfrm>
          <a:off x="4442810" y="1207408"/>
          <a:ext cx="4268582"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Not allowed on liquor-licensed premises</a:t>
          </a:r>
        </a:p>
        <a:p>
          <a:pPr marL="114300" lvl="1" indent="-114300" algn="l" defTabSz="533400">
            <a:lnSpc>
              <a:spcPct val="90000"/>
            </a:lnSpc>
            <a:spcBef>
              <a:spcPct val="0"/>
            </a:spcBef>
            <a:spcAft>
              <a:spcPct val="15000"/>
            </a:spcAft>
            <a:buChar char="•"/>
          </a:pPr>
          <a:r>
            <a:rPr lang="en-US" sz="1200" kern="1200" dirty="0"/>
            <a:t>Not allowed on marijuana-licensed premises</a:t>
          </a:r>
        </a:p>
        <a:p>
          <a:pPr marL="114300" lvl="1" indent="-114300" algn="l" defTabSz="533400">
            <a:lnSpc>
              <a:spcPct val="90000"/>
            </a:lnSpc>
            <a:spcBef>
              <a:spcPct val="0"/>
            </a:spcBef>
            <a:spcAft>
              <a:spcPct val="15000"/>
            </a:spcAft>
            <a:buChar char="•"/>
          </a:pPr>
          <a:r>
            <a:rPr lang="en-US" sz="1200" kern="1200" dirty="0"/>
            <a:t>Only marijuana-licensed businesses allowed to sell MJ; so must be BYOC</a:t>
          </a:r>
        </a:p>
        <a:p>
          <a:pPr marL="114300" lvl="1" indent="-114300" algn="l" defTabSz="533400">
            <a:lnSpc>
              <a:spcPct val="90000"/>
            </a:lnSpc>
            <a:spcBef>
              <a:spcPct val="0"/>
            </a:spcBef>
            <a:spcAft>
              <a:spcPct val="15000"/>
            </a:spcAft>
            <a:buChar char="•"/>
          </a:pPr>
          <a:r>
            <a:rPr lang="en-US" sz="1200" kern="1200" dirty="0"/>
            <a:t>No smoking indoors (Colorado Clean Indoor Air Act)</a:t>
          </a:r>
        </a:p>
        <a:p>
          <a:pPr marL="114300" lvl="1" indent="-114300" algn="l" defTabSz="533400">
            <a:lnSpc>
              <a:spcPct val="90000"/>
            </a:lnSpc>
            <a:spcBef>
              <a:spcPct val="0"/>
            </a:spcBef>
            <a:spcAft>
              <a:spcPct val="15000"/>
            </a:spcAft>
            <a:buChar char="•"/>
          </a:pPr>
          <a:r>
            <a:rPr lang="en-US" sz="1200" kern="1200" dirty="0"/>
            <a:t>No public consumption of MJ</a:t>
          </a:r>
        </a:p>
      </dsp:txBody>
      <dsp:txXfrm>
        <a:off x="5183278" y="1207408"/>
        <a:ext cx="3528114" cy="1174750"/>
      </dsp:txXfrm>
    </dsp:sp>
    <dsp:sp modelId="{1E9B0683-1E96-413D-8739-7CCCCBADDA89}">
      <dsp:nvSpPr>
        <dsp:cNvPr id="0" name=""/>
        <dsp:cNvSpPr/>
      </dsp:nvSpPr>
      <dsp:spPr>
        <a:xfrm rot="10800000">
          <a:off x="740468" y="1174749"/>
          <a:ext cx="4442810"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State Laws and Rules</a:t>
          </a:r>
        </a:p>
      </dsp:txBody>
      <dsp:txXfrm rot="-10800000">
        <a:off x="1517960" y="1174749"/>
        <a:ext cx="2887826" cy="1174750"/>
      </dsp:txXfrm>
    </dsp:sp>
    <dsp:sp modelId="{5FCA7A30-6B2E-40A0-9CD7-7740856578CE}">
      <dsp:nvSpPr>
        <dsp:cNvPr id="0" name=""/>
        <dsp:cNvSpPr/>
      </dsp:nvSpPr>
      <dsp:spPr>
        <a:xfrm>
          <a:off x="3702342" y="2349500"/>
          <a:ext cx="5009050"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Have to have an existing underlying business or event</a:t>
          </a:r>
        </a:p>
        <a:p>
          <a:pPr marL="57150" lvl="1" indent="-57150" algn="l" defTabSz="444500">
            <a:lnSpc>
              <a:spcPct val="90000"/>
            </a:lnSpc>
            <a:spcBef>
              <a:spcPct val="0"/>
            </a:spcBef>
            <a:spcAft>
              <a:spcPct val="15000"/>
            </a:spcAft>
            <a:buChar char="•"/>
          </a:pPr>
          <a:r>
            <a:rPr lang="en-US" sz="1000" kern="1200" dirty="0"/>
            <a:t>Can’t be within 1000’ of a school</a:t>
          </a:r>
        </a:p>
        <a:p>
          <a:pPr marL="57150" lvl="1" indent="-57150" algn="l" defTabSz="444500">
            <a:lnSpc>
              <a:spcPct val="90000"/>
            </a:lnSpc>
            <a:spcBef>
              <a:spcPct val="0"/>
            </a:spcBef>
            <a:spcAft>
              <a:spcPct val="15000"/>
            </a:spcAft>
            <a:buChar char="•"/>
          </a:pPr>
          <a:r>
            <a:rPr lang="en-US" sz="1000" kern="1200" dirty="0"/>
            <a:t>Evidence of Community Support</a:t>
          </a:r>
        </a:p>
        <a:p>
          <a:pPr marL="57150" lvl="1" indent="-57150" algn="l" defTabSz="444500">
            <a:lnSpc>
              <a:spcPct val="90000"/>
            </a:lnSpc>
            <a:spcBef>
              <a:spcPct val="0"/>
            </a:spcBef>
            <a:spcAft>
              <a:spcPct val="15000"/>
            </a:spcAft>
            <a:buChar char="•"/>
          </a:pPr>
          <a:r>
            <a:rPr lang="en-US" sz="1000" kern="1200" dirty="0"/>
            <a:t>Community Engagement Plan</a:t>
          </a:r>
        </a:p>
        <a:p>
          <a:pPr marL="57150" lvl="1" indent="-57150" algn="l" defTabSz="444500">
            <a:lnSpc>
              <a:spcPct val="90000"/>
            </a:lnSpc>
            <a:spcBef>
              <a:spcPct val="0"/>
            </a:spcBef>
            <a:spcAft>
              <a:spcPct val="15000"/>
            </a:spcAft>
            <a:buChar char="•"/>
          </a:pPr>
          <a:r>
            <a:rPr lang="en-US" sz="1000" kern="1200" dirty="0"/>
            <a:t>Health and Sanitation Plan</a:t>
          </a:r>
        </a:p>
        <a:p>
          <a:pPr marL="57150" lvl="1" indent="-57150" algn="l" defTabSz="444500">
            <a:lnSpc>
              <a:spcPct val="90000"/>
            </a:lnSpc>
            <a:spcBef>
              <a:spcPct val="0"/>
            </a:spcBef>
            <a:spcAft>
              <a:spcPct val="15000"/>
            </a:spcAft>
            <a:buChar char="•"/>
          </a:pPr>
          <a:r>
            <a:rPr lang="en-US" sz="1000" kern="1200" dirty="0"/>
            <a:t>Responsible Operations Plan</a:t>
          </a:r>
        </a:p>
        <a:p>
          <a:pPr marL="57150" lvl="1" indent="-57150" algn="l" defTabSz="444500">
            <a:lnSpc>
              <a:spcPct val="90000"/>
            </a:lnSpc>
            <a:spcBef>
              <a:spcPct val="0"/>
            </a:spcBef>
            <a:spcAft>
              <a:spcPct val="15000"/>
            </a:spcAft>
            <a:buChar char="•"/>
          </a:pPr>
          <a:r>
            <a:rPr lang="en-US" sz="1000" kern="1200" dirty="0"/>
            <a:t>Only 21+</a:t>
          </a:r>
        </a:p>
      </dsp:txBody>
      <dsp:txXfrm>
        <a:off x="4442810" y="2349500"/>
        <a:ext cx="4268582" cy="1174750"/>
      </dsp:txXfrm>
    </dsp:sp>
    <dsp:sp modelId="{1E965A66-CD20-4683-A271-4C8FEB459F0D}">
      <dsp:nvSpPr>
        <dsp:cNvPr id="0" name=""/>
        <dsp:cNvSpPr/>
      </dsp:nvSpPr>
      <dsp:spPr>
        <a:xfrm rot="10800000">
          <a:off x="1480936" y="2349500"/>
          <a:ext cx="2961873"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Initiative 300 Ordinance Language</a:t>
          </a:r>
        </a:p>
      </dsp:txBody>
      <dsp:txXfrm rot="-10800000">
        <a:off x="1999264" y="2349500"/>
        <a:ext cx="1925217" cy="1174750"/>
      </dsp:txXfrm>
    </dsp:sp>
    <dsp:sp modelId="{31360968-3FB6-42AA-A5A7-700AB311BC0E}">
      <dsp:nvSpPr>
        <dsp:cNvPr id="0" name=""/>
        <dsp:cNvSpPr/>
      </dsp:nvSpPr>
      <dsp:spPr>
        <a:xfrm>
          <a:off x="2961873" y="3524249"/>
          <a:ext cx="5749519"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Fleshed out I-300 requirements and State laws and rules</a:t>
          </a:r>
        </a:p>
        <a:p>
          <a:pPr marL="114300" lvl="1" indent="-114300" algn="l" defTabSz="533400">
            <a:lnSpc>
              <a:spcPct val="90000"/>
            </a:lnSpc>
            <a:spcBef>
              <a:spcPct val="0"/>
            </a:spcBef>
            <a:spcAft>
              <a:spcPct val="15000"/>
            </a:spcAft>
            <a:buChar char="•"/>
          </a:pPr>
          <a:r>
            <a:rPr lang="en-US" sz="1200" kern="1200" dirty="0"/>
            <a:t>Not on public property</a:t>
          </a:r>
        </a:p>
        <a:p>
          <a:pPr marL="114300" lvl="1" indent="-114300" algn="l" defTabSz="533400">
            <a:lnSpc>
              <a:spcPct val="90000"/>
            </a:lnSpc>
            <a:spcBef>
              <a:spcPct val="0"/>
            </a:spcBef>
            <a:spcAft>
              <a:spcPct val="15000"/>
            </a:spcAft>
            <a:buChar char="•"/>
          </a:pPr>
          <a:r>
            <a:rPr lang="en-US" sz="1200" kern="1200" dirty="0"/>
            <a:t>Can’t be within 1000’ of childcare, city-owned pools and rec centers and treatment facilities</a:t>
          </a:r>
        </a:p>
      </dsp:txBody>
      <dsp:txXfrm>
        <a:off x="3702342" y="3524249"/>
        <a:ext cx="5009050" cy="1174750"/>
      </dsp:txXfrm>
    </dsp:sp>
    <dsp:sp modelId="{C85DDF9F-DAF0-4C13-8E01-B68A9786B9CF}">
      <dsp:nvSpPr>
        <dsp:cNvPr id="0" name=""/>
        <dsp:cNvSpPr/>
      </dsp:nvSpPr>
      <dsp:spPr>
        <a:xfrm rot="10800000">
          <a:off x="2221405" y="3524249"/>
          <a:ext cx="1480936"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2221405" y="3524249"/>
        <a:ext cx="1480936" cy="11747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0.0939</cdr:x>
      <cdr:y>0.37511</cdr:y>
    </cdr:from>
    <cdr:to>
      <cdr:x>0.22133</cdr:x>
      <cdr:y>0.46288</cdr:y>
    </cdr:to>
    <cdr:sp macro="" textlink="">
      <cdr:nvSpPr>
        <cdr:cNvPr id="2" name="TextBox 1"/>
        <cdr:cNvSpPr txBox="1"/>
      </cdr:nvSpPr>
      <cdr:spPr>
        <a:xfrm xmlns:a="http://schemas.openxmlformats.org/drawingml/2006/main">
          <a:off x="1098021" y="1592167"/>
          <a:ext cx="1490134" cy="3725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0.11376</cdr:x>
      <cdr:y>0.39815</cdr:y>
    </cdr:from>
    <cdr:to>
      <cdr:x>0.20303</cdr:x>
      <cdr:y>0.5</cdr:y>
    </cdr:to>
    <cdr:sp macro="" textlink="">
      <cdr:nvSpPr>
        <cdr:cNvPr id="3" name="TextBox 2"/>
        <cdr:cNvSpPr txBox="1"/>
      </cdr:nvSpPr>
      <cdr:spPr>
        <a:xfrm xmlns:a="http://schemas.openxmlformats.org/drawingml/2006/main">
          <a:off x="936171" y="1872344"/>
          <a:ext cx="734685" cy="4789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$22.16 million</a:t>
          </a:r>
        </a:p>
      </cdr:txBody>
    </cdr:sp>
  </cdr:relSizeAnchor>
  <cdr:relSizeAnchor xmlns:cdr="http://schemas.openxmlformats.org/drawingml/2006/chartDrawing">
    <cdr:from>
      <cdr:x>0.29788</cdr:x>
      <cdr:y>0.27037</cdr:y>
    </cdr:from>
    <cdr:to>
      <cdr:x>0.38549</cdr:x>
      <cdr:y>0.36037</cdr:y>
    </cdr:to>
    <cdr:sp macro="" textlink="">
      <cdr:nvSpPr>
        <cdr:cNvPr id="4" name="TextBox 1"/>
        <cdr:cNvSpPr txBox="1"/>
      </cdr:nvSpPr>
      <cdr:spPr>
        <a:xfrm xmlns:a="http://schemas.openxmlformats.org/drawingml/2006/main">
          <a:off x="2451463" y="1271453"/>
          <a:ext cx="720966" cy="4232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$30.18 million</a:t>
          </a:r>
        </a:p>
      </cdr:txBody>
    </cdr:sp>
  </cdr:relSizeAnchor>
  <cdr:relSizeAnchor xmlns:cdr="http://schemas.openxmlformats.org/drawingml/2006/chartDrawing">
    <cdr:from>
      <cdr:x>0.47778</cdr:x>
      <cdr:y>0.15</cdr:y>
    </cdr:from>
    <cdr:to>
      <cdr:x>0.57374</cdr:x>
      <cdr:y>0.24385</cdr:y>
    </cdr:to>
    <cdr:sp macro="" textlink="">
      <cdr:nvSpPr>
        <cdr:cNvPr id="5" name="TextBox 1"/>
        <cdr:cNvSpPr txBox="1"/>
      </cdr:nvSpPr>
      <cdr:spPr>
        <a:xfrm xmlns:a="http://schemas.openxmlformats.org/drawingml/2006/main">
          <a:off x="3931920" y="705395"/>
          <a:ext cx="789731" cy="4413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$36.83 million</a:t>
          </a:r>
        </a:p>
      </cdr:txBody>
    </cdr:sp>
  </cdr:relSizeAnchor>
  <cdr:relSizeAnchor xmlns:cdr="http://schemas.openxmlformats.org/drawingml/2006/chartDrawing">
    <cdr:from>
      <cdr:x>0.66085</cdr:x>
      <cdr:y>0.05</cdr:y>
    </cdr:from>
    <cdr:to>
      <cdr:x>0.76489</cdr:x>
      <cdr:y>0.15609</cdr:y>
    </cdr:to>
    <cdr:sp macro="" textlink="">
      <cdr:nvSpPr>
        <cdr:cNvPr id="6" name="TextBox 1"/>
        <cdr:cNvSpPr txBox="1"/>
      </cdr:nvSpPr>
      <cdr:spPr>
        <a:xfrm xmlns:a="http://schemas.openxmlformats.org/drawingml/2006/main">
          <a:off x="5438503" y="235133"/>
          <a:ext cx="856236" cy="4989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$43.25 million</a:t>
          </a:r>
        </a:p>
      </cdr:txBody>
    </cdr:sp>
  </cdr:relSizeAnchor>
  <cdr:relSizeAnchor xmlns:cdr="http://schemas.openxmlformats.org/drawingml/2006/chartDrawing">
    <cdr:from>
      <cdr:x>0.84392</cdr:x>
      <cdr:y>0</cdr:y>
    </cdr:from>
    <cdr:to>
      <cdr:x>0.95313</cdr:x>
      <cdr:y>0.07455</cdr:y>
    </cdr:to>
    <cdr:sp macro="" textlink="">
      <cdr:nvSpPr>
        <cdr:cNvPr id="7" name="TextBox 1"/>
        <cdr:cNvSpPr txBox="1"/>
      </cdr:nvSpPr>
      <cdr:spPr>
        <a:xfrm xmlns:a="http://schemas.openxmlformats.org/drawingml/2006/main">
          <a:off x="6945086" y="0"/>
          <a:ext cx="898793" cy="357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$47.09 million</a:t>
          </a:r>
        </a:p>
      </cdr:txBody>
    </cdr:sp>
  </cdr:relSizeAnchor>
</c:userShapes>
</file>

<file path=ppt/drawings/drawing2.xml><?xml version="1.0" encoding="utf-8"?>
<c:userShapes xmlns:c="http://schemas.openxmlformats.org/drawingml/2006/chart">
  <cdr:relSizeAnchor xmlns:cdr="http://schemas.openxmlformats.org/drawingml/2006/chartDrawing">
    <cdr:from>
      <cdr:x>0.91045</cdr:x>
      <cdr:y>0.10149</cdr:y>
    </cdr:from>
    <cdr:to>
      <cdr:x>0.96849</cdr:x>
      <cdr:y>0.69385</cdr:y>
    </cdr:to>
    <cdr:sp macro="" textlink="">
      <cdr:nvSpPr>
        <cdr:cNvPr id="2" name="Right Brace 1">
          <a:extLst xmlns:a="http://schemas.openxmlformats.org/drawingml/2006/main">
            <a:ext uri="{FF2B5EF4-FFF2-40B4-BE49-F238E27FC236}">
              <a16:creationId xmlns:a16="http://schemas.microsoft.com/office/drawing/2014/main" id="{EE43B2CD-BA0F-48AF-9248-FF033DA1E4B1}"/>
            </a:ext>
          </a:extLst>
        </cdr:cNvPr>
        <cdr:cNvSpPr/>
      </cdr:nvSpPr>
      <cdr:spPr>
        <a:xfrm xmlns:a="http://schemas.openxmlformats.org/drawingml/2006/main">
          <a:off x="7382435" y="499948"/>
          <a:ext cx="470647" cy="2918012"/>
        </a:xfrm>
        <a:prstGeom xmlns:a="http://schemas.openxmlformats.org/drawingml/2006/main" prst="rightBrac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BB786006-BA6D-40AB-8F17-4BA4E725EACC}" type="datetimeFigureOut">
              <a:rPr lang="en-US" smtClean="0"/>
              <a:t>4/18/2018</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1DD8F874-2670-44BA-BA14-2F9B61702BFE}" type="slidenum">
              <a:rPr lang="en-US" smtClean="0"/>
              <a:t>‹#›</a:t>
            </a:fld>
            <a:endParaRPr lang="en-US"/>
          </a:p>
        </p:txBody>
      </p:sp>
    </p:spTree>
    <p:extLst>
      <p:ext uri="{BB962C8B-B14F-4D97-AF65-F5344CB8AC3E}">
        <p14:creationId xmlns:p14="http://schemas.microsoft.com/office/powerpoint/2010/main" val="249321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6811E0B9-941C-4FF0-9291-E744FB4A73E2}" type="datetimeFigureOut">
              <a:rPr lang="en-US" smtClean="0"/>
              <a:pPr/>
              <a:t>4/18/2018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CDE19DBB-7433-45C2-B73F-63632990E825}" type="slidenum">
              <a:rPr lang="en-US" smtClean="0"/>
              <a:pPr/>
              <a:t>‹#›</a:t>
            </a:fld>
            <a:endParaRPr lang="en-US"/>
          </a:p>
        </p:txBody>
      </p:sp>
    </p:spTree>
    <p:extLst>
      <p:ext uri="{BB962C8B-B14F-4D97-AF65-F5344CB8AC3E}">
        <p14:creationId xmlns:p14="http://schemas.microsoft.com/office/powerpoint/2010/main" val="13401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envergov.org/MarijuanaInfo"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DE19DBB-7433-45C2-B73F-63632990E825}" type="slidenum">
              <a:rPr lang="en-US" smtClean="0"/>
              <a:pPr/>
              <a:t>1</a:t>
            </a:fld>
            <a:endParaRPr lang="en-US"/>
          </a:p>
        </p:txBody>
      </p:sp>
    </p:spTree>
    <p:extLst>
      <p:ext uri="{BB962C8B-B14F-4D97-AF65-F5344CB8AC3E}">
        <p14:creationId xmlns:p14="http://schemas.microsoft.com/office/powerpoint/2010/main" val="426300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Other info to add – From a zoning/land use perspective, we have been struggling with how to treat the extraction of marijuana.  Can it be a part of the food preparation process and what are it’s external impacts in terms of parking, loading and experience (scale, transparency, lighting, etc)?  More and more we are seeing extraction being done within the OPC (grow).  Extraction is at times similar to a distillation process  manufacturing process and we know that this segment of the industry is growing rapidly and technology is changing.</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13</a:t>
            </a:fld>
            <a:endParaRPr lang="en-US"/>
          </a:p>
        </p:txBody>
      </p:sp>
    </p:spTree>
    <p:extLst>
      <p:ext uri="{BB962C8B-B14F-4D97-AF65-F5344CB8AC3E}">
        <p14:creationId xmlns:p14="http://schemas.microsoft.com/office/powerpoint/2010/main" val="154162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14</a:t>
            </a:fld>
            <a:endParaRPr lang="en-US"/>
          </a:p>
        </p:txBody>
      </p:sp>
    </p:spTree>
    <p:extLst>
      <p:ext uri="{BB962C8B-B14F-4D97-AF65-F5344CB8AC3E}">
        <p14:creationId xmlns:p14="http://schemas.microsoft.com/office/powerpoint/2010/main" val="354875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15</a:t>
            </a:fld>
            <a:endParaRPr lang="en-US"/>
          </a:p>
        </p:txBody>
      </p:sp>
    </p:spTree>
    <p:extLst>
      <p:ext uri="{BB962C8B-B14F-4D97-AF65-F5344CB8AC3E}">
        <p14:creationId xmlns:p14="http://schemas.microsoft.com/office/powerpoint/2010/main" val="66727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Denver’s goal has been to not to mandate changes, but instead to bring together the appropriate stakeholders who can most effectively track and monitor trends and innovations and recommend necessary changes</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17</a:t>
            </a:fld>
            <a:endParaRPr lang="en-US"/>
          </a:p>
        </p:txBody>
      </p:sp>
    </p:spTree>
    <p:extLst>
      <p:ext uri="{BB962C8B-B14F-4D97-AF65-F5344CB8AC3E}">
        <p14:creationId xmlns:p14="http://schemas.microsoft.com/office/powerpoint/2010/main" val="143679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Stacie</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18</a:t>
            </a:fld>
            <a:endParaRPr lang="en-US"/>
          </a:p>
        </p:txBody>
      </p:sp>
    </p:spTree>
    <p:extLst>
      <p:ext uri="{BB962C8B-B14F-4D97-AF65-F5344CB8AC3E}">
        <p14:creationId xmlns:p14="http://schemas.microsoft.com/office/powerpoint/2010/main" val="308211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Data, data, data</a:t>
            </a:r>
          </a:p>
        </p:txBody>
      </p:sp>
      <p:sp>
        <p:nvSpPr>
          <p:cNvPr id="4" name="Slide Number Placeholder 3"/>
          <p:cNvSpPr>
            <a:spLocks noGrp="1"/>
          </p:cNvSpPr>
          <p:nvPr>
            <p:ph type="sldNum" sz="quarter" idx="10"/>
          </p:nvPr>
        </p:nvSpPr>
        <p:spPr/>
        <p:txBody>
          <a:bodyPr/>
          <a:lstStyle/>
          <a:p>
            <a:fld id="{CDE19DBB-7433-45C2-B73F-63632990E825}" type="slidenum">
              <a:rPr lang="en-US" smtClean="0"/>
              <a:pPr/>
              <a:t>22</a:t>
            </a:fld>
            <a:endParaRPr lang="en-US"/>
          </a:p>
        </p:txBody>
      </p:sp>
    </p:spTree>
    <p:extLst>
      <p:ext uri="{BB962C8B-B14F-4D97-AF65-F5344CB8AC3E}">
        <p14:creationId xmlns:p14="http://schemas.microsoft.com/office/powerpoint/2010/main" val="58206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C2609-705B-4840-A96D-A7F5EFA84DC8}" type="slidenum">
              <a:rPr lang="en-US" smtClean="0"/>
              <a:t>23</a:t>
            </a:fld>
            <a:endParaRPr lang="en-US" dirty="0"/>
          </a:p>
        </p:txBody>
      </p:sp>
    </p:spTree>
    <p:extLst>
      <p:ext uri="{BB962C8B-B14F-4D97-AF65-F5344CB8AC3E}">
        <p14:creationId xmlns:p14="http://schemas.microsoft.com/office/powerpoint/2010/main" val="287645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87479" lvl="2" indent="-171707">
              <a:buFontTx/>
              <a:buChar char="-"/>
            </a:pPr>
            <a:r>
              <a:rPr lang="en-US" i="0" dirty="0"/>
              <a:t>This has increased year-over-year</a:t>
            </a:r>
          </a:p>
          <a:p>
            <a:pPr marL="1545365" lvl="3" indent="-171707">
              <a:buFontTx/>
              <a:buChar char="-"/>
            </a:pPr>
            <a:r>
              <a:rPr lang="en-US" i="0" dirty="0"/>
              <a:t>2014: $22.1M</a:t>
            </a:r>
          </a:p>
          <a:p>
            <a:pPr marL="1545365" lvl="3" indent="-171707">
              <a:buFontTx/>
              <a:buChar char="-"/>
            </a:pPr>
            <a:r>
              <a:rPr lang="en-US" i="0" dirty="0"/>
              <a:t>2015: $27.2M</a:t>
            </a:r>
          </a:p>
          <a:p>
            <a:pPr marL="1545365" lvl="3" indent="-171707">
              <a:buFontTx/>
              <a:buChar char="-"/>
            </a:pPr>
            <a:r>
              <a:rPr lang="en-US" i="0" dirty="0"/>
              <a:t>2016: $36</a:t>
            </a:r>
          </a:p>
          <a:p>
            <a:pPr marL="1545365" lvl="3" indent="-171707">
              <a:buFontTx/>
              <a:buChar char="-"/>
            </a:pPr>
            <a:r>
              <a:rPr lang="en-US" i="0" dirty="0"/>
              <a:t>2017: $41</a:t>
            </a:r>
          </a:p>
          <a:p>
            <a:pPr marL="1087479" lvl="2" indent="-171707">
              <a:buFontTx/>
              <a:buChar char="-"/>
            </a:pPr>
            <a:r>
              <a:rPr lang="en-US" i="0" dirty="0"/>
              <a:t>Still less than 3% of city revenue</a:t>
            </a:r>
          </a:p>
          <a:p>
            <a:pPr marL="1087479" lvl="2" indent="-171707">
              <a:buFontTx/>
              <a:buChar char="-"/>
            </a:pPr>
            <a:r>
              <a:rPr lang="en-US" i="0" dirty="0"/>
              <a:t>3.5%</a:t>
            </a:r>
            <a:r>
              <a:rPr lang="en-US" i="0" baseline="0" dirty="0"/>
              <a:t> special sales tax yielded more than $10M in 2016</a:t>
            </a:r>
            <a:endParaRPr lang="en-US" i="0" dirty="0"/>
          </a:p>
        </p:txBody>
      </p:sp>
      <p:sp>
        <p:nvSpPr>
          <p:cNvPr id="4" name="Slide Number Placeholder 3"/>
          <p:cNvSpPr>
            <a:spLocks noGrp="1"/>
          </p:cNvSpPr>
          <p:nvPr>
            <p:ph type="sldNum" sz="quarter" idx="10"/>
          </p:nvPr>
        </p:nvSpPr>
        <p:spPr/>
        <p:txBody>
          <a:bodyPr/>
          <a:lstStyle/>
          <a:p>
            <a:fld id="{CDE19DBB-7433-45C2-B73F-63632990E82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46471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13 separate agencies and departments all working collaboratively</a:t>
            </a:r>
          </a:p>
          <a:p>
            <a:pPr marL="171707" indent="-171707">
              <a:buFontTx/>
              <a:buChar char="-"/>
            </a:pPr>
            <a:endParaRPr lang="en-US" dirty="0"/>
          </a:p>
        </p:txBody>
      </p:sp>
      <p:sp>
        <p:nvSpPr>
          <p:cNvPr id="4" name="Slide Number Placeholder 3"/>
          <p:cNvSpPr>
            <a:spLocks noGrp="1"/>
          </p:cNvSpPr>
          <p:nvPr>
            <p:ph type="sldNum" sz="quarter" idx="10"/>
          </p:nvPr>
        </p:nvSpPr>
        <p:spPr/>
        <p:txBody>
          <a:bodyPr/>
          <a:lstStyle/>
          <a:p>
            <a:fld id="{2A97849F-E5C9-4C2A-AF04-46A58AABDF04}" type="slidenum">
              <a:rPr lang="en-US" smtClean="0"/>
              <a:pPr/>
              <a:t>26</a:t>
            </a:fld>
            <a:endParaRPr lang="en-US" dirty="0"/>
          </a:p>
        </p:txBody>
      </p:sp>
    </p:spTree>
    <p:extLst>
      <p:ext uri="{BB962C8B-B14F-4D97-AF65-F5344CB8AC3E}">
        <p14:creationId xmlns:p14="http://schemas.microsoft.com/office/powerpoint/2010/main" val="971508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BC2609-705B-4840-A96D-A7F5EFA84DC8}" type="slidenum">
              <a:rPr lang="en-US" smtClean="0"/>
              <a:t>27</a:t>
            </a:fld>
            <a:endParaRPr lang="en-US" dirty="0"/>
          </a:p>
        </p:txBody>
      </p:sp>
    </p:spTree>
    <p:extLst>
      <p:ext uri="{BB962C8B-B14F-4D97-AF65-F5344CB8AC3E}">
        <p14:creationId xmlns:p14="http://schemas.microsoft.com/office/powerpoint/2010/main" val="263273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87479" lvl="2" indent="-171707">
              <a:buFontTx/>
              <a:buChar char="-"/>
            </a:pPr>
            <a:endParaRPr lang="en-US" dirty="0"/>
          </a:p>
          <a:p>
            <a:pPr marL="629593" lvl="1" indent="-171707">
              <a:buFontTx/>
              <a:buChar char="-"/>
            </a:pPr>
            <a:endParaRPr lang="en-US" baseline="0"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a:t>
            </a:fld>
            <a:endParaRPr lang="en-US"/>
          </a:p>
        </p:txBody>
      </p:sp>
    </p:spTree>
    <p:extLst>
      <p:ext uri="{BB962C8B-B14F-4D97-AF65-F5344CB8AC3E}">
        <p14:creationId xmlns:p14="http://schemas.microsoft.com/office/powerpoint/2010/main" val="134549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Small percentage</a:t>
            </a:r>
          </a:p>
          <a:p>
            <a:pPr marL="629593" lvl="1" indent="-171707">
              <a:buFontTx/>
              <a:buChar char="-"/>
            </a:pPr>
            <a:r>
              <a:rPr lang="en-US" dirty="0"/>
              <a:t>True before and after legalization</a:t>
            </a:r>
          </a:p>
          <a:p>
            <a:pPr marL="629593" lvl="1" indent="-171707">
              <a:buFontTx/>
              <a:buChar char="-"/>
            </a:pPr>
            <a:r>
              <a:rPr lang="en-US" dirty="0"/>
              <a:t>Larceny 30%</a:t>
            </a:r>
          </a:p>
          <a:p>
            <a:pPr marL="629593" lvl="1" indent="-171707">
              <a:buFontTx/>
              <a:buChar char="-"/>
            </a:pPr>
            <a:r>
              <a:rPr lang="en-US" dirty="0"/>
              <a:t>TFMV</a:t>
            </a:r>
            <a:r>
              <a:rPr lang="en-US" baseline="0" dirty="0"/>
              <a:t> 20%</a:t>
            </a:r>
          </a:p>
          <a:p>
            <a:pPr marL="629593" lvl="1" indent="-171707">
              <a:buFontTx/>
              <a:buChar char="-"/>
            </a:pPr>
            <a:r>
              <a:rPr lang="en-US" baseline="0" dirty="0"/>
              <a:t>Burglary 15%</a:t>
            </a:r>
          </a:p>
          <a:p>
            <a:pPr marL="629593" lvl="1" indent="-171707">
              <a:buFontTx/>
              <a:buChar char="-"/>
            </a:pPr>
            <a:r>
              <a:rPr lang="en-US" baseline="0" dirty="0"/>
              <a:t>Auto theft 15%</a:t>
            </a:r>
          </a:p>
          <a:p>
            <a:pPr marL="629593" lvl="1" indent="-171707">
              <a:buFontTx/>
              <a:buChar char="-"/>
            </a:pPr>
            <a:endParaRPr lang="en-US" baseline="0" dirty="0"/>
          </a:p>
          <a:p>
            <a:pPr marL="629593" lvl="1" indent="-171707">
              <a:buFontTx/>
              <a:buChar char="-"/>
            </a:pPr>
            <a:r>
              <a:rPr lang="en-US" baseline="0" dirty="0"/>
              <a:t>MJ &lt;1%</a:t>
            </a:r>
          </a:p>
          <a:p>
            <a:pPr marL="629593" lvl="1" indent="-171707">
              <a:buFontTx/>
              <a:buChar char="-"/>
            </a:pPr>
            <a:r>
              <a:rPr lang="en-US" baseline="0" dirty="0"/>
              <a:t>Homicide &lt;.1% but we still care about it</a:t>
            </a: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28</a:t>
            </a:fld>
            <a:endParaRPr lang="en-US"/>
          </a:p>
        </p:txBody>
      </p:sp>
    </p:spTree>
    <p:extLst>
      <p:ext uri="{BB962C8B-B14F-4D97-AF65-F5344CB8AC3E}">
        <p14:creationId xmlns:p14="http://schemas.microsoft.com/office/powerpoint/2010/main" val="256113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31</a:t>
            </a:fld>
            <a:endParaRPr lang="en-US"/>
          </a:p>
        </p:txBody>
      </p:sp>
    </p:spTree>
    <p:extLst>
      <p:ext uri="{BB962C8B-B14F-4D97-AF65-F5344CB8AC3E}">
        <p14:creationId xmlns:p14="http://schemas.microsoft.com/office/powerpoint/2010/main" val="1628330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Public health data is admittedly difficult</a:t>
            </a:r>
          </a:p>
          <a:p>
            <a:pPr marL="171707" indent="-171707">
              <a:buFontTx/>
              <a:buChar char="-"/>
            </a:pPr>
            <a:r>
              <a:rPr lang="en-US" dirty="0"/>
              <a:t>Lag between time collected and reported</a:t>
            </a:r>
          </a:p>
          <a:p>
            <a:pPr marL="171707" indent="-171707">
              <a:buFontTx/>
              <a:buChar char="-"/>
            </a:pPr>
            <a:r>
              <a:rPr lang="en-US" dirty="0"/>
              <a:t>As data</a:t>
            </a:r>
            <a:r>
              <a:rPr lang="en-US" baseline="0" dirty="0"/>
              <a:t> is tracked better will we see trends?</a:t>
            </a: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32</a:t>
            </a:fld>
            <a:endParaRPr lang="en-US"/>
          </a:p>
        </p:txBody>
      </p:sp>
    </p:spTree>
    <p:extLst>
      <p:ext uri="{BB962C8B-B14F-4D97-AF65-F5344CB8AC3E}">
        <p14:creationId xmlns:p14="http://schemas.microsoft.com/office/powerpoint/2010/main" val="97871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National survey of drug use and health</a:t>
            </a:r>
          </a:p>
          <a:p>
            <a:pPr marL="171707" indent="-171707">
              <a:buFontTx/>
              <a:buChar char="-"/>
            </a:pPr>
            <a:r>
              <a:rPr lang="en-US" dirty="0"/>
              <a:t>Good long-term data</a:t>
            </a:r>
          </a:p>
          <a:p>
            <a:pPr marL="171707" indent="-171707">
              <a:buFontTx/>
              <a:buChar char="-"/>
            </a:pPr>
            <a:r>
              <a:rPr lang="en-US" dirty="0"/>
              <a:t>Downward trend</a:t>
            </a:r>
          </a:p>
          <a:p>
            <a:pPr marL="629593" lvl="1" indent="-171707">
              <a:buFontTx/>
              <a:buChar char="-"/>
            </a:pPr>
            <a:r>
              <a:rPr lang="en-US" dirty="0"/>
              <a:t>Even before legalization</a:t>
            </a:r>
          </a:p>
        </p:txBody>
      </p:sp>
      <p:sp>
        <p:nvSpPr>
          <p:cNvPr id="4" name="Slide Number Placeholder 3"/>
          <p:cNvSpPr>
            <a:spLocks noGrp="1"/>
          </p:cNvSpPr>
          <p:nvPr>
            <p:ph type="sldNum" sz="quarter" idx="10"/>
          </p:nvPr>
        </p:nvSpPr>
        <p:spPr/>
        <p:txBody>
          <a:bodyPr/>
          <a:lstStyle/>
          <a:p>
            <a:fld id="{CDE19DBB-7433-45C2-B73F-63632990E825}" type="slidenum">
              <a:rPr lang="en-US" smtClean="0"/>
              <a:pPr/>
              <a:t>33</a:t>
            </a:fld>
            <a:endParaRPr lang="en-US"/>
          </a:p>
        </p:txBody>
      </p:sp>
    </p:spTree>
    <p:extLst>
      <p:ext uri="{BB962C8B-B14F-4D97-AF65-F5344CB8AC3E}">
        <p14:creationId xmlns:p14="http://schemas.microsoft.com/office/powerpoint/2010/main" val="89589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Good news/bad news slide</a:t>
            </a:r>
          </a:p>
          <a:p>
            <a:pPr marL="629593" lvl="1" indent="-171707">
              <a:buFontTx/>
              <a:buChar char="-"/>
            </a:pPr>
            <a:r>
              <a:rPr lang="en-US" dirty="0"/>
              <a:t>Unfortunately, higher than U.S. average and nos. 1 or 2 among states for last 20 years</a:t>
            </a:r>
          </a:p>
          <a:p>
            <a:pPr marL="629593" lvl="1" indent="-171707">
              <a:buFontTx/>
              <a:buChar char="-"/>
            </a:pPr>
            <a:r>
              <a:rPr lang="en-US" dirty="0"/>
              <a:t>No significant</a:t>
            </a:r>
            <a:r>
              <a:rPr lang="en-US" baseline="0" dirty="0"/>
              <a:t> increases post-legalization</a:t>
            </a:r>
            <a:endParaRPr lang="en-US" dirty="0"/>
          </a:p>
          <a:p>
            <a:pPr marL="171707" indent="-171707">
              <a:buFontTx/>
              <a:buChar char="-"/>
            </a:pP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34</a:t>
            </a:fld>
            <a:endParaRPr lang="en-US"/>
          </a:p>
        </p:txBody>
      </p:sp>
    </p:spTree>
    <p:extLst>
      <p:ext uri="{BB962C8B-B14F-4D97-AF65-F5344CB8AC3E}">
        <p14:creationId xmlns:p14="http://schemas.microsoft.com/office/powerpoint/2010/main" val="109247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9DBB-7433-45C2-B73F-63632990E825}" type="slidenum">
              <a:rPr lang="en-US" smtClean="0"/>
              <a:pPr/>
              <a:t>36</a:t>
            </a:fld>
            <a:endParaRPr lang="en-US"/>
          </a:p>
        </p:txBody>
      </p:sp>
    </p:spTree>
    <p:extLst>
      <p:ext uri="{BB962C8B-B14F-4D97-AF65-F5344CB8AC3E}">
        <p14:creationId xmlns:p14="http://schemas.microsoft.com/office/powerpoint/2010/main" val="1619286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shall be unlawful for any person who is not licensed pursuant to article 43.3 or 43.4 of title 12, C.R.S., who owns, manages, operates, or otherwise controls the use of any premises to knowingly allow marijuana concentrate to be manufactured on the premises using an inherently hazardous substance.</a:t>
            </a:r>
          </a:p>
        </p:txBody>
      </p:sp>
      <p:sp>
        <p:nvSpPr>
          <p:cNvPr id="4" name="Slide Number Placeholder 3"/>
          <p:cNvSpPr>
            <a:spLocks noGrp="1"/>
          </p:cNvSpPr>
          <p:nvPr>
            <p:ph type="sldNum" sz="quarter" idx="10"/>
          </p:nvPr>
        </p:nvSpPr>
        <p:spPr/>
        <p:txBody>
          <a:bodyPr/>
          <a:lstStyle/>
          <a:p>
            <a:fld id="{C4201572-FE36-418D-8A27-395192833E9D}" type="slidenum">
              <a:rPr lang="en-US" smtClean="0"/>
              <a:pPr/>
              <a:t>37</a:t>
            </a:fld>
            <a:endParaRPr lang="en-US"/>
          </a:p>
        </p:txBody>
      </p:sp>
    </p:spTree>
    <p:extLst>
      <p:ext uri="{BB962C8B-B14F-4D97-AF65-F5344CB8AC3E}">
        <p14:creationId xmlns:p14="http://schemas.microsoft.com/office/powerpoint/2010/main" val="318297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38</a:t>
            </a:fld>
            <a:endParaRPr lang="en-US"/>
          </a:p>
        </p:txBody>
      </p:sp>
    </p:spTree>
    <p:extLst>
      <p:ext uri="{BB962C8B-B14F-4D97-AF65-F5344CB8AC3E}">
        <p14:creationId xmlns:p14="http://schemas.microsoft.com/office/powerpoint/2010/main" val="2155110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39</a:t>
            </a:fld>
            <a:endParaRPr lang="en-US"/>
          </a:p>
        </p:txBody>
      </p:sp>
    </p:spTree>
    <p:extLst>
      <p:ext uri="{BB962C8B-B14F-4D97-AF65-F5344CB8AC3E}">
        <p14:creationId xmlns:p14="http://schemas.microsoft.com/office/powerpoint/2010/main" val="1237324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97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07" indent="-171707">
              <a:buFontTx/>
              <a:buChar char="-"/>
            </a:pPr>
            <a:r>
              <a:rPr lang="en-US" dirty="0"/>
              <a:t>Growing support among the general public</a:t>
            </a:r>
          </a:p>
          <a:p>
            <a:pPr marL="171707" indent="-171707">
              <a:buFontTx/>
              <a:buChar char="-"/>
            </a:pPr>
            <a:r>
              <a:rPr lang="en-US" dirty="0"/>
              <a:t>Supporters have taken the lead in polling</a:t>
            </a:r>
          </a:p>
          <a:p>
            <a:pPr marL="171707" indent="-171707">
              <a:buFontTx/>
              <a:buChar char="-"/>
            </a:pPr>
            <a:r>
              <a:rPr lang="en-US" dirty="0"/>
              <a:t>Shift driven by millennials and younger voters coming of age</a:t>
            </a:r>
          </a:p>
          <a:p>
            <a:pPr marL="171707" indent="-171707">
              <a:buFontTx/>
              <a:buChar char="-"/>
            </a:pPr>
            <a:r>
              <a:rPr lang="en-US" dirty="0"/>
              <a:t>7/8 states passed in 2016</a:t>
            </a:r>
          </a:p>
        </p:txBody>
      </p:sp>
      <p:sp>
        <p:nvSpPr>
          <p:cNvPr id="4" name="Slide Number Placeholder 3"/>
          <p:cNvSpPr>
            <a:spLocks noGrp="1"/>
          </p:cNvSpPr>
          <p:nvPr>
            <p:ph type="sldNum" sz="quarter" idx="10"/>
          </p:nvPr>
        </p:nvSpPr>
        <p:spPr/>
        <p:txBody>
          <a:bodyPr/>
          <a:lstStyle/>
          <a:p>
            <a:fld id="{CDE19DBB-7433-45C2-B73F-63632990E825}" type="slidenum">
              <a:rPr lang="en-US" smtClean="0"/>
              <a:pPr/>
              <a:t>4</a:t>
            </a:fld>
            <a:endParaRPr lang="en-US"/>
          </a:p>
        </p:txBody>
      </p:sp>
    </p:spTree>
    <p:extLst>
      <p:ext uri="{BB962C8B-B14F-4D97-AF65-F5344CB8AC3E}">
        <p14:creationId xmlns:p14="http://schemas.microsoft.com/office/powerpoint/2010/main" val="4010998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7849F-E5C9-4C2A-AF04-46A58AABD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732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7769" lvl="1" indent="-287769" defTabSz="457886">
              <a:spcBef>
                <a:spcPct val="20000"/>
              </a:spcBef>
              <a:buFont typeface="Arial" pitchFamily="34" charset="0"/>
              <a:buChar char="•"/>
              <a:defRPr/>
            </a:pPr>
            <a:r>
              <a:rPr lang="en-US" sz="2800" dirty="0"/>
              <a:t>Communication and education to industry regarding city processes and regulations:</a:t>
            </a:r>
          </a:p>
          <a:p>
            <a:pPr marL="745655" lvl="2" indent="-287769">
              <a:spcBef>
                <a:spcPct val="20000"/>
              </a:spcBef>
              <a:buFont typeface="Courier New" pitchFamily="49" charset="0"/>
              <a:buChar char="o"/>
            </a:pPr>
            <a:r>
              <a:rPr lang="en-US" sz="2400" dirty="0"/>
              <a:t>Meet and communicate regularly with industry representatives</a:t>
            </a:r>
          </a:p>
          <a:p>
            <a:pPr marL="1203541" lvl="3" indent="-287769">
              <a:spcBef>
                <a:spcPct val="20000"/>
              </a:spcBef>
              <a:buFont typeface="Courier New" pitchFamily="49" charset="0"/>
              <a:buChar char="o"/>
            </a:pPr>
            <a:r>
              <a:rPr lang="en-US" sz="2400" dirty="0"/>
              <a:t>Semi-formal quarterly check-ins</a:t>
            </a:r>
          </a:p>
          <a:p>
            <a:pPr marL="745655" lvl="2" indent="-287769">
              <a:spcBef>
                <a:spcPct val="20000"/>
              </a:spcBef>
              <a:buFont typeface="Courier New" pitchFamily="49" charset="0"/>
              <a:buChar char="o"/>
            </a:pPr>
            <a:r>
              <a:rPr lang="en-US" sz="2400" dirty="0"/>
              <a:t>Industry bulletins</a:t>
            </a:r>
          </a:p>
          <a:p>
            <a:pPr marL="745655" lvl="2" indent="-287769">
              <a:spcBef>
                <a:spcPct val="20000"/>
              </a:spcBef>
              <a:buFont typeface="Courier New" pitchFamily="49" charset="0"/>
              <a:buChar char="o"/>
            </a:pPr>
            <a:r>
              <a:rPr lang="en-US" sz="2400" dirty="0"/>
              <a:t>Enhanced website: </a:t>
            </a:r>
            <a:r>
              <a:rPr lang="en-US" sz="2400" dirty="0">
                <a:hlinkClick r:id="rId3"/>
              </a:rPr>
              <a:t>Denvergov.org/MarijuanaInfo</a:t>
            </a:r>
            <a:endParaRPr lang="en-US" sz="2400" dirty="0"/>
          </a:p>
          <a:p>
            <a:pPr marL="745655" lvl="2" indent="-287769">
              <a:spcBef>
                <a:spcPct val="20000"/>
              </a:spcBef>
              <a:buFont typeface="Courier New" pitchFamily="49" charset="0"/>
              <a:buChar char="o"/>
            </a:pPr>
            <a:r>
              <a:rPr lang="en-US" sz="2400" dirty="0"/>
              <a:t>Educational documents/handouts (e.g., building and permitting information, inspection checklist )</a:t>
            </a:r>
          </a:p>
          <a:p>
            <a:pPr marL="745655" lvl="2" indent="-287769">
              <a:spcBef>
                <a:spcPct val="20000"/>
              </a:spcBef>
              <a:buFont typeface="Courier New" pitchFamily="49" charset="0"/>
              <a:buChar char="o"/>
            </a:pPr>
            <a:r>
              <a:rPr lang="en-US" sz="2400" dirty="0"/>
              <a:t>Coordination with the state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349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Good to Know campaign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97849F-E5C9-4C2A-AF04-46A58AABD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58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54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6</a:t>
            </a:fld>
            <a:endParaRPr lang="en-US"/>
          </a:p>
        </p:txBody>
      </p:sp>
    </p:spTree>
    <p:extLst>
      <p:ext uri="{BB962C8B-B14F-4D97-AF65-F5344CB8AC3E}">
        <p14:creationId xmlns:p14="http://schemas.microsoft.com/office/powerpoint/2010/main" val="70841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77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2"/>
              </a:spcBef>
              <a:spcAft>
                <a:spcPts val="602"/>
              </a:spcAft>
              <a:buClr>
                <a:schemeClr val="tx2"/>
              </a:buClr>
            </a:pPr>
            <a:r>
              <a:rPr lang="en-US" dirty="0">
                <a:ea typeface="+mn-ea"/>
                <a:cs typeface="+mn-cs"/>
              </a:rPr>
              <a:t>- This is the</a:t>
            </a:r>
            <a:r>
              <a:rPr lang="en-US" baseline="0" dirty="0">
                <a:ea typeface="+mn-ea"/>
                <a:cs typeface="+mn-cs"/>
              </a:rPr>
              <a:t> licensed world</a:t>
            </a:r>
            <a:endParaRPr lang="en-US" dirty="0">
              <a:ea typeface="+mn-ea"/>
              <a:cs typeface="+mn-cs"/>
            </a:endParaRPr>
          </a:p>
        </p:txBody>
      </p:sp>
      <p:sp>
        <p:nvSpPr>
          <p:cNvPr id="4" name="Slide Number Placeholder 3"/>
          <p:cNvSpPr>
            <a:spLocks noGrp="1"/>
          </p:cNvSpPr>
          <p:nvPr>
            <p:ph type="sldNum" sz="quarter" idx="10"/>
          </p:nvPr>
        </p:nvSpPr>
        <p:spPr/>
        <p:txBody>
          <a:bodyPr/>
          <a:lstStyle/>
          <a:p>
            <a:fld id="{6008134E-B708-4CB4-9C96-8EB4B73B1D1C}" type="slidenum">
              <a:rPr lang="en-US" smtClean="0"/>
              <a:pPr/>
              <a:t>8</a:t>
            </a:fld>
            <a:endParaRPr lang="en-US" dirty="0"/>
          </a:p>
        </p:txBody>
      </p:sp>
    </p:spTree>
    <p:extLst>
      <p:ext uri="{BB962C8B-B14F-4D97-AF65-F5344CB8AC3E}">
        <p14:creationId xmlns:p14="http://schemas.microsoft.com/office/powerpoint/2010/main" val="416512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2"/>
              </a:spcBef>
              <a:spcAft>
                <a:spcPts val="602"/>
              </a:spcAft>
              <a:buClr>
                <a:schemeClr val="tx2"/>
              </a:buClr>
            </a:pPr>
            <a:r>
              <a:rPr lang="en-US" dirty="0">
                <a:ea typeface="+mn-ea"/>
                <a:cs typeface="+mn-cs"/>
              </a:rPr>
              <a:t>- Non-licensed world</a:t>
            </a:r>
            <a:r>
              <a:rPr lang="en-US" baseline="0" dirty="0">
                <a:ea typeface="+mn-ea"/>
                <a:cs typeface="+mn-cs"/>
              </a:rPr>
              <a:t> looks very different</a:t>
            </a:r>
            <a:endParaRPr lang="en-US" dirty="0">
              <a:ea typeface="+mn-ea"/>
              <a:cs typeface="+mn-cs"/>
            </a:endParaRPr>
          </a:p>
        </p:txBody>
      </p:sp>
      <p:sp>
        <p:nvSpPr>
          <p:cNvPr id="4" name="Slide Number Placeholder 3"/>
          <p:cNvSpPr>
            <a:spLocks noGrp="1"/>
          </p:cNvSpPr>
          <p:nvPr>
            <p:ph type="sldNum" sz="quarter" idx="10"/>
          </p:nvPr>
        </p:nvSpPr>
        <p:spPr/>
        <p:txBody>
          <a:bodyPr/>
          <a:lstStyle/>
          <a:p>
            <a:fld id="{6008134E-B708-4CB4-9C96-8EB4B73B1D1C}" type="slidenum">
              <a:rPr lang="en-US" smtClean="0"/>
              <a:pPr/>
              <a:t>9</a:t>
            </a:fld>
            <a:endParaRPr lang="en-US" dirty="0"/>
          </a:p>
        </p:txBody>
      </p:sp>
    </p:spTree>
    <p:extLst>
      <p:ext uri="{BB962C8B-B14F-4D97-AF65-F5344CB8AC3E}">
        <p14:creationId xmlns:p14="http://schemas.microsoft.com/office/powerpoint/2010/main" val="340849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10</a:t>
            </a:fld>
            <a:endParaRPr lang="en-US"/>
          </a:p>
        </p:txBody>
      </p:sp>
    </p:spTree>
    <p:extLst>
      <p:ext uri="{BB962C8B-B14F-4D97-AF65-F5344CB8AC3E}">
        <p14:creationId xmlns:p14="http://schemas.microsoft.com/office/powerpoint/2010/main" val="314691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12</a:t>
            </a:fld>
            <a:endParaRPr lang="en-US"/>
          </a:p>
        </p:txBody>
      </p:sp>
    </p:spTree>
    <p:extLst>
      <p:ext uri="{BB962C8B-B14F-4D97-AF65-F5344CB8AC3E}">
        <p14:creationId xmlns:p14="http://schemas.microsoft.com/office/powerpoint/2010/main" val="1008895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PowerpointTemplate_Skylin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864344"/>
            <a:ext cx="7772400" cy="1470025"/>
          </a:xfrm>
        </p:spPr>
        <p:txBody>
          <a:bodyPr>
            <a:normAutofit/>
          </a:bodyPr>
          <a:lstStyle>
            <a:lvl1pPr>
              <a:defRPr sz="40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334369"/>
            <a:ext cx="6400800" cy="1752600"/>
          </a:xfrm>
        </p:spPr>
        <p:txBody>
          <a:bodyPr>
            <a:normAutofit/>
          </a:bodyPr>
          <a:lstStyle>
            <a:lvl1pPr marL="0" indent="0" algn="ctr">
              <a:buNone/>
              <a:defRPr sz="3000">
                <a:solidFill>
                  <a:schemeClr val="bg1">
                    <a:lumMod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5843" y="6356350"/>
            <a:ext cx="2133600" cy="365125"/>
          </a:xfrm>
        </p:spPr>
        <p:txBody>
          <a:bodyPr/>
          <a:lstStyle>
            <a:lvl1pPr>
              <a:defRPr sz="1000">
                <a:solidFill>
                  <a:schemeClr val="bg1">
                    <a:lumMod val="75000"/>
                  </a:schemeClr>
                </a:solidFill>
                <a:latin typeface="+mn-lt"/>
              </a:defRPr>
            </a:lvl1pPr>
          </a:lstStyle>
          <a:p>
            <a:fld id="{E3F23149-2DAE-4521-A013-49FD2A5E783B}" type="datetime1">
              <a:rPr lang="en-US" smtClean="0"/>
              <a:t>4/18/2018</a:t>
            </a:fld>
            <a:endParaRPr lang="en-US" dirty="0"/>
          </a:p>
        </p:txBody>
      </p:sp>
      <p:sp>
        <p:nvSpPr>
          <p:cNvPr id="5" name="Footer Placeholder 4"/>
          <p:cNvSpPr>
            <a:spLocks noGrp="1"/>
          </p:cNvSpPr>
          <p:nvPr>
            <p:ph type="ftr" sz="quarter" idx="11"/>
          </p:nvPr>
        </p:nvSpPr>
        <p:spPr>
          <a:xfrm>
            <a:off x="3124200" y="6356350"/>
            <a:ext cx="2895600" cy="365125"/>
          </a:xfrm>
        </p:spPr>
        <p:txBody>
          <a:bodyPr/>
          <a:lstStyle>
            <a:lvl1pPr>
              <a:defRPr sz="1000">
                <a:solidFill>
                  <a:schemeClr val="bg1">
                    <a:lumMod val="75000"/>
                  </a:schemeClr>
                </a:solidFill>
                <a:latin typeface="+mn-lt"/>
              </a:defRPr>
            </a:lvl1pPr>
          </a:lstStyle>
          <a:p>
            <a:endParaRPr lang="en-US" dirty="0"/>
          </a:p>
        </p:txBody>
      </p:sp>
      <p:sp>
        <p:nvSpPr>
          <p:cNvPr id="6" name="Slide Number Placeholder 5"/>
          <p:cNvSpPr>
            <a:spLocks noGrp="1"/>
          </p:cNvSpPr>
          <p:nvPr>
            <p:ph type="sldNum" sz="quarter" idx="12"/>
          </p:nvPr>
        </p:nvSpPr>
        <p:spPr>
          <a:xfrm>
            <a:off x="6577623" y="6356350"/>
            <a:ext cx="2133600" cy="365125"/>
          </a:xfrm>
        </p:spPr>
        <p:txBody>
          <a:bodyPr/>
          <a:lstStyle>
            <a:lvl1pPr>
              <a:defRPr sz="1000">
                <a:solidFill>
                  <a:schemeClr val="bg1">
                    <a:lumMod val="75000"/>
                  </a:schemeClr>
                </a:solidFill>
                <a:latin typeface="+mn-lt"/>
              </a:defRPr>
            </a:lvl1pPr>
          </a:lstStyle>
          <a:p>
            <a:fld id="{5DCB67A9-91E7-B54A-B9B2-AB0BCF4DE6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rgbClr val="58595B"/>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56D64D5-8A41-4070-9DE1-36951D11F7B7}" type="datetime1">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154409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solidFill>
                  <a:srgbClr val="58595B"/>
                </a:solidFill>
              </a:defRPr>
            </a:lvl1pPr>
            <a:lvl2pPr>
              <a:defRPr sz="1800">
                <a:solidFill>
                  <a:srgbClr val="58595B"/>
                </a:solidFill>
              </a:defRPr>
            </a:lvl2pPr>
            <a:lvl3pPr>
              <a:defRPr sz="1500">
                <a:solidFill>
                  <a:srgbClr val="58595B"/>
                </a:solidFill>
              </a:defRPr>
            </a:lvl3pPr>
            <a:lvl4pPr>
              <a:defRPr sz="1350">
                <a:solidFill>
                  <a:srgbClr val="58595B"/>
                </a:solidFill>
              </a:defRPr>
            </a:lvl4pPr>
            <a:lvl5pPr>
              <a:defRPr sz="1350">
                <a:solidFill>
                  <a:srgbClr val="58595B"/>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sz="2100">
                <a:solidFill>
                  <a:srgbClr val="58595B"/>
                </a:solidFill>
              </a:defRPr>
            </a:lvl1pPr>
            <a:lvl2pPr>
              <a:defRPr sz="1800">
                <a:solidFill>
                  <a:srgbClr val="58595B"/>
                </a:solidFill>
              </a:defRPr>
            </a:lvl2pPr>
            <a:lvl3pPr>
              <a:defRPr sz="1500">
                <a:solidFill>
                  <a:srgbClr val="58595B"/>
                </a:solidFill>
              </a:defRPr>
            </a:lvl3pPr>
            <a:lvl4pPr>
              <a:defRPr sz="1350">
                <a:solidFill>
                  <a:srgbClr val="58595B"/>
                </a:solidFill>
              </a:defRPr>
            </a:lvl4pPr>
            <a:lvl5pPr>
              <a:defRPr sz="1350">
                <a:solidFill>
                  <a:srgbClr val="58595B"/>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2149158-5ACE-471B-A53E-6AC90D707011}" type="datetime1">
              <a:rPr lang="en-US" smtClean="0"/>
              <a:t>4/18/2018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182598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457200" y="1779343"/>
            <a:ext cx="4040188" cy="639762"/>
          </a:xfr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419105"/>
            <a:ext cx="4040188" cy="3951288"/>
          </a:xfrm>
        </p:spPr>
        <p:txBody>
          <a:bodyPr/>
          <a:lstStyle>
            <a:lvl1pPr>
              <a:defRPr sz="1800">
                <a:solidFill>
                  <a:schemeClr val="tx1">
                    <a:lumMod val="65000"/>
                    <a:lumOff val="35000"/>
                  </a:schemeClr>
                </a:solidFill>
              </a:defRPr>
            </a:lvl1pPr>
            <a:lvl2pPr>
              <a:defRPr sz="1500">
                <a:solidFill>
                  <a:schemeClr val="tx1">
                    <a:lumMod val="65000"/>
                    <a:lumOff val="35000"/>
                  </a:schemeClr>
                </a:solidFill>
              </a:defRPr>
            </a:lvl2pPr>
            <a:lvl3pPr>
              <a:defRPr sz="1350">
                <a:solidFill>
                  <a:schemeClr val="tx1">
                    <a:lumMod val="65000"/>
                    <a:lumOff val="35000"/>
                  </a:schemeClr>
                </a:solidFill>
              </a:defRPr>
            </a:lvl3pPr>
            <a:lvl4pPr>
              <a:defRPr sz="1200">
                <a:solidFill>
                  <a:schemeClr val="tx1">
                    <a:lumMod val="65000"/>
                    <a:lumOff val="35000"/>
                  </a:schemeClr>
                </a:solidFill>
              </a:defRPr>
            </a:lvl4pPr>
            <a:lvl5pPr>
              <a:defRPr sz="1200">
                <a:solidFill>
                  <a:schemeClr val="tx1">
                    <a:lumMod val="65000"/>
                    <a:lumOff val="3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79343"/>
            <a:ext cx="4041775" cy="639762"/>
          </a:xfr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19105"/>
            <a:ext cx="4041775" cy="3951288"/>
          </a:xfrm>
        </p:spPr>
        <p:txBody>
          <a:bodyPr/>
          <a:lstStyle>
            <a:lvl1pPr>
              <a:defRPr sz="1800">
                <a:solidFill>
                  <a:schemeClr val="tx1">
                    <a:lumMod val="65000"/>
                    <a:lumOff val="35000"/>
                  </a:schemeClr>
                </a:solidFill>
              </a:defRPr>
            </a:lvl1pPr>
            <a:lvl2pPr>
              <a:defRPr sz="1500">
                <a:solidFill>
                  <a:schemeClr val="tx1">
                    <a:lumMod val="65000"/>
                    <a:lumOff val="35000"/>
                  </a:schemeClr>
                </a:solidFill>
              </a:defRPr>
            </a:lvl2pPr>
            <a:lvl3pPr>
              <a:defRPr sz="1350">
                <a:solidFill>
                  <a:schemeClr val="tx1">
                    <a:lumMod val="65000"/>
                    <a:lumOff val="35000"/>
                  </a:schemeClr>
                </a:solidFill>
              </a:defRPr>
            </a:lvl3pPr>
            <a:lvl4pPr>
              <a:defRPr sz="1200">
                <a:solidFill>
                  <a:schemeClr val="tx1">
                    <a:lumMod val="65000"/>
                    <a:lumOff val="35000"/>
                  </a:schemeClr>
                </a:solidFill>
              </a:defRPr>
            </a:lvl4pPr>
            <a:lvl5pPr>
              <a:defRPr sz="1200">
                <a:solidFill>
                  <a:schemeClr val="tx1">
                    <a:lumMod val="65000"/>
                    <a:lumOff val="3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B9810C-40CB-4026-BF51-37B6615E39B8}" type="datetime1">
              <a:rPr lang="en-US" smtClean="0"/>
              <a:t>4/18/2018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226957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fld id="{DCAF722E-5D82-4908-90BF-7CB769C36D9E}" type="datetime1">
              <a:rPr lang="en-US" smtClean="0"/>
              <a:t>4/18/2018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671730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4F9FB-F147-4D66-9DF0-D41961BA5F1C}" type="datetime1">
              <a:rPr lang="en-US" smtClean="0"/>
              <a:t>4/18/2018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3034701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1845EDE-438B-49E4-8535-9DED15866CCE}"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98104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65079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845EDE-438B-49E4-8535-9DED15866CCE}"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259555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845EDE-438B-49E4-8535-9DED15866CCE}"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426355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845EDE-438B-49E4-8535-9DED15866CCE}" type="datetimeFigureOut">
              <a:rPr lang="en-US" smtClean="0"/>
              <a:t>4/18/2018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86829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8595B"/>
                </a:solidFill>
                <a:latin typeface="+mn-lt"/>
              </a:defRPr>
            </a:lvl1pPr>
            <a:lvl2pPr>
              <a:defRPr>
                <a:solidFill>
                  <a:srgbClr val="58595B"/>
                </a:solidFill>
                <a:latin typeface="+mn-lt"/>
              </a:defRPr>
            </a:lvl2pPr>
            <a:lvl3pPr>
              <a:defRPr>
                <a:solidFill>
                  <a:srgbClr val="58595B"/>
                </a:solidFill>
                <a:latin typeface="+mn-lt"/>
              </a:defRPr>
            </a:lvl3pPr>
            <a:lvl4pPr>
              <a:defRPr>
                <a:solidFill>
                  <a:srgbClr val="58595B"/>
                </a:solidFill>
                <a:latin typeface="+mn-lt"/>
              </a:defRPr>
            </a:lvl4pPr>
            <a:lvl5pPr>
              <a:defRPr>
                <a:solidFill>
                  <a:srgbClr val="58595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70812C-9CEC-4CCD-A6EF-041FB463B351}" type="datetime1">
              <a:rPr lang="en-US" smtClean="0"/>
              <a:t>4/18/2018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845EDE-438B-49E4-8535-9DED15866CCE}" type="datetimeFigureOut">
              <a:rPr lang="en-US" smtClean="0"/>
              <a:t>4/18/2018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264174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45EDE-438B-49E4-8535-9DED15866CCE}" type="datetimeFigureOut">
              <a:rPr lang="en-US" smtClean="0"/>
              <a:t>4/18/2018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4838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845EDE-438B-49E4-8535-9DED15866CCE}"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148434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845EDE-438B-49E4-8535-9DED15866CCE}"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68541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351467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134629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8595B"/>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756C5FC-53EE-40B9-A141-EF969033C34D}" type="datetime1">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C9CBA61-3210-416D-8DD8-9AEE8BF5E2B8}" type="datetime1">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457200" y="1779343"/>
            <a:ext cx="4040188" cy="63976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19105"/>
            <a:ext cx="4040188"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79343"/>
            <a:ext cx="4041775" cy="63976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19105"/>
            <a:ext cx="4041775"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45E0B-483E-4A61-8263-BA260654302E}" type="datetime1">
              <a:rPr lang="en-US" smtClean="0"/>
              <a:t>4/18/2018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fld id="{F3753B3F-A286-40B1-B22D-EFA6B09DA3CB}" type="datetime1">
              <a:rPr lang="en-US" smtClean="0"/>
              <a:t>4/18/2018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10E25-8B45-4551-8658-F4F272A1F5A3}" type="datetime1">
              <a:rPr lang="en-US" smtClean="0"/>
              <a:t>4/18/2018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PowerpointTemplate_Skylin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864346"/>
            <a:ext cx="7772400" cy="1470025"/>
          </a:xfrm>
        </p:spPr>
        <p:txBody>
          <a:bodyPr>
            <a:normAutofit/>
          </a:bodyPr>
          <a:lstStyle>
            <a:lvl1pPr>
              <a:defRPr sz="30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334369"/>
            <a:ext cx="6400800" cy="1752600"/>
          </a:xfrm>
        </p:spPr>
        <p:txBody>
          <a:bodyPr>
            <a:normAutofit/>
          </a:bodyPr>
          <a:lstStyle>
            <a:lvl1pPr marL="0" indent="0" algn="ctr">
              <a:buNone/>
              <a:defRPr sz="2250">
                <a:solidFill>
                  <a:schemeClr val="bg1">
                    <a:lumMod val="75000"/>
                  </a:schemeClr>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5843" y="6356352"/>
            <a:ext cx="2133600" cy="365125"/>
          </a:xfrm>
        </p:spPr>
        <p:txBody>
          <a:bodyPr/>
          <a:lstStyle>
            <a:lvl1pPr>
              <a:defRPr sz="750">
                <a:solidFill>
                  <a:schemeClr val="bg1">
                    <a:lumMod val="75000"/>
                  </a:schemeClr>
                </a:solidFill>
                <a:latin typeface="+mn-lt"/>
              </a:defRPr>
            </a:lvl1pPr>
          </a:lstStyle>
          <a:p>
            <a:fld id="{0F1F16C3-A1B5-4C9E-A6B8-213C9B162A09}" type="datetime1">
              <a:rPr lang="en-US" smtClean="0"/>
              <a:t>4/18/2018</a:t>
            </a:fld>
            <a:endParaRPr lang="en-US" dirty="0"/>
          </a:p>
        </p:txBody>
      </p:sp>
      <p:sp>
        <p:nvSpPr>
          <p:cNvPr id="5" name="Footer Placeholder 4"/>
          <p:cNvSpPr>
            <a:spLocks noGrp="1"/>
          </p:cNvSpPr>
          <p:nvPr>
            <p:ph type="ftr" sz="quarter" idx="11"/>
          </p:nvPr>
        </p:nvSpPr>
        <p:spPr>
          <a:xfrm>
            <a:off x="3124200" y="6356352"/>
            <a:ext cx="2895600" cy="365125"/>
          </a:xfrm>
        </p:spPr>
        <p:txBody>
          <a:bodyPr/>
          <a:lstStyle>
            <a:lvl1pPr>
              <a:defRPr sz="750">
                <a:solidFill>
                  <a:schemeClr val="bg1">
                    <a:lumMod val="75000"/>
                  </a:schemeClr>
                </a:solidFill>
                <a:latin typeface="+mn-lt"/>
              </a:defRPr>
            </a:lvl1pPr>
          </a:lstStyle>
          <a:p>
            <a:endParaRPr lang="en-US" dirty="0"/>
          </a:p>
        </p:txBody>
      </p:sp>
      <p:sp>
        <p:nvSpPr>
          <p:cNvPr id="6" name="Slide Number Placeholder 5"/>
          <p:cNvSpPr>
            <a:spLocks noGrp="1"/>
          </p:cNvSpPr>
          <p:nvPr>
            <p:ph type="sldNum" sz="quarter" idx="12"/>
          </p:nvPr>
        </p:nvSpPr>
        <p:spPr>
          <a:xfrm>
            <a:off x="6577623" y="6356352"/>
            <a:ext cx="2133600" cy="365125"/>
          </a:xfrm>
        </p:spPr>
        <p:txBody>
          <a:bodyPr/>
          <a:lstStyle>
            <a:lvl1pPr>
              <a:defRPr sz="750">
                <a:solidFill>
                  <a:schemeClr val="bg1">
                    <a:lumMod val="75000"/>
                  </a:schemeClr>
                </a:solidFill>
                <a:latin typeface="+mn-lt"/>
              </a:defRPr>
            </a:lvl1pPr>
          </a:lstStyle>
          <a:p>
            <a:fld id="{0AB32A91-9503-4A56-AFF0-829C0F2B07C5}" type="slidenum">
              <a:rPr lang="en-US" smtClean="0"/>
              <a:t>‹#›</a:t>
            </a:fld>
            <a:endParaRPr lang="en-US" dirty="0"/>
          </a:p>
        </p:txBody>
      </p:sp>
    </p:spTree>
    <p:extLst>
      <p:ext uri="{BB962C8B-B14F-4D97-AF65-F5344CB8AC3E}">
        <p14:creationId xmlns:p14="http://schemas.microsoft.com/office/powerpoint/2010/main" val="404605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8595B"/>
                </a:solidFill>
                <a:latin typeface="+mn-lt"/>
              </a:defRPr>
            </a:lvl1pPr>
            <a:lvl2pPr>
              <a:defRPr>
                <a:solidFill>
                  <a:srgbClr val="58595B"/>
                </a:solidFill>
                <a:latin typeface="+mn-lt"/>
              </a:defRPr>
            </a:lvl2pPr>
            <a:lvl3pPr>
              <a:defRPr>
                <a:solidFill>
                  <a:srgbClr val="58595B"/>
                </a:solidFill>
                <a:latin typeface="+mn-lt"/>
              </a:defRPr>
            </a:lvl3pPr>
            <a:lvl4pPr>
              <a:defRPr>
                <a:solidFill>
                  <a:srgbClr val="58595B"/>
                </a:solidFill>
                <a:latin typeface="+mn-lt"/>
              </a:defRPr>
            </a:lvl4pPr>
            <a:lvl5pPr>
              <a:defRPr>
                <a:solidFill>
                  <a:srgbClr val="58595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B06D86-9D14-4615-941B-4E8E144EEE39}" type="datetime1">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95915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603B9-8714-43A8-AD8C-B468435A3400}" type="datetime1">
              <a:rPr lang="en-US" smtClean="0"/>
              <a:t>4/18/2018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B67A9-91E7-B54A-B9B2-AB0BCF4DE681}" type="slidenum">
              <a:rPr lang="en-US" smtClean="0"/>
              <a:pPr/>
              <a:t>‹#›</a:t>
            </a:fld>
            <a:endParaRPr lang="en-US"/>
          </a:p>
        </p:txBody>
      </p:sp>
      <p:pic>
        <p:nvPicPr>
          <p:cNvPr id="9" name="Picture 8" descr="PowerpointTemplate_Skyline2.jpg"/>
          <p:cNvPicPr>
            <a:picLocks noChangeAspect="1"/>
          </p:cNvPicPr>
          <p:nvPr userDrawn="1"/>
        </p:nvPicPr>
        <p:blipFill>
          <a:blip r:embed="rId9"/>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607844-C812-4FC2-A0D3-F34734FEF0D3}" type="datetime1">
              <a:rPr lang="en-US" smtClean="0"/>
              <a:t>4/18/2018</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B32A91-9503-4A56-AFF0-829C0F2B07C5}" type="slidenum">
              <a:rPr lang="en-US" smtClean="0"/>
              <a:t>‹#›</a:t>
            </a:fld>
            <a:endParaRPr lang="en-US" dirty="0"/>
          </a:p>
        </p:txBody>
      </p:sp>
      <p:pic>
        <p:nvPicPr>
          <p:cNvPr id="9" name="Picture 8" descr="PowerpointTemplate_Skyline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75867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845EDE-438B-49E4-8535-9DED15866CCE}" type="datetimeFigureOut">
              <a:rPr lang="en-US" smtClean="0"/>
              <a:t>4/18/2018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602A65-3A3A-4773-B970-1661C4FBD7AB}" type="slidenum">
              <a:rPr lang="en-US" smtClean="0"/>
              <a:t>‹#›</a:t>
            </a:fld>
            <a:endParaRPr lang="en-US"/>
          </a:p>
        </p:txBody>
      </p:sp>
    </p:spTree>
    <p:extLst>
      <p:ext uri="{BB962C8B-B14F-4D97-AF65-F5344CB8AC3E}">
        <p14:creationId xmlns:p14="http://schemas.microsoft.com/office/powerpoint/2010/main" val="17481438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s://www.denvergov.org/content/dam/denvergov/Portals/723/documents/Social%20Consumption%20Ordinanc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8" Type="http://schemas.openxmlformats.org/officeDocument/2006/relationships/hyperlink" Target="http://eepurl.com/by0rAT" TargetMode="External"/><Relationship Id="rId13" Type="http://schemas.openxmlformats.org/officeDocument/2006/relationships/hyperlink" Target="http://eepurl.com/bxOuWD" TargetMode="External"/><Relationship Id="rId18" Type="http://schemas.openxmlformats.org/officeDocument/2006/relationships/hyperlink" Target="http://eepurl.com/boT9gP" TargetMode="External"/><Relationship Id="rId3" Type="http://schemas.openxmlformats.org/officeDocument/2006/relationships/hyperlink" Target="http://eepurl.com/bDoW1T" TargetMode="External"/><Relationship Id="rId21" Type="http://schemas.openxmlformats.org/officeDocument/2006/relationships/hyperlink" Target="http://eepurl.com/bdDISD" TargetMode="External"/><Relationship Id="rId7" Type="http://schemas.openxmlformats.org/officeDocument/2006/relationships/hyperlink" Target="http://eepurl.com/bzDz-z" TargetMode="External"/><Relationship Id="rId12" Type="http://schemas.openxmlformats.org/officeDocument/2006/relationships/hyperlink" Target="http://eepurl.com/bydPWj" TargetMode="External"/><Relationship Id="rId17" Type="http://schemas.openxmlformats.org/officeDocument/2006/relationships/hyperlink" Target="http://eepurl.com/btZnUz" TargetMode="External"/><Relationship Id="rId2" Type="http://schemas.openxmlformats.org/officeDocument/2006/relationships/notesSlide" Target="../notesSlides/notesSlide31.xml"/><Relationship Id="rId16" Type="http://schemas.openxmlformats.org/officeDocument/2006/relationships/hyperlink" Target="http://eepurl.com/bt78If" TargetMode="External"/><Relationship Id="rId20" Type="http://schemas.openxmlformats.org/officeDocument/2006/relationships/hyperlink" Target="http://eepurl.com/bgH4WL" TargetMode="External"/><Relationship Id="rId1" Type="http://schemas.openxmlformats.org/officeDocument/2006/relationships/slideLayout" Target="../slideLayouts/slideLayout6.xml"/><Relationship Id="rId6" Type="http://schemas.openxmlformats.org/officeDocument/2006/relationships/hyperlink" Target="http://eepurl.com/bAKbzX" TargetMode="External"/><Relationship Id="rId11" Type="http://schemas.openxmlformats.org/officeDocument/2006/relationships/hyperlink" Target="http://eepurl.com/byIjzv" TargetMode="External"/><Relationship Id="rId5" Type="http://schemas.openxmlformats.org/officeDocument/2006/relationships/hyperlink" Target="http://eepurl.com/bCBYj5" TargetMode="External"/><Relationship Id="rId15" Type="http://schemas.openxmlformats.org/officeDocument/2006/relationships/hyperlink" Target="http://eepurl.com/buoGOP" TargetMode="External"/><Relationship Id="rId23" Type="http://schemas.openxmlformats.org/officeDocument/2006/relationships/image" Target="../media/image34.png"/><Relationship Id="rId10" Type="http://schemas.openxmlformats.org/officeDocument/2006/relationships/hyperlink" Target="http://eepurl.com/byQVL9" TargetMode="External"/><Relationship Id="rId19" Type="http://schemas.openxmlformats.org/officeDocument/2006/relationships/hyperlink" Target="http://eepurl.com/bl6UFz" TargetMode="External"/><Relationship Id="rId4" Type="http://schemas.openxmlformats.org/officeDocument/2006/relationships/hyperlink" Target="http://eepurl.com/bDbZX5" TargetMode="External"/><Relationship Id="rId9" Type="http://schemas.openxmlformats.org/officeDocument/2006/relationships/hyperlink" Target="http://eepurl.com/bySYUb" TargetMode="External"/><Relationship Id="rId14" Type="http://schemas.openxmlformats.org/officeDocument/2006/relationships/hyperlink" Target="http://eepurl.com/bxEfZX" TargetMode="External"/><Relationship Id="rId22" Type="http://schemas.openxmlformats.org/officeDocument/2006/relationships/hyperlink" Target="http://eepurl.com/bdgGob"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Denver Collaborative Model</a:t>
            </a:r>
          </a:p>
        </p:txBody>
      </p:sp>
      <p:sp>
        <p:nvSpPr>
          <p:cNvPr id="9" name="Subtitle 8"/>
          <p:cNvSpPr>
            <a:spLocks noGrp="1"/>
          </p:cNvSpPr>
          <p:nvPr>
            <p:ph type="subTitle" idx="1"/>
          </p:nvPr>
        </p:nvSpPr>
        <p:spPr>
          <a:xfrm>
            <a:off x="1371600" y="3334368"/>
            <a:ext cx="6400800" cy="2803195"/>
          </a:xfrm>
        </p:spPr>
        <p:txBody>
          <a:bodyPr>
            <a:normAutofit fontScale="85000" lnSpcReduction="20000"/>
          </a:bodyPr>
          <a:lstStyle/>
          <a:p>
            <a:endParaRPr lang="en-US" sz="2400" dirty="0"/>
          </a:p>
          <a:p>
            <a:r>
              <a:rPr lang="en-US" sz="3200" dirty="0"/>
              <a:t>One City’s Experience </a:t>
            </a:r>
          </a:p>
          <a:p>
            <a:r>
              <a:rPr lang="en-US" sz="3200" dirty="0"/>
              <a:t>Managing Marijuana</a:t>
            </a:r>
          </a:p>
          <a:p>
            <a:endParaRPr lang="en-US" sz="3200" dirty="0"/>
          </a:p>
          <a:p>
            <a:r>
              <a:rPr lang="en-US" sz="3200" dirty="0"/>
              <a:t>   </a:t>
            </a:r>
          </a:p>
          <a:p>
            <a:r>
              <a:rPr lang="en-US" sz="2300" dirty="0"/>
              <a:t>National Forum for Black Public Administrators</a:t>
            </a:r>
          </a:p>
          <a:p>
            <a:r>
              <a:rPr lang="en-US" sz="2300" dirty="0"/>
              <a:t>April 20, 2018</a:t>
            </a:r>
          </a:p>
        </p:txBody>
      </p:sp>
      <p:sp>
        <p:nvSpPr>
          <p:cNvPr id="4" name="Slide Number Placeholder 3"/>
          <p:cNvSpPr>
            <a:spLocks noGrp="1"/>
          </p:cNvSpPr>
          <p:nvPr>
            <p:ph type="sldNum" sz="quarter" idx="12"/>
          </p:nvPr>
        </p:nvSpPr>
        <p:spPr/>
        <p:txBody>
          <a:bodyPr/>
          <a:lstStyle/>
          <a:p>
            <a:fld id="{5DCB67A9-91E7-B54A-B9B2-AB0BCF4DE681}"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Licensing Process</a:t>
            </a:r>
          </a:p>
        </p:txBody>
      </p:sp>
      <p:pic>
        <p:nvPicPr>
          <p:cNvPr id="1026" name="Picture 2"/>
          <p:cNvPicPr>
            <a:picLocks noGrp="1" noChangeAspect="1" noChangeArrowheads="1"/>
          </p:cNvPicPr>
          <p:nvPr>
            <p:ph idx="1"/>
          </p:nvPr>
        </p:nvPicPr>
        <p:blipFill>
          <a:blip r:embed="rId3"/>
          <a:srcRect/>
          <a:stretch>
            <a:fillRect/>
          </a:stretch>
        </p:blipFill>
        <p:spPr bwMode="auto">
          <a:xfrm>
            <a:off x="68240" y="1719756"/>
            <a:ext cx="8993872" cy="44217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DCB67A9-91E7-B54A-B9B2-AB0BCF4DE681}"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F0BC-E612-4970-A0A9-97B69B4E9413}"/>
              </a:ext>
            </a:extLst>
          </p:cNvPr>
          <p:cNvSpPr>
            <a:spLocks noGrp="1"/>
          </p:cNvSpPr>
          <p:nvPr>
            <p:ph type="title"/>
          </p:nvPr>
        </p:nvSpPr>
        <p:spPr>
          <a:xfrm>
            <a:off x="833438" y="190500"/>
            <a:ext cx="8229600" cy="1143000"/>
          </a:xfrm>
        </p:spPr>
        <p:txBody>
          <a:bodyPr/>
          <a:lstStyle/>
          <a:p>
            <a:r>
              <a:rPr lang="en-US" dirty="0"/>
              <a:t>Marijuana </a:t>
            </a:r>
            <a:r>
              <a:rPr lang="en-US"/>
              <a:t>Business Inspections</a:t>
            </a:r>
          </a:p>
        </p:txBody>
      </p:sp>
      <p:sp>
        <p:nvSpPr>
          <p:cNvPr id="5" name="Slide Number Placeholder 4">
            <a:extLst>
              <a:ext uri="{FF2B5EF4-FFF2-40B4-BE49-F238E27FC236}">
                <a16:creationId xmlns:a16="http://schemas.microsoft.com/office/drawing/2014/main" id="{FA167259-6606-480E-880B-CC11390E04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6" name="Table 5">
            <a:extLst>
              <a:ext uri="{FF2B5EF4-FFF2-40B4-BE49-F238E27FC236}">
                <a16:creationId xmlns:a16="http://schemas.microsoft.com/office/drawing/2014/main" id="{5F1ADEFA-CD23-4F07-B305-AA9DE8AD37FE}"/>
              </a:ext>
            </a:extLst>
          </p:cNvPr>
          <p:cNvGraphicFramePr>
            <a:graphicFrameLocks noGrp="1"/>
          </p:cNvGraphicFramePr>
          <p:nvPr>
            <p:extLst/>
          </p:nvPr>
        </p:nvGraphicFramePr>
        <p:xfrm>
          <a:off x="135730" y="1633538"/>
          <a:ext cx="8729664" cy="5033962"/>
        </p:xfrm>
        <a:graphic>
          <a:graphicData uri="http://schemas.openxmlformats.org/drawingml/2006/table">
            <a:tbl>
              <a:tblPr/>
              <a:tblGrid>
                <a:gridCol w="2588406">
                  <a:extLst>
                    <a:ext uri="{9D8B030D-6E8A-4147-A177-3AD203B41FA5}">
                      <a16:colId xmlns:a16="http://schemas.microsoft.com/office/drawing/2014/main" val="20000"/>
                    </a:ext>
                  </a:extLst>
                </a:gridCol>
                <a:gridCol w="1515839">
                  <a:extLst>
                    <a:ext uri="{9D8B030D-6E8A-4147-A177-3AD203B41FA5}">
                      <a16:colId xmlns:a16="http://schemas.microsoft.com/office/drawing/2014/main" val="20001"/>
                    </a:ext>
                  </a:extLst>
                </a:gridCol>
                <a:gridCol w="1201595">
                  <a:extLst>
                    <a:ext uri="{9D8B030D-6E8A-4147-A177-3AD203B41FA5}">
                      <a16:colId xmlns:a16="http://schemas.microsoft.com/office/drawing/2014/main" val="20002"/>
                    </a:ext>
                  </a:extLst>
                </a:gridCol>
                <a:gridCol w="1365074">
                  <a:extLst>
                    <a:ext uri="{9D8B030D-6E8A-4147-A177-3AD203B41FA5}">
                      <a16:colId xmlns:a16="http://schemas.microsoft.com/office/drawing/2014/main" val="20003"/>
                    </a:ext>
                  </a:extLst>
                </a:gridCol>
                <a:gridCol w="2058750">
                  <a:extLst>
                    <a:ext uri="{9D8B030D-6E8A-4147-A177-3AD203B41FA5}">
                      <a16:colId xmlns:a16="http://schemas.microsoft.com/office/drawing/2014/main" val="20004"/>
                    </a:ext>
                  </a:extLst>
                </a:gridCol>
              </a:tblGrid>
              <a:tr h="568004">
                <a:tc gridSpan="5">
                  <a:txBody>
                    <a:bodyPr/>
                    <a:lstStyle/>
                    <a:p>
                      <a:pPr marL="0" marR="0" algn="ctr" rtl="0" eaLnBrk="1" fontAlgn="ctr" latinLnBrk="0" hangingPunct="1">
                        <a:spcBef>
                          <a:spcPts val="0"/>
                        </a:spcBef>
                        <a:spcAft>
                          <a:spcPts val="0"/>
                        </a:spcAft>
                      </a:pPr>
                      <a:r>
                        <a:rPr lang="en-US" sz="1800" b="1" i="0" u="none" strike="noStrike" kern="1200" dirty="0">
                          <a:solidFill>
                            <a:srgbClr val="FFFFFF"/>
                          </a:solidFill>
                          <a:latin typeface="Calibri"/>
                          <a:ea typeface="Calibri"/>
                          <a:cs typeface="Times New Roman"/>
                        </a:rPr>
                        <a:t>Number of Annual Compliance Inspections Performed </a:t>
                      </a:r>
                    </a:p>
                    <a:p>
                      <a:pPr marL="0" marR="0" algn="ctr" rtl="0" eaLnBrk="1" fontAlgn="ctr" latinLnBrk="0" hangingPunct="1">
                        <a:spcBef>
                          <a:spcPts val="0"/>
                        </a:spcBef>
                        <a:spcAft>
                          <a:spcPts val="0"/>
                        </a:spcAft>
                      </a:pPr>
                      <a:r>
                        <a:rPr lang="en-US" sz="1800" b="1" i="0" u="none" strike="noStrike" kern="1200" dirty="0">
                          <a:solidFill>
                            <a:srgbClr val="FFFFFF"/>
                          </a:solidFill>
                          <a:latin typeface="Calibri"/>
                          <a:ea typeface="Calibri"/>
                          <a:cs typeface="Times New Roman"/>
                        </a:rPr>
                        <a:t>by Each City Agency per License Type</a:t>
                      </a:r>
                      <a:endParaRPr lang="en-US" sz="18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2651">
                <a:tc>
                  <a:txBody>
                    <a:bodyPr/>
                    <a:lstStyle/>
                    <a:p>
                      <a:pPr marL="0" marR="0" algn="l" rtl="0" eaLnBrk="1" fontAlgn="b" latinLnBrk="0" hangingPunct="1">
                        <a:lnSpc>
                          <a:spcPct val="107000"/>
                        </a:lnSpc>
                        <a:spcBef>
                          <a:spcPts val="0"/>
                        </a:spcBef>
                        <a:spcAft>
                          <a:spcPts val="800"/>
                        </a:spcAft>
                      </a:pPr>
                      <a:r>
                        <a:rPr lang="en-US" sz="1700" b="0" i="0" u="none" strike="noStrike" kern="1200">
                          <a:solidFill>
                            <a:srgbClr val="000000"/>
                          </a:solidFill>
                          <a:latin typeface="Times New Roman"/>
                          <a:ea typeface="Calibri"/>
                          <a:cs typeface="Times New Roman"/>
                        </a:rPr>
                        <a:t> </a:t>
                      </a:r>
                      <a:endParaRPr lang="en-US" sz="1700" b="0" i="0" u="none" strike="noStrike" kern="1200">
                        <a:solidFill>
                          <a:schemeClr val="tx1"/>
                        </a:solidFill>
                        <a:latin typeface="Calibri"/>
                        <a:ea typeface="Calibri"/>
                        <a:cs typeface="Times New Roman"/>
                      </a:endParaRPr>
                    </a:p>
                  </a:txBody>
                  <a:tcPr marL="66421" marR="66421"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Environmental Quality</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Excise and Licenses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Fire Department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Public Health Inspection</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1"/>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Stores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531087">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Cultivation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1</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3"/>
                  </a:ext>
                </a:extLst>
              </a:tr>
              <a:tr h="731339">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Infused Products Manufacturers </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Testing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5"/>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Centers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572532">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Cultivation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1</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7"/>
                  </a:ext>
                </a:extLst>
              </a:tr>
              <a:tr h="731339">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Infused Products Manufacturers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5843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Planning</a:t>
            </a:r>
            <a:br>
              <a:rPr lang="en-US" dirty="0"/>
            </a:br>
            <a:r>
              <a:rPr lang="en-US" dirty="0"/>
              <a:t>&amp; Development</a:t>
            </a:r>
          </a:p>
        </p:txBody>
      </p:sp>
      <p:sp>
        <p:nvSpPr>
          <p:cNvPr id="3" name="Content Placeholder 2"/>
          <p:cNvSpPr>
            <a:spLocks noGrp="1"/>
          </p:cNvSpPr>
          <p:nvPr>
            <p:ph idx="1"/>
          </p:nvPr>
        </p:nvSpPr>
        <p:spPr/>
        <p:txBody>
          <a:bodyPr/>
          <a:lstStyle/>
          <a:p>
            <a:pPr lvl="0"/>
            <a:r>
              <a:rPr lang="en-US" b="1" dirty="0"/>
              <a:t>Responsible for Zoning, and Building and Neighborhood Inspections</a:t>
            </a:r>
            <a:endParaRPr lang="en-US" dirty="0"/>
          </a:p>
          <a:p>
            <a:r>
              <a:rPr lang="en-US" dirty="0"/>
              <a:t>Zoning:</a:t>
            </a:r>
          </a:p>
          <a:p>
            <a:endParaRPr lang="en-US" sz="4000" dirty="0"/>
          </a:p>
        </p:txBody>
      </p:sp>
      <p:sp>
        <p:nvSpPr>
          <p:cNvPr id="4" name="Slide Number Placeholder 3"/>
          <p:cNvSpPr>
            <a:spLocks noGrp="1"/>
          </p:cNvSpPr>
          <p:nvPr>
            <p:ph type="sldNum" sz="quarter" idx="12"/>
          </p:nvPr>
        </p:nvSpPr>
        <p:spPr/>
        <p:txBody>
          <a:bodyPr/>
          <a:lstStyle/>
          <a:p>
            <a:fld id="{5DCB67A9-91E7-B54A-B9B2-AB0BCF4DE681}" type="slidenum">
              <a:rPr lang="en-US" smtClean="0"/>
              <a:pPr/>
              <a:t>12</a:t>
            </a:fld>
            <a:endParaRPr lang="en-US"/>
          </a:p>
        </p:txBody>
      </p:sp>
      <p:graphicFrame>
        <p:nvGraphicFramePr>
          <p:cNvPr id="5" name="Table 4"/>
          <p:cNvGraphicFramePr>
            <a:graphicFrameLocks noGrp="1"/>
          </p:cNvGraphicFramePr>
          <p:nvPr>
            <p:extLst/>
          </p:nvPr>
        </p:nvGraphicFramePr>
        <p:xfrm>
          <a:off x="457200" y="3327437"/>
          <a:ext cx="8256106" cy="3334068"/>
        </p:xfrm>
        <a:graphic>
          <a:graphicData uri="http://schemas.openxmlformats.org/drawingml/2006/table">
            <a:tbl>
              <a:tblPr firstRow="1" bandRow="1">
                <a:tableStyleId>{5C22544A-7EE6-4342-B048-85BDC9FD1C3A}</a:tableStyleId>
              </a:tblPr>
              <a:tblGrid>
                <a:gridCol w="4226260">
                  <a:extLst>
                    <a:ext uri="{9D8B030D-6E8A-4147-A177-3AD203B41FA5}">
                      <a16:colId xmlns:a16="http://schemas.microsoft.com/office/drawing/2014/main" val="20000"/>
                    </a:ext>
                  </a:extLst>
                </a:gridCol>
                <a:gridCol w="4029846">
                  <a:extLst>
                    <a:ext uri="{9D8B030D-6E8A-4147-A177-3AD203B41FA5}">
                      <a16:colId xmlns:a16="http://schemas.microsoft.com/office/drawing/2014/main" val="20001"/>
                    </a:ext>
                  </a:extLst>
                </a:gridCol>
              </a:tblGrid>
              <a:tr h="569754">
                <a:tc>
                  <a:txBody>
                    <a:bodyPr/>
                    <a:lstStyle/>
                    <a:p>
                      <a:r>
                        <a:rPr lang="en-US" dirty="0"/>
                        <a:t>Marijuana Business Type</a:t>
                      </a:r>
                    </a:p>
                  </a:txBody>
                  <a:tcPr/>
                </a:tc>
                <a:tc>
                  <a:txBody>
                    <a:bodyPr/>
                    <a:lstStyle/>
                    <a:p>
                      <a:r>
                        <a:rPr lang="en-US" dirty="0"/>
                        <a:t>Corresponding Zoning Land Use</a:t>
                      </a:r>
                    </a:p>
                  </a:txBody>
                  <a:tcPr/>
                </a:tc>
                <a:extLst>
                  <a:ext uri="{0D108BD9-81ED-4DB2-BD59-A6C34878D82A}">
                    <a16:rowId xmlns:a16="http://schemas.microsoft.com/office/drawing/2014/main" val="10000"/>
                  </a:ext>
                </a:extLst>
              </a:tr>
              <a:tr h="569754">
                <a:tc>
                  <a:txBody>
                    <a:bodyPr/>
                    <a:lstStyle/>
                    <a:p>
                      <a:r>
                        <a:rPr lang="en-US" dirty="0">
                          <a:solidFill>
                            <a:srgbClr val="000000"/>
                          </a:solidFill>
                        </a:rPr>
                        <a:t>Cultivation Facilities (</a:t>
                      </a:r>
                      <a:r>
                        <a:rPr lang="en-US" i="1" dirty="0">
                          <a:solidFill>
                            <a:schemeClr val="tx2"/>
                          </a:solidFill>
                        </a:rPr>
                        <a:t>growing</a:t>
                      </a:r>
                      <a:r>
                        <a:rPr lang="en-US" dirty="0">
                          <a:solidFill>
                            <a:srgbClr val="000000"/>
                          </a:solidFill>
                        </a:rPr>
                        <a:t>)</a:t>
                      </a:r>
                    </a:p>
                  </a:txBody>
                  <a:tcPr/>
                </a:tc>
                <a:tc>
                  <a:txBody>
                    <a:bodyPr/>
                    <a:lstStyle/>
                    <a:p>
                      <a:r>
                        <a:rPr lang="en-US" dirty="0">
                          <a:solidFill>
                            <a:srgbClr val="000000"/>
                          </a:solidFill>
                        </a:rPr>
                        <a:t>Plant Husbandry</a:t>
                      </a:r>
                    </a:p>
                  </a:txBody>
                  <a:tcPr/>
                </a:tc>
                <a:extLst>
                  <a:ext uri="{0D108BD9-81ED-4DB2-BD59-A6C34878D82A}">
                    <a16:rowId xmlns:a16="http://schemas.microsoft.com/office/drawing/2014/main" val="10001"/>
                  </a:ext>
                </a:extLst>
              </a:tr>
              <a:tr h="569754">
                <a:tc>
                  <a:txBody>
                    <a:bodyPr/>
                    <a:lstStyle/>
                    <a:p>
                      <a:r>
                        <a:rPr lang="en-US" dirty="0">
                          <a:solidFill>
                            <a:srgbClr val="000000"/>
                          </a:solidFill>
                        </a:rPr>
                        <a:t>Retail Stores &amp; Medical Centers (</a:t>
                      </a:r>
                      <a:r>
                        <a:rPr lang="en-US" i="1" dirty="0">
                          <a:solidFill>
                            <a:schemeClr val="tx2"/>
                          </a:solidFill>
                        </a:rPr>
                        <a:t>selling</a:t>
                      </a:r>
                      <a:r>
                        <a:rPr lang="en-US" dirty="0">
                          <a:solidFill>
                            <a:srgbClr val="000000"/>
                          </a:solidFill>
                        </a:rPr>
                        <a:t>)</a:t>
                      </a:r>
                    </a:p>
                  </a:txBody>
                  <a:tcPr/>
                </a:tc>
                <a:tc>
                  <a:txBody>
                    <a:bodyPr/>
                    <a:lstStyle/>
                    <a:p>
                      <a:r>
                        <a:rPr lang="en-US" dirty="0">
                          <a:solidFill>
                            <a:srgbClr val="000000"/>
                          </a:solidFill>
                        </a:rPr>
                        <a:t>Retail Sales, Service &amp; Repair, All Others</a:t>
                      </a:r>
                    </a:p>
                  </a:txBody>
                  <a:tcPr/>
                </a:tc>
                <a:extLst>
                  <a:ext uri="{0D108BD9-81ED-4DB2-BD59-A6C34878D82A}">
                    <a16:rowId xmlns:a16="http://schemas.microsoft.com/office/drawing/2014/main" val="10002"/>
                  </a:ext>
                </a:extLst>
              </a:tr>
              <a:tr h="569754">
                <a:tc>
                  <a:txBody>
                    <a:bodyPr/>
                    <a:lstStyle/>
                    <a:p>
                      <a:r>
                        <a:rPr lang="en-US" dirty="0">
                          <a:solidFill>
                            <a:srgbClr val="000000"/>
                          </a:solidFill>
                        </a:rPr>
                        <a:t>Marijuana-Infused Products (MIP) manufacturing (</a:t>
                      </a:r>
                      <a:r>
                        <a:rPr lang="en-US" i="1" dirty="0">
                          <a:solidFill>
                            <a:schemeClr val="tx2"/>
                          </a:solidFill>
                        </a:rPr>
                        <a:t>making</a:t>
                      </a:r>
                      <a:r>
                        <a:rPr lang="en-US" dirty="0">
                          <a:solidFill>
                            <a:srgbClr val="000000"/>
                          </a:solidFill>
                        </a:rPr>
                        <a:t>)</a:t>
                      </a:r>
                    </a:p>
                  </a:txBody>
                  <a:tcPr/>
                </a:tc>
                <a:tc>
                  <a:txBody>
                    <a:bodyPr/>
                    <a:lstStyle/>
                    <a:p>
                      <a:r>
                        <a:rPr lang="en-US" dirty="0">
                          <a:solidFill>
                            <a:srgbClr val="000000"/>
                          </a:solidFill>
                        </a:rPr>
                        <a:t>Commercial Food Preparation &amp; Sales, General Manufacturing or Heavy Manufacturing</a:t>
                      </a:r>
                    </a:p>
                  </a:txBody>
                  <a:tcPr/>
                </a:tc>
                <a:extLst>
                  <a:ext uri="{0D108BD9-81ED-4DB2-BD59-A6C34878D82A}">
                    <a16:rowId xmlns:a16="http://schemas.microsoft.com/office/drawing/2014/main" val="10003"/>
                  </a:ext>
                </a:extLst>
              </a:tr>
              <a:tr h="569754">
                <a:tc>
                  <a:txBody>
                    <a:bodyPr/>
                    <a:lstStyle/>
                    <a:p>
                      <a:r>
                        <a:rPr lang="en-US" dirty="0">
                          <a:solidFill>
                            <a:srgbClr val="000000"/>
                          </a:solidFill>
                        </a:rPr>
                        <a:t>Testing Facilities (</a:t>
                      </a:r>
                      <a:r>
                        <a:rPr lang="en-US" i="1" dirty="0">
                          <a:solidFill>
                            <a:schemeClr val="tx2"/>
                          </a:solidFill>
                        </a:rPr>
                        <a:t>testing</a:t>
                      </a:r>
                      <a:r>
                        <a:rPr lang="en-US" dirty="0">
                          <a:solidFill>
                            <a:srgbClr val="000000"/>
                          </a:solidFill>
                        </a:rPr>
                        <a:t>)</a:t>
                      </a:r>
                    </a:p>
                  </a:txBody>
                  <a:tcPr/>
                </a:tc>
                <a:tc>
                  <a:txBody>
                    <a:bodyPr/>
                    <a:lstStyle/>
                    <a:p>
                      <a:r>
                        <a:rPr lang="en-US" dirty="0">
                          <a:solidFill>
                            <a:srgbClr val="000000"/>
                          </a:solidFill>
                        </a:rPr>
                        <a:t>Laboratory, Research, Development and Technological Services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552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normAutofit/>
          </a:bodyPr>
          <a:lstStyle/>
          <a:p>
            <a:r>
              <a:rPr lang="en-US" dirty="0"/>
              <a:t>Community Planning</a:t>
            </a:r>
            <a:br>
              <a:rPr lang="en-US" dirty="0"/>
            </a:br>
            <a:r>
              <a:rPr lang="en-US" dirty="0"/>
              <a:t>&amp; Development</a:t>
            </a:r>
          </a:p>
        </p:txBody>
      </p:sp>
      <p:sp>
        <p:nvSpPr>
          <p:cNvPr id="6" name="Slide Number Placeholder 5"/>
          <p:cNvSpPr>
            <a:spLocks noGrp="1"/>
          </p:cNvSpPr>
          <p:nvPr>
            <p:ph type="sldNum" sz="quarter" idx="12"/>
          </p:nvPr>
        </p:nvSpPr>
        <p:spPr/>
        <p:txBody>
          <a:bodyPr/>
          <a:lstStyle/>
          <a:p>
            <a:fld id="{5DCB67A9-91E7-B54A-B9B2-AB0BCF4DE681}" type="slidenum">
              <a:rPr lang="en-US" smtClean="0"/>
              <a:pPr/>
              <a:t>13</a:t>
            </a:fld>
            <a:endParaRPr lang="en-US"/>
          </a:p>
        </p:txBody>
      </p:sp>
      <p:pic>
        <p:nvPicPr>
          <p:cNvPr id="2" name="Picture 1"/>
          <p:cNvPicPr>
            <a:picLocks noChangeAspect="1"/>
          </p:cNvPicPr>
          <p:nvPr/>
        </p:nvPicPr>
        <p:blipFill>
          <a:blip r:embed="rId3"/>
          <a:stretch>
            <a:fillRect/>
          </a:stretch>
        </p:blipFill>
        <p:spPr>
          <a:xfrm>
            <a:off x="4280225" y="1736235"/>
            <a:ext cx="4827489" cy="3320143"/>
          </a:xfrm>
          <a:prstGeom prst="rect">
            <a:avLst/>
          </a:prstGeom>
        </p:spPr>
      </p:pic>
      <p:sp>
        <p:nvSpPr>
          <p:cNvPr id="3" name="TextBox 2"/>
          <p:cNvSpPr txBox="1"/>
          <p:nvPr/>
        </p:nvSpPr>
        <p:spPr>
          <a:xfrm>
            <a:off x="5358695" y="5056378"/>
            <a:ext cx="3524048" cy="369332"/>
          </a:xfrm>
          <a:prstGeom prst="rect">
            <a:avLst/>
          </a:prstGeom>
          <a:noFill/>
        </p:spPr>
        <p:txBody>
          <a:bodyPr wrap="square" rtlCol="0">
            <a:spAutoFit/>
          </a:bodyPr>
          <a:lstStyle/>
          <a:p>
            <a:r>
              <a:rPr lang="en-US" i="1" dirty="0"/>
              <a:t>Home growing in detached garage</a:t>
            </a:r>
          </a:p>
        </p:txBody>
      </p:sp>
      <p:sp>
        <p:nvSpPr>
          <p:cNvPr id="4" name="Content Placeholder 3"/>
          <p:cNvSpPr>
            <a:spLocks noGrp="1"/>
          </p:cNvSpPr>
          <p:nvPr>
            <p:ph idx="1"/>
          </p:nvPr>
        </p:nvSpPr>
        <p:spPr>
          <a:xfrm>
            <a:off x="0" y="1600200"/>
            <a:ext cx="3922643" cy="5257800"/>
          </a:xfrm>
        </p:spPr>
        <p:txBody>
          <a:bodyPr>
            <a:normAutofit fontScale="92500" lnSpcReduction="20000"/>
          </a:bodyPr>
          <a:lstStyle/>
          <a:p>
            <a:pPr>
              <a:buFont typeface="Arial" panose="020B0604020202020204" pitchFamily="34" charset="0"/>
              <a:buChar char="•"/>
            </a:pPr>
            <a:r>
              <a:rPr lang="en-US" sz="2800" dirty="0"/>
              <a:t>Building Inspections</a:t>
            </a:r>
          </a:p>
          <a:p>
            <a:pPr lvl="1">
              <a:buFont typeface="Wingdings" panose="05000000000000000000" pitchFamily="2" charset="2"/>
              <a:buChar char="ü"/>
            </a:pPr>
            <a:r>
              <a:rPr lang="en-US" sz="2400" dirty="0"/>
              <a:t>Inspects all new construction including tenant finishes</a:t>
            </a:r>
          </a:p>
          <a:p>
            <a:pPr lvl="1">
              <a:buFont typeface="Wingdings" panose="05000000000000000000" pitchFamily="2" charset="2"/>
              <a:buChar char="ü"/>
            </a:pPr>
            <a:r>
              <a:rPr lang="en-US" sz="2400" dirty="0"/>
              <a:t>Construction inspectors for mechanical, plumbing, electrical and construction</a:t>
            </a:r>
          </a:p>
          <a:p>
            <a:pPr>
              <a:buFont typeface="Arial" panose="020B0604020202020204" pitchFamily="34" charset="0"/>
              <a:buChar char="•"/>
            </a:pPr>
            <a:r>
              <a:rPr lang="en-US" sz="2800" dirty="0"/>
              <a:t>Neighborhood Inspections</a:t>
            </a:r>
          </a:p>
          <a:p>
            <a:pPr lvl="1">
              <a:buFont typeface="Wingdings" panose="05000000000000000000" pitchFamily="2" charset="2"/>
              <a:buChar char="ü"/>
            </a:pPr>
            <a:r>
              <a:rPr lang="en-US" sz="2400" dirty="0"/>
              <a:t>Zoning and property inspections</a:t>
            </a:r>
          </a:p>
          <a:p>
            <a:pPr lvl="1">
              <a:buFont typeface="Wingdings" panose="05000000000000000000" pitchFamily="2" charset="2"/>
              <a:buChar char="ü"/>
            </a:pPr>
            <a:r>
              <a:rPr lang="en-US" sz="2400" dirty="0"/>
              <a:t>Responds to complaints around things such as trash and too much signage.</a:t>
            </a:r>
          </a:p>
          <a:p>
            <a:pPr lvl="1">
              <a:buFont typeface="Arial" panose="020B0604020202020204" pitchFamily="34" charset="0"/>
              <a:buChar char="•"/>
            </a:pPr>
            <a:endParaRPr lang="en-US" sz="2400" dirty="0"/>
          </a:p>
        </p:txBody>
      </p:sp>
    </p:spTree>
    <p:extLst>
      <p:ext uri="{BB962C8B-B14F-4D97-AF65-F5344CB8AC3E}">
        <p14:creationId xmlns:p14="http://schemas.microsoft.com/office/powerpoint/2010/main" val="123764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0630" y="1600199"/>
            <a:ext cx="5210628" cy="5235767"/>
          </a:xfrm>
        </p:spPr>
        <p:txBody>
          <a:bodyPr>
            <a:normAutofit/>
          </a:bodyPr>
          <a:lstStyle/>
          <a:p>
            <a:pPr>
              <a:buNone/>
            </a:pPr>
            <a:r>
              <a:rPr lang="en-US" b="1" dirty="0"/>
              <a:t>Fire Department Inspections</a:t>
            </a:r>
          </a:p>
          <a:p>
            <a:r>
              <a:rPr lang="en-US" dirty="0"/>
              <a:t>License and Certificate of Occupancy Sign Offs </a:t>
            </a:r>
          </a:p>
          <a:p>
            <a:r>
              <a:rPr lang="en-US" dirty="0"/>
              <a:t>Compliance inspections twice annually </a:t>
            </a:r>
          </a:p>
          <a:p>
            <a:r>
              <a:rPr lang="en-US" dirty="0"/>
              <a:t>Operational permits needed for all occupancies </a:t>
            </a:r>
          </a:p>
          <a:p>
            <a:pPr lvl="1"/>
            <a:r>
              <a:rPr lang="en-US" dirty="0"/>
              <a:t>Renew annually</a:t>
            </a:r>
          </a:p>
        </p:txBody>
      </p:sp>
      <p:sp>
        <p:nvSpPr>
          <p:cNvPr id="8" name="Title 8"/>
          <p:cNvSpPr>
            <a:spLocks noGrp="1"/>
          </p:cNvSpPr>
          <p:nvPr>
            <p:ph type="title"/>
          </p:nvPr>
        </p:nvSpPr>
        <p:spPr/>
        <p:txBody>
          <a:bodyPr>
            <a:normAutofit/>
          </a:bodyPr>
          <a:lstStyle/>
          <a:p>
            <a:r>
              <a:rPr lang="en-US" dirty="0"/>
              <a:t>Denver Fire Department</a:t>
            </a:r>
          </a:p>
        </p:txBody>
      </p:sp>
      <p:pic>
        <p:nvPicPr>
          <p:cNvPr id="6" name="Picture 6" descr="IMG_20131217_133026_727.jpg"/>
          <p:cNvPicPr>
            <a:picLocks noChangeAspect="1" noChangeArrowheads="1"/>
          </p:cNvPicPr>
          <p:nvPr/>
        </p:nvPicPr>
        <p:blipFill>
          <a:blip r:embed="rId3" cstate="print"/>
          <a:srcRect/>
          <a:stretch>
            <a:fillRect/>
          </a:stretch>
        </p:blipFill>
        <p:spPr bwMode="auto">
          <a:xfrm>
            <a:off x="5800299" y="1835127"/>
            <a:ext cx="2681785" cy="475932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CB67A9-91E7-B54A-B9B2-AB0BCF4DE681}" type="slidenum">
              <a:rPr lang="en-US" smtClean="0"/>
              <a:pPr/>
              <a:t>14</a:t>
            </a:fld>
            <a:endParaRPr lang="en-US"/>
          </a:p>
        </p:txBody>
      </p:sp>
    </p:spTree>
    <p:extLst>
      <p:ext uri="{BB962C8B-B14F-4D97-AF65-F5344CB8AC3E}">
        <p14:creationId xmlns:p14="http://schemas.microsoft.com/office/powerpoint/2010/main" val="369247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199"/>
            <a:ext cx="4103511" cy="5235767"/>
          </a:xfrm>
        </p:spPr>
        <p:txBody>
          <a:bodyPr>
            <a:normAutofit fontScale="77500" lnSpcReduction="20000"/>
          </a:bodyPr>
          <a:lstStyle/>
          <a:p>
            <a:pPr>
              <a:buNone/>
            </a:pPr>
            <a:r>
              <a:rPr lang="en-US" b="1" dirty="0"/>
              <a:t>Inspection Hazards</a:t>
            </a:r>
            <a:endParaRPr lang="en-US" dirty="0"/>
          </a:p>
          <a:p>
            <a:r>
              <a:rPr lang="en-US" dirty="0"/>
              <a:t>Construction without permits </a:t>
            </a:r>
          </a:p>
          <a:p>
            <a:r>
              <a:rPr lang="en-US" dirty="0"/>
              <a:t>Improper electrical work </a:t>
            </a:r>
          </a:p>
          <a:p>
            <a:r>
              <a:rPr lang="en-US" dirty="0"/>
              <a:t>Mold, mildew</a:t>
            </a:r>
          </a:p>
          <a:p>
            <a:r>
              <a:rPr lang="en-US" dirty="0"/>
              <a:t>Pesticides, fumigation, sulfur burns</a:t>
            </a:r>
          </a:p>
          <a:p>
            <a:r>
              <a:rPr lang="en-US" dirty="0"/>
              <a:t>Air Quality  </a:t>
            </a:r>
          </a:p>
          <a:p>
            <a:r>
              <a:rPr lang="en-US" dirty="0"/>
              <a:t>Impaired means of egress</a:t>
            </a:r>
          </a:p>
          <a:p>
            <a:pPr lvl="1"/>
            <a:r>
              <a:rPr lang="en-US" dirty="0"/>
              <a:t>Life safety concerns: occupants and emergency responders. </a:t>
            </a:r>
          </a:p>
          <a:p>
            <a:pPr lvl="1"/>
            <a:r>
              <a:rPr lang="en-US" dirty="0"/>
              <a:t>Non compliant locks. </a:t>
            </a:r>
          </a:p>
          <a:p>
            <a:r>
              <a:rPr lang="en-US" dirty="0"/>
              <a:t> Extraction Processes</a:t>
            </a:r>
          </a:p>
        </p:txBody>
      </p:sp>
      <p:sp>
        <p:nvSpPr>
          <p:cNvPr id="8" name="Title 8"/>
          <p:cNvSpPr>
            <a:spLocks noGrp="1"/>
          </p:cNvSpPr>
          <p:nvPr>
            <p:ph type="title"/>
          </p:nvPr>
        </p:nvSpPr>
        <p:spPr/>
        <p:txBody>
          <a:bodyPr>
            <a:normAutofit/>
          </a:bodyPr>
          <a:lstStyle/>
          <a:p>
            <a:r>
              <a:rPr lang="en-US" dirty="0"/>
              <a:t>Denver Fire Department</a:t>
            </a:r>
          </a:p>
        </p:txBody>
      </p:sp>
      <p:pic>
        <p:nvPicPr>
          <p:cNvPr id="4" name="Picture 2" descr="DSCF0208.jpg"/>
          <p:cNvPicPr>
            <a:picLocks noChangeAspect="1"/>
          </p:cNvPicPr>
          <p:nvPr/>
        </p:nvPicPr>
        <p:blipFill>
          <a:blip r:embed="rId3" cstate="print"/>
          <a:srcRect/>
          <a:stretch>
            <a:fillRect/>
          </a:stretch>
        </p:blipFill>
        <p:spPr bwMode="auto">
          <a:xfrm>
            <a:off x="4560711" y="1675242"/>
            <a:ext cx="4416128" cy="2483901"/>
          </a:xfrm>
          <a:prstGeom prst="rect">
            <a:avLst/>
          </a:prstGeom>
          <a:noFill/>
          <a:ln w="9525">
            <a:noFill/>
            <a:miter lim="800000"/>
            <a:headEnd/>
            <a:tailEnd/>
          </a:ln>
        </p:spPr>
      </p:pic>
      <p:pic>
        <p:nvPicPr>
          <p:cNvPr id="6" name="Picture 10" descr="1128gr-explosion.jpg"/>
          <p:cNvPicPr>
            <a:picLocks noChangeAspect="1"/>
          </p:cNvPicPr>
          <p:nvPr/>
        </p:nvPicPr>
        <p:blipFill>
          <a:blip r:embed="rId4" cstate="print"/>
          <a:srcRect/>
          <a:stretch>
            <a:fillRect/>
          </a:stretch>
        </p:blipFill>
        <p:spPr bwMode="auto">
          <a:xfrm>
            <a:off x="5268036" y="4343142"/>
            <a:ext cx="3091217" cy="2328514"/>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CB67A9-91E7-B54A-B9B2-AB0BCF4DE681}" type="slidenum">
              <a:rPr lang="en-US" smtClean="0"/>
              <a:pPr/>
              <a:t>15</a:t>
            </a:fld>
            <a:endParaRPr lang="en-US"/>
          </a:p>
        </p:txBody>
      </p:sp>
    </p:spTree>
    <p:extLst>
      <p:ext uri="{BB962C8B-B14F-4D97-AF65-F5344CB8AC3E}">
        <p14:creationId xmlns:p14="http://schemas.microsoft.com/office/powerpoint/2010/main" val="3176984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 Health Inspections</a:t>
            </a:r>
            <a:br>
              <a:rPr lang="en-US" dirty="0"/>
            </a:br>
            <a:r>
              <a:rPr lang="en-US" dirty="0"/>
              <a:t>Dept. of Public Health &amp; Environment</a:t>
            </a:r>
          </a:p>
        </p:txBody>
      </p:sp>
      <p:sp>
        <p:nvSpPr>
          <p:cNvPr id="3" name="Content Placeholder 2"/>
          <p:cNvSpPr>
            <a:spLocks noGrp="1"/>
          </p:cNvSpPr>
          <p:nvPr>
            <p:ph idx="1"/>
          </p:nvPr>
        </p:nvSpPr>
        <p:spPr>
          <a:xfrm>
            <a:off x="304799" y="1676400"/>
            <a:ext cx="6324601" cy="4495800"/>
          </a:xfrm>
        </p:spPr>
        <p:txBody>
          <a:bodyPr>
            <a:normAutofit fontScale="77500" lnSpcReduction="20000"/>
          </a:bodyPr>
          <a:lstStyle/>
          <a:p>
            <a:pPr marL="0" indent="0">
              <a:buNone/>
            </a:pPr>
            <a:r>
              <a:rPr lang="en-US" dirty="0"/>
              <a:t>Denver City/County has local authority over food safety regulations </a:t>
            </a:r>
          </a:p>
          <a:p>
            <a:r>
              <a:rPr lang="en-US" dirty="0"/>
              <a:t>“Food” includes MJ concentrates if ingested</a:t>
            </a:r>
          </a:p>
          <a:p>
            <a:pPr marL="0" indent="0">
              <a:buNone/>
            </a:pPr>
            <a:endParaRPr lang="en-US" b="1" dirty="0"/>
          </a:p>
          <a:p>
            <a:pPr marL="0" indent="0">
              <a:buNone/>
            </a:pPr>
            <a:r>
              <a:rPr lang="en-US" b="1" dirty="0"/>
              <a:t>Inspection Red Flags and Challenges</a:t>
            </a:r>
          </a:p>
          <a:p>
            <a:r>
              <a:rPr lang="en-US" dirty="0"/>
              <a:t>Understanding production processes and health/safety concerns</a:t>
            </a:r>
          </a:p>
          <a:p>
            <a:r>
              <a:rPr lang="en-US" dirty="0"/>
              <a:t>Unapproved equipment</a:t>
            </a:r>
          </a:p>
          <a:p>
            <a:r>
              <a:rPr lang="en-US" dirty="0"/>
              <a:t>Industry lacks food safety expertise</a:t>
            </a:r>
          </a:p>
          <a:p>
            <a:r>
              <a:rPr lang="en-US" dirty="0"/>
              <a:t>Establishing clear policies that prioritize inspector safety</a:t>
            </a:r>
          </a:p>
          <a:p>
            <a:endParaRPr lang="en-US" dirty="0"/>
          </a:p>
          <a:p>
            <a:pPr>
              <a:buNone/>
            </a:pPr>
            <a:endParaRPr lang="en-US" dirty="0"/>
          </a:p>
        </p:txBody>
      </p:sp>
      <p:pic>
        <p:nvPicPr>
          <p:cNvPr id="5" name="Picture 4" descr="https://encrypted-tbn2.gstatic.com/images?q=tbn:ANd9GcRm8ZfS3ATgVJTJkf1qEfsELfmW5U66k7sm0f-I9cWCJ2CKnxxfcA"/>
          <p:cNvPicPr>
            <a:picLocks noChangeAspect="1" noChangeArrowheads="1"/>
          </p:cNvPicPr>
          <p:nvPr/>
        </p:nvPicPr>
        <p:blipFill>
          <a:blip r:embed="rId2" cstate="print"/>
          <a:srcRect/>
          <a:stretch>
            <a:fillRect/>
          </a:stretch>
        </p:blipFill>
        <p:spPr bwMode="auto">
          <a:xfrm>
            <a:off x="6629400" y="2104291"/>
            <a:ext cx="2286000" cy="1705709"/>
          </a:xfrm>
          <a:prstGeom prst="rect">
            <a:avLst/>
          </a:prstGeom>
          <a:noFill/>
        </p:spPr>
      </p:pic>
      <p:sp>
        <p:nvSpPr>
          <p:cNvPr id="7" name="TextBox 6"/>
          <p:cNvSpPr txBox="1"/>
          <p:nvPr/>
        </p:nvSpPr>
        <p:spPr>
          <a:xfrm>
            <a:off x="675860" y="6259512"/>
            <a:ext cx="253057"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5F63E6D6-B0AA-417F-9B37-C563EF59239A}"/>
              </a:ext>
            </a:extLst>
          </p:cNvPr>
          <p:cNvSpPr>
            <a:spLocks noGrp="1"/>
          </p:cNvSpPr>
          <p:nvPr>
            <p:ph type="sldNum" sz="quarter" idx="12"/>
          </p:nvPr>
        </p:nvSpPr>
        <p:spPr/>
        <p:txBody>
          <a:bodyPr/>
          <a:lstStyle/>
          <a:p>
            <a:fld id="{5DCB67A9-91E7-B54A-B9B2-AB0BCF4DE681}" type="slidenum">
              <a:rPr lang="en-US" smtClean="0"/>
              <a:pPr/>
              <a:t>16</a:t>
            </a:fld>
            <a:endParaRPr lang="en-US"/>
          </a:p>
        </p:txBody>
      </p:sp>
      <p:pic>
        <p:nvPicPr>
          <p:cNvPr id="8" name="Picture 2" descr="https://encrypted-tbn0.gstatic.com/images?q=tbn:ANd9GcSjlRlFXBFpZtt5ZLa_qAolzv-O3ApxGGZgISOVdCkt0FNQZwHW">
            <a:extLst>
              <a:ext uri="{FF2B5EF4-FFF2-40B4-BE49-F238E27FC236}">
                <a16:creationId xmlns:a16="http://schemas.microsoft.com/office/drawing/2014/main" id="{08EEB3B5-964A-4157-818A-EDEAD8BD209B}"/>
              </a:ext>
            </a:extLst>
          </p:cNvPr>
          <p:cNvPicPr>
            <a:picLocks noChangeAspect="1" noChangeArrowheads="1"/>
          </p:cNvPicPr>
          <p:nvPr/>
        </p:nvPicPr>
        <p:blipFill>
          <a:blip r:embed="rId3" cstate="print"/>
          <a:srcRect/>
          <a:stretch>
            <a:fillRect/>
          </a:stretch>
        </p:blipFill>
        <p:spPr bwMode="auto">
          <a:xfrm>
            <a:off x="7294418" y="3994150"/>
            <a:ext cx="1620982" cy="1896894"/>
          </a:xfrm>
          <a:prstGeom prst="rect">
            <a:avLst/>
          </a:prstGeom>
          <a:noFill/>
        </p:spPr>
      </p:pic>
    </p:spTree>
    <p:extLst>
      <p:ext uri="{BB962C8B-B14F-4D97-AF65-F5344CB8AC3E}">
        <p14:creationId xmlns:p14="http://schemas.microsoft.com/office/powerpoint/2010/main" val="1190467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Quality</a:t>
            </a:r>
            <a:br>
              <a:rPr lang="en-US" dirty="0"/>
            </a:br>
            <a:r>
              <a:rPr lang="en-US" dirty="0"/>
              <a:t>Dept. of Public Health &amp; Environment</a:t>
            </a:r>
          </a:p>
        </p:txBody>
      </p:sp>
      <p:sp>
        <p:nvSpPr>
          <p:cNvPr id="3" name="Content Placeholder 2"/>
          <p:cNvSpPr>
            <a:spLocks noGrp="1"/>
          </p:cNvSpPr>
          <p:nvPr>
            <p:ph idx="1"/>
          </p:nvPr>
        </p:nvSpPr>
        <p:spPr/>
        <p:txBody>
          <a:bodyPr/>
          <a:lstStyle/>
          <a:p>
            <a:pPr marL="0" indent="0">
              <a:buNone/>
            </a:pPr>
            <a:r>
              <a:rPr lang="en-US" dirty="0"/>
              <a:t>Also responsible for environmental quality and sustainability</a:t>
            </a:r>
          </a:p>
          <a:p>
            <a:r>
              <a:rPr lang="en-US" dirty="0"/>
              <a:t>Non-regulatory authority</a:t>
            </a:r>
          </a:p>
          <a:p>
            <a:pPr lvl="1"/>
            <a:r>
              <a:rPr lang="en-US" dirty="0"/>
              <a:t>Green business advising</a:t>
            </a:r>
          </a:p>
          <a:p>
            <a:pPr lvl="1"/>
            <a:r>
              <a:rPr lang="en-US" dirty="0"/>
              <a:t>Cannabis sustainability work group</a:t>
            </a:r>
          </a:p>
          <a:p>
            <a:pPr lvl="1"/>
            <a:r>
              <a:rPr lang="en-US" dirty="0"/>
              <a:t>Convene appropriate stakeholders</a:t>
            </a:r>
          </a:p>
          <a:p>
            <a:pPr lvl="2"/>
            <a:r>
              <a:rPr lang="en-US" dirty="0"/>
              <a:t>Developing and implementing best practices is in everyone’s best interest</a:t>
            </a:r>
          </a:p>
        </p:txBody>
      </p:sp>
      <p:sp>
        <p:nvSpPr>
          <p:cNvPr id="4" name="Slide Number Placeholder 3"/>
          <p:cNvSpPr>
            <a:spLocks noGrp="1"/>
          </p:cNvSpPr>
          <p:nvPr>
            <p:ph type="sldNum" sz="quarter" idx="12"/>
          </p:nvPr>
        </p:nvSpPr>
        <p:spPr/>
        <p:txBody>
          <a:bodyPr/>
          <a:lstStyle/>
          <a:p>
            <a:fld id="{5DCB67A9-91E7-B54A-B9B2-AB0BCF4DE681}" type="slidenum">
              <a:rPr lang="en-US" smtClean="0"/>
              <a:pPr/>
              <a:t>17</a:t>
            </a:fld>
            <a:endParaRPr lang="en-US"/>
          </a:p>
        </p:txBody>
      </p:sp>
    </p:spTree>
    <p:extLst>
      <p:ext uri="{BB962C8B-B14F-4D97-AF65-F5344CB8AC3E}">
        <p14:creationId xmlns:p14="http://schemas.microsoft.com/office/powerpoint/2010/main" val="413388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199"/>
            <a:ext cx="4103511" cy="5235767"/>
          </a:xfrm>
        </p:spPr>
        <p:txBody>
          <a:bodyPr>
            <a:normAutofit fontScale="85000" lnSpcReduction="10000"/>
          </a:bodyPr>
          <a:lstStyle/>
          <a:p>
            <a:r>
              <a:rPr lang="en-US" dirty="0"/>
              <a:t>Verifies completion of inspections by other agencies</a:t>
            </a:r>
          </a:p>
          <a:p>
            <a:r>
              <a:rPr lang="en-US" dirty="0"/>
              <a:t>Regulatory signage</a:t>
            </a:r>
          </a:p>
          <a:p>
            <a:r>
              <a:rPr lang="en-US" dirty="0"/>
              <a:t>“Limited Access” areas</a:t>
            </a:r>
          </a:p>
          <a:p>
            <a:r>
              <a:rPr lang="en-US" dirty="0"/>
              <a:t>Alarm system</a:t>
            </a:r>
          </a:p>
          <a:p>
            <a:r>
              <a:rPr lang="en-US" dirty="0"/>
              <a:t>Security surveillance</a:t>
            </a:r>
          </a:p>
          <a:p>
            <a:r>
              <a:rPr lang="en-US" dirty="0"/>
              <a:t>Security guard licensing</a:t>
            </a:r>
          </a:p>
          <a:p>
            <a:r>
              <a:rPr lang="en-US" dirty="0"/>
              <a:t>No product visible from outside</a:t>
            </a:r>
          </a:p>
          <a:p>
            <a:r>
              <a:rPr lang="en-US" dirty="0"/>
              <a:t>Advertising regulations</a:t>
            </a:r>
          </a:p>
          <a:p>
            <a:endParaRPr lang="en-US" dirty="0"/>
          </a:p>
          <a:p>
            <a:pPr>
              <a:buNone/>
            </a:pPr>
            <a:endParaRPr lang="en-US" dirty="0"/>
          </a:p>
        </p:txBody>
      </p:sp>
      <p:sp>
        <p:nvSpPr>
          <p:cNvPr id="8" name="Title 8"/>
          <p:cNvSpPr>
            <a:spLocks noGrp="1"/>
          </p:cNvSpPr>
          <p:nvPr>
            <p:ph type="title"/>
          </p:nvPr>
        </p:nvSpPr>
        <p:spPr/>
        <p:txBody>
          <a:bodyPr>
            <a:normAutofit/>
          </a:bodyPr>
          <a:lstStyle/>
          <a:p>
            <a:r>
              <a:rPr lang="en-US" dirty="0"/>
              <a:t>Excise &amp; Licenses</a:t>
            </a:r>
          </a:p>
        </p:txBody>
      </p:sp>
      <p:pic>
        <p:nvPicPr>
          <p:cNvPr id="1026" name="Picture 2" descr="image001"/>
          <p:cNvPicPr>
            <a:picLocks noChangeAspect="1" noChangeArrowheads="1"/>
          </p:cNvPicPr>
          <p:nvPr/>
        </p:nvPicPr>
        <p:blipFill>
          <a:blip r:embed="rId3"/>
          <a:srcRect/>
          <a:stretch>
            <a:fillRect/>
          </a:stretch>
        </p:blipFill>
        <p:spPr bwMode="auto">
          <a:xfrm>
            <a:off x="4553237" y="1812168"/>
            <a:ext cx="4334868" cy="3251151"/>
          </a:xfrm>
          <a:prstGeom prst="rect">
            <a:avLst/>
          </a:prstGeom>
          <a:noFill/>
          <a:ln w="9525">
            <a:noFill/>
            <a:miter lim="800000"/>
            <a:headEnd/>
            <a:tailEnd/>
          </a:ln>
        </p:spPr>
      </p:pic>
      <p:sp>
        <p:nvSpPr>
          <p:cNvPr id="6" name="Rectangle 5"/>
          <p:cNvSpPr/>
          <p:nvPr/>
        </p:nvSpPr>
        <p:spPr>
          <a:xfrm>
            <a:off x="4560711" y="5268036"/>
            <a:ext cx="4327394" cy="369332"/>
          </a:xfrm>
          <a:prstGeom prst="rect">
            <a:avLst/>
          </a:prstGeom>
        </p:spPr>
        <p:txBody>
          <a:bodyPr wrap="square">
            <a:spAutoFit/>
          </a:bodyPr>
          <a:lstStyle/>
          <a:p>
            <a:pPr algn="r"/>
            <a:r>
              <a:rPr lang="en-US" i="1" dirty="0"/>
              <a:t>Marijuana not properly tagged</a:t>
            </a:r>
          </a:p>
        </p:txBody>
      </p:sp>
      <p:sp>
        <p:nvSpPr>
          <p:cNvPr id="7" name="Slide Number Placeholder 6"/>
          <p:cNvSpPr>
            <a:spLocks noGrp="1"/>
          </p:cNvSpPr>
          <p:nvPr>
            <p:ph type="sldNum" sz="quarter" idx="12"/>
          </p:nvPr>
        </p:nvSpPr>
        <p:spPr/>
        <p:txBody>
          <a:bodyPr/>
          <a:lstStyle/>
          <a:p>
            <a:fld id="{5DCB67A9-91E7-B54A-B9B2-AB0BCF4DE681}" type="slidenum">
              <a:rPr lang="en-US" smtClean="0"/>
              <a:pPr/>
              <a:t>18</a:t>
            </a:fld>
            <a:endParaRPr lang="en-US"/>
          </a:p>
        </p:txBody>
      </p:sp>
    </p:spTree>
    <p:extLst>
      <p:ext uri="{BB962C8B-B14F-4D97-AF65-F5344CB8AC3E}">
        <p14:creationId xmlns:p14="http://schemas.microsoft.com/office/powerpoint/2010/main" val="536576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Tools</a:t>
            </a:r>
          </a:p>
        </p:txBody>
      </p:sp>
      <p:sp>
        <p:nvSpPr>
          <p:cNvPr id="3" name="Content Placeholder 2"/>
          <p:cNvSpPr>
            <a:spLocks noGrp="1"/>
          </p:cNvSpPr>
          <p:nvPr>
            <p:ph idx="1"/>
          </p:nvPr>
        </p:nvSpPr>
        <p:spPr>
          <a:xfrm>
            <a:off x="457200" y="1600200"/>
            <a:ext cx="5791200" cy="5105400"/>
          </a:xfrm>
        </p:spPr>
        <p:txBody>
          <a:bodyPr>
            <a:normAutofit fontScale="92500" lnSpcReduction="20000"/>
          </a:bodyPr>
          <a:lstStyle/>
          <a:p>
            <a:r>
              <a:rPr lang="en-US" dirty="0"/>
              <a:t>Goal is education and voluntary compliance</a:t>
            </a:r>
          </a:p>
          <a:p>
            <a:r>
              <a:rPr lang="en-US" dirty="0"/>
              <a:t>Importance of consistent use of enforcement tools to achieve compliance</a:t>
            </a:r>
          </a:p>
          <a:p>
            <a:r>
              <a:rPr lang="en-US" dirty="0"/>
              <a:t>Administrative citations assessed for repeat violations</a:t>
            </a:r>
          </a:p>
          <a:p>
            <a:r>
              <a:rPr lang="en-US" dirty="0"/>
              <a:t>Food disposals, recalls, facility closures,  facility open but process banned, product or equipment removed</a:t>
            </a:r>
          </a:p>
          <a:p>
            <a:r>
              <a:rPr lang="en-US" dirty="0"/>
              <a:t>Sanctions against license</a:t>
            </a:r>
          </a:p>
        </p:txBody>
      </p:sp>
      <p:pic>
        <p:nvPicPr>
          <p:cNvPr id="4" name="Picture 4" descr="http://dehweb/Locations/documents/4-17-14%20Fox%20Street%20Wellness-%20Denaturing%20of%20MarQaha%20Tinctures%20and%20Mists.jpg"/>
          <p:cNvPicPr>
            <a:picLocks noChangeAspect="1" noChangeArrowheads="1"/>
          </p:cNvPicPr>
          <p:nvPr/>
        </p:nvPicPr>
        <p:blipFill>
          <a:blip r:embed="rId2" cstate="print"/>
          <a:srcRect l="8931" r="15158"/>
          <a:stretch>
            <a:fillRect/>
          </a:stretch>
        </p:blipFill>
        <p:spPr bwMode="auto">
          <a:xfrm>
            <a:off x="6324600" y="1676400"/>
            <a:ext cx="2590800" cy="1919337"/>
          </a:xfrm>
          <a:prstGeom prst="rect">
            <a:avLst/>
          </a:prstGeom>
          <a:noFill/>
        </p:spPr>
      </p:pic>
      <p:pic>
        <p:nvPicPr>
          <p:cNvPr id="6" name="Picture 5"/>
          <p:cNvPicPr>
            <a:picLocks noChangeAspect="1"/>
          </p:cNvPicPr>
          <p:nvPr/>
        </p:nvPicPr>
        <p:blipFill>
          <a:blip r:embed="rId3"/>
          <a:stretch>
            <a:fillRect/>
          </a:stretch>
        </p:blipFill>
        <p:spPr>
          <a:xfrm>
            <a:off x="6037730" y="3847968"/>
            <a:ext cx="2712928" cy="2612714"/>
          </a:xfrm>
          <a:prstGeom prst="rect">
            <a:avLst/>
          </a:prstGeom>
        </p:spPr>
      </p:pic>
      <p:sp>
        <p:nvSpPr>
          <p:cNvPr id="5" name="Slide Number Placeholder 4">
            <a:extLst>
              <a:ext uri="{FF2B5EF4-FFF2-40B4-BE49-F238E27FC236}">
                <a16:creationId xmlns:a16="http://schemas.microsoft.com/office/drawing/2014/main" id="{82DF94E8-A975-44DE-AB1C-0FD07721D979}"/>
              </a:ext>
            </a:extLst>
          </p:cNvPr>
          <p:cNvSpPr>
            <a:spLocks noGrp="1"/>
          </p:cNvSpPr>
          <p:nvPr>
            <p:ph type="sldNum" sz="quarter" idx="12"/>
          </p:nvPr>
        </p:nvSpPr>
        <p:spPr/>
        <p:txBody>
          <a:bodyPr/>
          <a:lstStyle/>
          <a:p>
            <a:fld id="{5DCB67A9-91E7-B54A-B9B2-AB0BCF4DE681}" type="slidenum">
              <a:rPr lang="en-US" smtClean="0"/>
              <a:pPr/>
              <a:t>19</a:t>
            </a:fld>
            <a:endParaRPr lang="en-US"/>
          </a:p>
        </p:txBody>
      </p:sp>
    </p:spTree>
    <p:extLst>
      <p:ext uri="{BB962C8B-B14F-4D97-AF65-F5344CB8AC3E}">
        <p14:creationId xmlns:p14="http://schemas.microsoft.com/office/powerpoint/2010/main" val="214109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981E-A7CA-42CA-9310-5F9E0889D488}"/>
              </a:ext>
            </a:extLst>
          </p:cNvPr>
          <p:cNvSpPr>
            <a:spLocks noGrp="1"/>
          </p:cNvSpPr>
          <p:nvPr>
            <p:ph type="title"/>
          </p:nvPr>
        </p:nvSpPr>
        <p:spPr/>
        <p:txBody>
          <a:bodyPr/>
          <a:lstStyle/>
          <a:p>
            <a:r>
              <a:rPr lang="en-US" dirty="0"/>
              <a:t>About Denver</a:t>
            </a:r>
          </a:p>
        </p:txBody>
      </p:sp>
      <p:sp>
        <p:nvSpPr>
          <p:cNvPr id="3" name="Content Placeholder 2">
            <a:extLst>
              <a:ext uri="{FF2B5EF4-FFF2-40B4-BE49-F238E27FC236}">
                <a16:creationId xmlns:a16="http://schemas.microsoft.com/office/drawing/2014/main" id="{A14234F9-A745-434C-AEC6-BDC66AD6A115}"/>
              </a:ext>
            </a:extLst>
          </p:cNvPr>
          <p:cNvSpPr>
            <a:spLocks noGrp="1"/>
          </p:cNvSpPr>
          <p:nvPr>
            <p:ph idx="1"/>
          </p:nvPr>
        </p:nvSpPr>
        <p:spPr>
          <a:xfrm>
            <a:off x="243840" y="2057401"/>
            <a:ext cx="8614410" cy="3394472"/>
          </a:xfrm>
        </p:spPr>
        <p:txBody>
          <a:bodyPr>
            <a:normAutofit fontScale="92500" lnSpcReduction="10000"/>
          </a:bodyPr>
          <a:lstStyle/>
          <a:p>
            <a:r>
              <a:rPr lang="en-US" dirty="0"/>
              <a:t>Population (2015 Census): 682,454</a:t>
            </a:r>
          </a:p>
          <a:p>
            <a:r>
              <a:rPr lang="en-US" dirty="0"/>
              <a:t>Nickname: The Mile High City because Denver is exactly one mile (or 5,280 feet) above sea level</a:t>
            </a:r>
          </a:p>
          <a:p>
            <a:r>
              <a:rPr lang="en-US" dirty="0"/>
              <a:t>City and County of Denver has 14,936 employees; one of the largest employers in the City.</a:t>
            </a:r>
          </a:p>
          <a:p>
            <a:r>
              <a:rPr lang="en-US" dirty="0"/>
              <a:t>Denver experiences 4 seasons and 300+ days of sunshine each year</a:t>
            </a:r>
          </a:p>
          <a:p>
            <a:r>
              <a:rPr lang="en-US" dirty="0"/>
              <a:t>Annual City budget is $1billion USD</a:t>
            </a:r>
          </a:p>
          <a:p>
            <a:r>
              <a:rPr lang="en-US" dirty="0"/>
              <a:t>Denver has 7 professional sports teams – Go Broncos! </a:t>
            </a:r>
          </a:p>
          <a:p>
            <a:r>
              <a:rPr lang="en-US" dirty="0"/>
              <a:t>Mayor Michael B. Hancock (2011 – Present)</a:t>
            </a:r>
          </a:p>
          <a:p>
            <a:endParaRPr lang="en-US" dirty="0"/>
          </a:p>
        </p:txBody>
      </p:sp>
      <p:sp>
        <p:nvSpPr>
          <p:cNvPr id="4" name="Slide Number Placeholder 3">
            <a:extLst>
              <a:ext uri="{FF2B5EF4-FFF2-40B4-BE49-F238E27FC236}">
                <a16:creationId xmlns:a16="http://schemas.microsoft.com/office/drawing/2014/main" id="{724DEB85-4563-4475-BC48-D1029D6A9E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E305C-5B5D-49AF-9F9D-589148B976C9}"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6423E021-1434-4250-8F4B-DA4D64040E8D}"/>
              </a:ext>
            </a:extLst>
          </p:cNvPr>
          <p:cNvPicPr>
            <a:picLocks noChangeAspect="1"/>
          </p:cNvPicPr>
          <p:nvPr/>
        </p:nvPicPr>
        <p:blipFill>
          <a:blip r:embed="rId2"/>
          <a:stretch>
            <a:fillRect/>
          </a:stretch>
        </p:blipFill>
        <p:spPr>
          <a:xfrm>
            <a:off x="6045600" y="4911015"/>
            <a:ext cx="2276336" cy="1705055"/>
          </a:xfrm>
          <a:prstGeom prst="rect">
            <a:avLst/>
          </a:prstGeom>
        </p:spPr>
      </p:pic>
    </p:spTree>
    <p:extLst>
      <p:ext uri="{BB962C8B-B14F-4D97-AF65-F5344CB8AC3E}">
        <p14:creationId xmlns:p14="http://schemas.microsoft.com/office/powerpoint/2010/main" val="3271016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MJ Social Consumption</a:t>
            </a:r>
          </a:p>
        </p:txBody>
      </p:sp>
      <p:sp>
        <p:nvSpPr>
          <p:cNvPr id="3" name="Content Placeholder 2"/>
          <p:cNvSpPr>
            <a:spLocks noGrp="1"/>
          </p:cNvSpPr>
          <p:nvPr>
            <p:ph idx="1"/>
          </p:nvPr>
        </p:nvSpPr>
        <p:spPr/>
        <p:txBody>
          <a:bodyPr>
            <a:normAutofit lnSpcReduction="10000"/>
          </a:bodyPr>
          <a:lstStyle/>
          <a:p>
            <a:r>
              <a:rPr lang="en-US" b="1" dirty="0"/>
              <a:t>In November 2016 Denver voters approved </a:t>
            </a:r>
            <a:r>
              <a:rPr lang="en-US" b="1" dirty="0">
                <a:hlinkClick r:id="rId2"/>
              </a:rPr>
              <a:t>Initiative 300</a:t>
            </a:r>
            <a:r>
              <a:rPr lang="en-US" b="1" dirty="0"/>
              <a:t>, granting individuals the ability to apply for a permit to operate a designated MJ consumption area at any type of business or event.</a:t>
            </a:r>
          </a:p>
          <a:p>
            <a:endParaRPr lang="en-US" b="1" dirty="0"/>
          </a:p>
          <a:p>
            <a:r>
              <a:rPr lang="en-US" b="1" dirty="0"/>
              <a:t>Adoption of rules and regulations was the responsibility of EXL per a public hearing process allowing for review and comment.</a:t>
            </a:r>
          </a:p>
          <a:p>
            <a:pPr marL="0" indent="0">
              <a:buNone/>
            </a:pPr>
            <a:endParaRPr lang="en-US" b="1" dirty="0"/>
          </a:p>
          <a:p>
            <a:pPr lvl="1"/>
            <a:endParaRPr lang="en-US" b="1"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00584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3A0787-B6DA-4B62-A61E-521B853F6A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5" name="Diagram 4">
            <a:extLst>
              <a:ext uri="{FF2B5EF4-FFF2-40B4-BE49-F238E27FC236}">
                <a16:creationId xmlns:a16="http://schemas.microsoft.com/office/drawing/2014/main" id="{425FA9B7-A8BC-4F40-8B21-620B36EFB243}"/>
              </a:ext>
            </a:extLst>
          </p:cNvPr>
          <p:cNvGraphicFramePr/>
          <p:nvPr>
            <p:extLst/>
          </p:nvPr>
        </p:nvGraphicFramePr>
        <p:xfrm>
          <a:off x="134466" y="1657352"/>
          <a:ext cx="8711393"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42FCFC57-AD35-48F6-B4C9-C33054635B91}"/>
              </a:ext>
            </a:extLst>
          </p:cNvPr>
          <p:cNvSpPr>
            <a:spLocks noGrp="1"/>
          </p:cNvSpPr>
          <p:nvPr>
            <p:ph type="title"/>
          </p:nvPr>
        </p:nvSpPr>
        <p:spPr>
          <a:xfrm>
            <a:off x="703595" y="136523"/>
            <a:ext cx="8229600" cy="1143000"/>
          </a:xfrm>
        </p:spPr>
        <p:txBody>
          <a:bodyPr/>
          <a:lstStyle/>
          <a:p>
            <a:r>
              <a:rPr lang="en-US" dirty="0"/>
              <a:t>MJ Social Consumption</a:t>
            </a:r>
          </a:p>
        </p:txBody>
      </p:sp>
    </p:spTree>
    <p:extLst>
      <p:ext uri="{BB962C8B-B14F-4D97-AF65-F5344CB8AC3E}">
        <p14:creationId xmlns:p14="http://schemas.microsoft.com/office/powerpoint/2010/main" val="20275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Impact:</a:t>
            </a:r>
            <a:br>
              <a:rPr lang="en-US" dirty="0"/>
            </a:br>
            <a:r>
              <a:rPr lang="en-US" dirty="0"/>
              <a:t>Challenges</a:t>
            </a:r>
          </a:p>
        </p:txBody>
      </p:sp>
      <p:sp>
        <p:nvSpPr>
          <p:cNvPr id="4" name="TextBox 3"/>
          <p:cNvSpPr txBox="1"/>
          <p:nvPr/>
        </p:nvSpPr>
        <p:spPr>
          <a:xfrm>
            <a:off x="231354" y="1608463"/>
            <a:ext cx="8835528" cy="1785104"/>
          </a:xfrm>
          <a:prstGeom prst="rect">
            <a:avLst/>
          </a:prstGeom>
          <a:noFill/>
        </p:spPr>
        <p:txBody>
          <a:bodyPr wrap="square" rtlCol="0">
            <a:spAutoFit/>
          </a:bodyPr>
          <a:lstStyle/>
          <a:p>
            <a:pPr algn="ctr"/>
            <a:r>
              <a:rPr lang="en-US" sz="2200" b="1" dirty="0">
                <a:solidFill>
                  <a:srgbClr val="000000"/>
                </a:solidFill>
              </a:rPr>
              <a:t>What impact will legalization have on my community?</a:t>
            </a:r>
          </a:p>
          <a:p>
            <a:pPr algn="ctr"/>
            <a:endParaRPr lang="en-US" sz="2200" b="1" dirty="0">
              <a:solidFill>
                <a:srgbClr val="000000"/>
              </a:solidFill>
            </a:endParaRPr>
          </a:p>
          <a:p>
            <a:pPr algn="ctr"/>
            <a:r>
              <a:rPr lang="en-US" sz="2200" b="1" dirty="0">
                <a:solidFill>
                  <a:srgbClr val="000000"/>
                </a:solidFill>
              </a:rPr>
              <a:t>What are the negative consequences and how can they be mitigated?</a:t>
            </a:r>
          </a:p>
          <a:p>
            <a:pPr algn="ctr"/>
            <a:endParaRPr lang="en-US" sz="2200" b="1" dirty="0">
              <a:solidFill>
                <a:srgbClr val="000000"/>
              </a:solidFill>
            </a:endParaRPr>
          </a:p>
          <a:p>
            <a:pPr algn="ctr"/>
            <a:r>
              <a:rPr lang="en-US" sz="2200" b="1" dirty="0">
                <a:solidFill>
                  <a:srgbClr val="000000"/>
                </a:solidFill>
              </a:rPr>
              <a:t>What resources are needed to manage legalization?</a:t>
            </a:r>
          </a:p>
        </p:txBody>
      </p:sp>
      <p:pic>
        <p:nvPicPr>
          <p:cNvPr id="1030" name="Picture 6" descr="http://futurestaffnow.admin.haleywebsite.com/files/2014/07/blindfold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05309"/>
            <a:ext cx="5334000" cy="24860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5C33714-D05B-42AC-BF8A-A09106D33CAD}"/>
              </a:ext>
            </a:extLst>
          </p:cNvPr>
          <p:cNvSpPr>
            <a:spLocks noGrp="1"/>
          </p:cNvSpPr>
          <p:nvPr>
            <p:ph type="sldNum" sz="quarter" idx="12"/>
          </p:nvPr>
        </p:nvSpPr>
        <p:spPr/>
        <p:txBody>
          <a:bodyPr/>
          <a:lstStyle/>
          <a:p>
            <a:fld id="{5DCB67A9-91E7-B54A-B9B2-AB0BCF4DE681}" type="slidenum">
              <a:rPr lang="en-US" smtClean="0"/>
              <a:pPr/>
              <a:t>22</a:t>
            </a:fld>
            <a:endParaRPr lang="en-US"/>
          </a:p>
        </p:txBody>
      </p:sp>
    </p:spTree>
    <p:extLst>
      <p:ext uri="{BB962C8B-B14F-4D97-AF65-F5344CB8AC3E}">
        <p14:creationId xmlns:p14="http://schemas.microsoft.com/office/powerpoint/2010/main" val="2973334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08E2-7592-46CE-AFA9-B7D858E08135}"/>
              </a:ext>
            </a:extLst>
          </p:cNvPr>
          <p:cNvSpPr>
            <a:spLocks noGrp="1"/>
          </p:cNvSpPr>
          <p:nvPr>
            <p:ph type="title"/>
          </p:nvPr>
        </p:nvSpPr>
        <p:spPr/>
        <p:txBody>
          <a:bodyPr/>
          <a:lstStyle/>
          <a:p>
            <a:r>
              <a:rPr lang="en-US" dirty="0"/>
              <a:t>MJ Sales as  Percent of CO GDP</a:t>
            </a:r>
          </a:p>
        </p:txBody>
      </p:sp>
      <p:sp>
        <p:nvSpPr>
          <p:cNvPr id="4" name="Slide Number Placeholder 3">
            <a:extLst>
              <a:ext uri="{FF2B5EF4-FFF2-40B4-BE49-F238E27FC236}">
                <a16:creationId xmlns:a16="http://schemas.microsoft.com/office/drawing/2014/main" id="{3AA6706F-F852-4866-B94D-27CA0D71C68F}"/>
              </a:ext>
            </a:extLst>
          </p:cNvPr>
          <p:cNvSpPr>
            <a:spLocks noGrp="1"/>
          </p:cNvSpPr>
          <p:nvPr>
            <p:ph type="sldNum" sz="quarter" idx="12"/>
          </p:nvPr>
        </p:nvSpPr>
        <p:spPr/>
        <p:txBody>
          <a:bodyPr/>
          <a:lstStyle/>
          <a:p>
            <a:fld id="{0AB32A91-9503-4A56-AFF0-829C0F2B07C5}" type="slidenum">
              <a:rPr lang="en-US" smtClean="0"/>
              <a:t>23</a:t>
            </a:fld>
            <a:endParaRPr lang="en-US" dirty="0"/>
          </a:p>
        </p:txBody>
      </p:sp>
      <p:sp>
        <p:nvSpPr>
          <p:cNvPr id="5" name="Content Placeholder 4">
            <a:extLst>
              <a:ext uri="{FF2B5EF4-FFF2-40B4-BE49-F238E27FC236}">
                <a16:creationId xmlns:a16="http://schemas.microsoft.com/office/drawing/2014/main" id="{D6F0F3E1-CAF8-4731-AC9F-7E81251CB78B}"/>
              </a:ext>
            </a:extLst>
          </p:cNvPr>
          <p:cNvSpPr txBox="1">
            <a:spLocks noGrp="1"/>
          </p:cNvSpPr>
          <p:nvPr>
            <p:ph idx="1"/>
          </p:nvPr>
        </p:nvSpPr>
        <p:spPr>
          <a:xfrm>
            <a:off x="457200" y="1600202"/>
            <a:ext cx="8229600" cy="523220"/>
          </a:xfrm>
          <a:prstGeom prst="rect">
            <a:avLst/>
          </a:prstGeom>
          <a:noFill/>
        </p:spPr>
        <p:txBody>
          <a:bodyPr wrap="square" rtlCol="0">
            <a:spAutoFit/>
          </a:bodyPr>
          <a:lstStyle/>
          <a:p>
            <a:pPr marL="0" indent="0" algn="ctr">
              <a:buNone/>
            </a:pPr>
            <a:r>
              <a:rPr lang="en-US" sz="2800" b="1" dirty="0"/>
              <a:t>Approximately $1.3 Billion in sales in 2016</a:t>
            </a:r>
          </a:p>
        </p:txBody>
      </p:sp>
      <p:pic>
        <p:nvPicPr>
          <p:cNvPr id="6" name="Picture 5">
            <a:extLst>
              <a:ext uri="{FF2B5EF4-FFF2-40B4-BE49-F238E27FC236}">
                <a16:creationId xmlns:a16="http://schemas.microsoft.com/office/drawing/2014/main" id="{2AC74C9B-538C-44B6-95B7-6A097C8C246A}"/>
              </a:ext>
            </a:extLst>
          </p:cNvPr>
          <p:cNvPicPr>
            <a:picLocks noChangeAspect="1"/>
          </p:cNvPicPr>
          <p:nvPr/>
        </p:nvPicPr>
        <p:blipFill>
          <a:blip r:embed="rId3"/>
          <a:stretch>
            <a:fillRect/>
          </a:stretch>
        </p:blipFill>
        <p:spPr>
          <a:xfrm>
            <a:off x="215114" y="3819640"/>
            <a:ext cx="3952909" cy="1526515"/>
          </a:xfrm>
          <a:prstGeom prst="rect">
            <a:avLst/>
          </a:prstGeom>
        </p:spPr>
      </p:pic>
      <p:graphicFrame>
        <p:nvGraphicFramePr>
          <p:cNvPr id="7" name="Chart 6">
            <a:extLst>
              <a:ext uri="{FF2B5EF4-FFF2-40B4-BE49-F238E27FC236}">
                <a16:creationId xmlns:a16="http://schemas.microsoft.com/office/drawing/2014/main" id="{5F290E7B-E4D3-456D-9140-DB822E801A45}"/>
              </a:ext>
            </a:extLst>
          </p:cNvPr>
          <p:cNvGraphicFramePr>
            <a:graphicFrameLocks/>
          </p:cNvGraphicFramePr>
          <p:nvPr>
            <p:extLst/>
          </p:nvPr>
        </p:nvGraphicFramePr>
        <p:xfrm>
          <a:off x="4266490" y="2305986"/>
          <a:ext cx="4877510" cy="3709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529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Brace 17"/>
          <p:cNvSpPr/>
          <p:nvPr/>
        </p:nvSpPr>
        <p:spPr>
          <a:xfrm>
            <a:off x="5296471" y="2853381"/>
            <a:ext cx="879875" cy="233994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dirty="0">
              <a:solidFill>
                <a:srgbClr val="58595B"/>
              </a:solidFill>
            </a:endParaRPr>
          </a:p>
        </p:txBody>
      </p:sp>
      <p:sp>
        <p:nvSpPr>
          <p:cNvPr id="19" name="TextBox 18"/>
          <p:cNvSpPr txBox="1"/>
          <p:nvPr/>
        </p:nvSpPr>
        <p:spPr>
          <a:xfrm>
            <a:off x="6176346" y="2252356"/>
            <a:ext cx="2697746" cy="3234219"/>
          </a:xfrm>
          <a:prstGeom prst="rect">
            <a:avLst/>
          </a:prstGeom>
          <a:noFill/>
        </p:spPr>
        <p:txBody>
          <a:bodyPr wrap="square" rtlCol="0">
            <a:spAutoFit/>
          </a:bodyPr>
          <a:lstStyle/>
          <a:p>
            <a:pPr marL="173831" indent="-173831" defTabSz="342900">
              <a:spcAft>
                <a:spcPts val="450"/>
              </a:spcAft>
              <a:buFont typeface="Arial" pitchFamily="34" charset="0"/>
              <a:buChar char="•"/>
            </a:pPr>
            <a:r>
              <a:rPr lang="en-US" sz="2000" dirty="0">
                <a:solidFill>
                  <a:srgbClr val="58595B">
                    <a:lumMod val="50000"/>
                  </a:srgbClr>
                </a:solidFill>
                <a:latin typeface="Arial Narrow" pitchFamily="34" charset="0"/>
              </a:rPr>
              <a:t>All revenues go to the General Fund</a:t>
            </a:r>
          </a:p>
          <a:p>
            <a:pPr marL="173831" indent="-173831" defTabSz="342900">
              <a:spcAft>
                <a:spcPts val="450"/>
              </a:spcAft>
              <a:buFont typeface="Arial" pitchFamily="34" charset="0"/>
              <a:buChar char="•"/>
            </a:pPr>
            <a:r>
              <a:rPr lang="en-US" sz="2000" dirty="0">
                <a:solidFill>
                  <a:srgbClr val="58595B">
                    <a:lumMod val="50000"/>
                  </a:srgbClr>
                </a:solidFill>
                <a:latin typeface="Arial Narrow" pitchFamily="34" charset="0"/>
              </a:rPr>
              <a:t>The special retail sales tax and the state </a:t>
            </a:r>
            <a:r>
              <a:rPr lang="en-US" sz="2000" dirty="0" err="1">
                <a:solidFill>
                  <a:srgbClr val="58595B">
                    <a:lumMod val="50000"/>
                  </a:srgbClr>
                </a:solidFill>
                <a:latin typeface="Arial Narrow" pitchFamily="34" charset="0"/>
              </a:rPr>
              <a:t>shareback</a:t>
            </a:r>
            <a:r>
              <a:rPr lang="en-US" sz="2000" dirty="0">
                <a:solidFill>
                  <a:srgbClr val="58595B">
                    <a:lumMod val="50000"/>
                  </a:srgbClr>
                </a:solidFill>
                <a:latin typeface="Arial Narrow" pitchFamily="34" charset="0"/>
              </a:rPr>
              <a:t> are specifically used for marijuana regulation, enforcement and education or other identified expenditures.</a:t>
            </a:r>
          </a:p>
        </p:txBody>
      </p:sp>
      <p:sp>
        <p:nvSpPr>
          <p:cNvPr id="12" name="Slide Number Placeholder 11"/>
          <p:cNvSpPr>
            <a:spLocks noGrp="1"/>
          </p:cNvSpPr>
          <p:nvPr>
            <p:ph type="sldNum" sz="quarter" idx="12"/>
          </p:nvPr>
        </p:nvSpPr>
        <p:spPr/>
        <p:txBody>
          <a:bodyPr/>
          <a:lstStyle/>
          <a:p>
            <a:fld id="{5DCB67A9-91E7-B54A-B9B2-AB0BCF4DE681}" type="slidenum">
              <a:rPr lang="en-US" smtClean="0">
                <a:solidFill>
                  <a:srgbClr val="58595B">
                    <a:tint val="75000"/>
                  </a:srgbClr>
                </a:solidFill>
              </a:rPr>
              <a:pPr/>
              <a:t>24</a:t>
            </a:fld>
            <a:endParaRPr lang="en-US" dirty="0">
              <a:solidFill>
                <a:srgbClr val="58595B">
                  <a:tint val="75000"/>
                </a:srgbClr>
              </a:solidFill>
            </a:endParaRPr>
          </a:p>
        </p:txBody>
      </p:sp>
      <p:graphicFrame>
        <p:nvGraphicFramePr>
          <p:cNvPr id="15" name="Chart 14"/>
          <p:cNvGraphicFramePr/>
          <p:nvPr>
            <p:extLst/>
          </p:nvPr>
        </p:nvGraphicFramePr>
        <p:xfrm>
          <a:off x="-333378" y="5189563"/>
          <a:ext cx="3853787" cy="340085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8"/>
          <p:cNvSpPr txBox="1">
            <a:spLocks noGrp="1"/>
          </p:cNvSpPr>
          <p:nvPr>
            <p:ph type="title"/>
          </p:nvPr>
        </p:nvSpPr>
        <p:spPr>
          <a:xfrm>
            <a:off x="2339788" y="89648"/>
            <a:ext cx="6724549" cy="1129552"/>
          </a:xfrm>
          <a:prstGeom prst="rect">
            <a:avLst/>
          </a:prstGeom>
        </p:spPr>
        <p:txBody>
          <a:bodyPr vert="horz" lIns="68580" tIns="34290" rIns="68580" bIns="34290" rtlCol="0" anchor="ctr">
            <a:normAutofit fontScale="90000"/>
          </a:bodyPr>
          <a:lstStyle/>
          <a:p>
            <a:pPr>
              <a:defRPr/>
            </a:pPr>
            <a:br>
              <a:rPr lang="en-US" dirty="0"/>
            </a:br>
            <a:r>
              <a:rPr lang="en-US" sz="3100" dirty="0"/>
              <a:t>How much revenue is generated by marijuana sales in Denver?</a:t>
            </a:r>
            <a:br>
              <a:rPr lang="en-US" sz="3100" dirty="0"/>
            </a:br>
            <a:endParaRPr lang="en-US" dirty="0"/>
          </a:p>
        </p:txBody>
      </p:sp>
      <p:graphicFrame>
        <p:nvGraphicFramePr>
          <p:cNvPr id="8" name="Chart 7">
            <a:extLst>
              <a:ext uri="{FF2B5EF4-FFF2-40B4-BE49-F238E27FC236}">
                <a16:creationId xmlns:a16="http://schemas.microsoft.com/office/drawing/2014/main" id="{D48327AB-A545-4914-88E5-A417F280B7F3}"/>
              </a:ext>
            </a:extLst>
          </p:cNvPr>
          <p:cNvGraphicFramePr>
            <a:graphicFrameLocks/>
          </p:cNvGraphicFramePr>
          <p:nvPr>
            <p:extLst>
              <p:ext uri="{D42A27DB-BD31-4B8C-83A1-F6EECF244321}">
                <p14:modId xmlns:p14="http://schemas.microsoft.com/office/powerpoint/2010/main" val="1794567849"/>
              </p:ext>
            </p:extLst>
          </p:nvPr>
        </p:nvGraphicFramePr>
        <p:xfrm>
          <a:off x="-697230" y="1696059"/>
          <a:ext cx="7795260" cy="511075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24BF587-6B87-47E0-85C7-59275AE4EFF0}"/>
              </a:ext>
            </a:extLst>
          </p:cNvPr>
          <p:cNvSpPr txBox="1"/>
          <p:nvPr/>
        </p:nvSpPr>
        <p:spPr>
          <a:xfrm>
            <a:off x="4679576" y="1696059"/>
            <a:ext cx="3859306" cy="461665"/>
          </a:xfrm>
          <a:prstGeom prst="rect">
            <a:avLst/>
          </a:prstGeom>
          <a:noFill/>
        </p:spPr>
        <p:txBody>
          <a:bodyPr wrap="square" rtlCol="0">
            <a:spAutoFit/>
          </a:bodyPr>
          <a:lstStyle/>
          <a:p>
            <a:r>
              <a:rPr lang="en-US" sz="2400" dirty="0">
                <a:solidFill>
                  <a:schemeClr val="accent1">
                    <a:lumMod val="75000"/>
                  </a:schemeClr>
                </a:solidFill>
              </a:rPr>
              <a:t>2017 Total=$43.2 million</a:t>
            </a:r>
          </a:p>
        </p:txBody>
      </p:sp>
    </p:spTree>
    <p:extLst>
      <p:ext uri="{BB962C8B-B14F-4D97-AF65-F5344CB8AC3E}">
        <p14:creationId xmlns:p14="http://schemas.microsoft.com/office/powerpoint/2010/main" val="189111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02001-398F-4F1F-ADA2-8A075F5F9CBF}"/>
              </a:ext>
            </a:extLst>
          </p:cNvPr>
          <p:cNvSpPr>
            <a:spLocks noGrp="1"/>
          </p:cNvSpPr>
          <p:nvPr>
            <p:ph type="sldNum" sz="quarter" idx="12"/>
          </p:nvPr>
        </p:nvSpPr>
        <p:spPr/>
        <p:txBody>
          <a:bodyPr/>
          <a:lstStyle/>
          <a:p>
            <a:fld id="{0AB32A91-9503-4A56-AFF0-829C0F2B07C5}" type="slidenum">
              <a:rPr lang="en-US" smtClean="0"/>
              <a:t>25</a:t>
            </a:fld>
            <a:endParaRPr lang="en-US" dirty="0"/>
          </a:p>
        </p:txBody>
      </p:sp>
      <p:graphicFrame>
        <p:nvGraphicFramePr>
          <p:cNvPr id="5" name="Content Placeholder 4">
            <a:extLst>
              <a:ext uri="{FF2B5EF4-FFF2-40B4-BE49-F238E27FC236}">
                <a16:creationId xmlns:a16="http://schemas.microsoft.com/office/drawing/2014/main" id="{3D611654-58DB-4D43-A11E-B3BF8577757D}"/>
              </a:ext>
            </a:extLst>
          </p:cNvPr>
          <p:cNvGraphicFramePr>
            <a:graphicFrameLocks noGrp="1"/>
          </p:cNvGraphicFramePr>
          <p:nvPr>
            <p:ph idx="1"/>
            <p:extLst/>
          </p:nvPr>
        </p:nvGraphicFramePr>
        <p:xfrm>
          <a:off x="457200" y="1767841"/>
          <a:ext cx="8229600" cy="4789714"/>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8">
            <a:extLst>
              <a:ext uri="{FF2B5EF4-FFF2-40B4-BE49-F238E27FC236}">
                <a16:creationId xmlns:a16="http://schemas.microsoft.com/office/drawing/2014/main" id="{C9F4761E-9A2E-4365-98B8-6B80ABD8FBC5}"/>
              </a:ext>
            </a:extLst>
          </p:cNvPr>
          <p:cNvSpPr txBox="1">
            <a:spLocks/>
          </p:cNvSpPr>
          <p:nvPr/>
        </p:nvSpPr>
        <p:spPr>
          <a:xfrm>
            <a:off x="3186953" y="136525"/>
            <a:ext cx="5877384" cy="1467396"/>
          </a:xfrm>
          <a:prstGeom prst="rect">
            <a:avLst/>
          </a:prstGeom>
        </p:spPr>
        <p:txBody>
          <a:bodyPr vert="horz" lIns="68580" tIns="34290" rIns="68580" bIns="34290" rtlCol="0" anchor="ctr">
            <a:normAutofit fontScale="60000" lnSpcReduction="20000"/>
          </a:bodyPr>
          <a:lstStyle>
            <a:lvl1pPr algn="r" defTabSz="457200" rtl="0" eaLnBrk="1" latinLnBrk="0" hangingPunct="1">
              <a:spcBef>
                <a:spcPct val="0"/>
              </a:spcBef>
              <a:buNone/>
              <a:defRPr sz="3200" kern="1200">
                <a:solidFill>
                  <a:schemeClr val="bg1"/>
                </a:solidFill>
                <a:latin typeface="+mj-lt"/>
                <a:ea typeface="+mj-ea"/>
                <a:cs typeface="+mj-cs"/>
              </a:defRPr>
            </a:lvl1pPr>
          </a:lstStyle>
          <a:p>
            <a:pPr>
              <a:defRPr/>
            </a:pPr>
            <a:br>
              <a:rPr lang="en-US" dirty="0"/>
            </a:br>
            <a:r>
              <a:rPr lang="en-US" sz="4700" dirty="0"/>
              <a:t>How much revenue is generated by marijuana sales in Denver?</a:t>
            </a:r>
            <a:br>
              <a:rPr lang="en-US" sz="4700" dirty="0"/>
            </a:br>
            <a:endParaRPr lang="en-US" sz="4700" dirty="0"/>
          </a:p>
        </p:txBody>
      </p:sp>
    </p:spTree>
    <p:extLst>
      <p:ext uri="{BB962C8B-B14F-4D97-AF65-F5344CB8AC3E}">
        <p14:creationId xmlns:p14="http://schemas.microsoft.com/office/powerpoint/2010/main" val="1775531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CB67A9-91E7-B54A-B9B2-AB0BCF4DE681}" type="slidenum">
              <a:rPr lang="en-US" smtClean="0"/>
              <a:pPr/>
              <a:t>26</a:t>
            </a:fld>
            <a:endParaRPr lang="en-US" dirty="0"/>
          </a:p>
        </p:txBody>
      </p:sp>
      <p:sp>
        <p:nvSpPr>
          <p:cNvPr id="13" name="Title 8"/>
          <p:cNvSpPr txBox="1">
            <a:spLocks noGrp="1"/>
          </p:cNvSpPr>
          <p:nvPr>
            <p:ph type="title"/>
          </p:nvPr>
        </p:nvSpPr>
        <p:spPr>
          <a:xfrm>
            <a:off x="2702858" y="274638"/>
            <a:ext cx="6441141" cy="1143000"/>
          </a:xfrm>
          <a:prstGeom prst="rect">
            <a:avLst/>
          </a:prstGeom>
        </p:spPr>
        <p:txBody>
          <a:bodyPr vert="horz" lIns="91440" tIns="45720" rIns="91440" bIns="45720" rtlCol="0" anchor="ctr">
            <a:normAutofit fontScale="9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mj-cs"/>
              </a:rPr>
              <a:t>Marijuana Regulation, Enforcement and Education Costs</a:t>
            </a:r>
          </a:p>
        </p:txBody>
      </p:sp>
      <p:graphicFrame>
        <p:nvGraphicFramePr>
          <p:cNvPr id="7" name="Chart 6">
            <a:extLst>
              <a:ext uri="{FF2B5EF4-FFF2-40B4-BE49-F238E27FC236}">
                <a16:creationId xmlns:a16="http://schemas.microsoft.com/office/drawing/2014/main" id="{B224631D-E591-4785-80A8-62E58570C6AE}"/>
              </a:ext>
            </a:extLst>
          </p:cNvPr>
          <p:cNvGraphicFramePr>
            <a:graphicFrameLocks/>
          </p:cNvGraphicFramePr>
          <p:nvPr>
            <p:extLst>
              <p:ext uri="{D42A27DB-BD31-4B8C-83A1-F6EECF244321}">
                <p14:modId xmlns:p14="http://schemas.microsoft.com/office/powerpoint/2010/main" val="1226733308"/>
              </p:ext>
            </p:extLst>
          </p:nvPr>
        </p:nvGraphicFramePr>
        <p:xfrm>
          <a:off x="291829" y="846138"/>
          <a:ext cx="8852170" cy="54403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A972B50D-CF49-4421-8A1C-D630C0CF5BB1}"/>
              </a:ext>
            </a:extLst>
          </p:cNvPr>
          <p:cNvSpPr txBox="1"/>
          <p:nvPr/>
        </p:nvSpPr>
        <p:spPr>
          <a:xfrm>
            <a:off x="2606726" y="6358404"/>
            <a:ext cx="4222376" cy="7261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solidFill>
                  <a:schemeClr val="accent1">
                    <a:lumMod val="75000"/>
                  </a:schemeClr>
                </a:solidFill>
              </a:rPr>
              <a:t>2018 Total=$8.8 million</a:t>
            </a:r>
          </a:p>
        </p:txBody>
      </p:sp>
    </p:spTree>
    <p:extLst>
      <p:ext uri="{BB962C8B-B14F-4D97-AF65-F5344CB8AC3E}">
        <p14:creationId xmlns:p14="http://schemas.microsoft.com/office/powerpoint/2010/main" val="1836516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842D-5ED1-42B9-864F-EB3F0A32E0B1}"/>
              </a:ext>
            </a:extLst>
          </p:cNvPr>
          <p:cNvSpPr>
            <a:spLocks noGrp="1"/>
          </p:cNvSpPr>
          <p:nvPr>
            <p:ph type="title"/>
          </p:nvPr>
        </p:nvSpPr>
        <p:spPr>
          <a:xfrm>
            <a:off x="914400" y="266888"/>
            <a:ext cx="8229600" cy="1143000"/>
          </a:xfrm>
        </p:spPr>
        <p:txBody>
          <a:bodyPr/>
          <a:lstStyle/>
          <a:p>
            <a:r>
              <a:rPr lang="en-US" dirty="0"/>
              <a:t>Denver MJ Revenue vs Expenses</a:t>
            </a:r>
          </a:p>
        </p:txBody>
      </p:sp>
      <p:sp>
        <p:nvSpPr>
          <p:cNvPr id="4" name="Slide Number Placeholder 3">
            <a:extLst>
              <a:ext uri="{FF2B5EF4-FFF2-40B4-BE49-F238E27FC236}">
                <a16:creationId xmlns:a16="http://schemas.microsoft.com/office/drawing/2014/main" id="{6918AD1D-52FE-41B7-9DA8-8DFC643655D9}"/>
              </a:ext>
            </a:extLst>
          </p:cNvPr>
          <p:cNvSpPr>
            <a:spLocks noGrp="1"/>
          </p:cNvSpPr>
          <p:nvPr>
            <p:ph type="sldNum" sz="quarter" idx="12"/>
          </p:nvPr>
        </p:nvSpPr>
        <p:spPr/>
        <p:txBody>
          <a:bodyPr/>
          <a:lstStyle/>
          <a:p>
            <a:fld id="{0AB32A91-9503-4A56-AFF0-829C0F2B07C5}" type="slidenum">
              <a:rPr lang="en-US" smtClean="0"/>
              <a:t>27</a:t>
            </a:fld>
            <a:endParaRPr lang="en-US" dirty="0"/>
          </a:p>
        </p:txBody>
      </p:sp>
      <p:graphicFrame>
        <p:nvGraphicFramePr>
          <p:cNvPr id="6" name="Chart 5">
            <a:extLst>
              <a:ext uri="{FF2B5EF4-FFF2-40B4-BE49-F238E27FC236}">
                <a16:creationId xmlns:a16="http://schemas.microsoft.com/office/drawing/2014/main" id="{A8341F05-2581-4B3F-9414-7FE9159AF088}"/>
              </a:ext>
            </a:extLst>
          </p:cNvPr>
          <p:cNvGraphicFramePr>
            <a:graphicFrameLocks/>
          </p:cNvGraphicFramePr>
          <p:nvPr>
            <p:extLst>
              <p:ext uri="{D42A27DB-BD31-4B8C-83A1-F6EECF244321}">
                <p14:modId xmlns:p14="http://schemas.microsoft.com/office/powerpoint/2010/main" val="4004949915"/>
              </p:ext>
            </p:extLst>
          </p:nvPr>
        </p:nvGraphicFramePr>
        <p:xfrm>
          <a:off x="-147917" y="1665028"/>
          <a:ext cx="8108576" cy="49260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A8665B2-BB37-4AA5-B2AE-09AB1034D57B}"/>
              </a:ext>
            </a:extLst>
          </p:cNvPr>
          <p:cNvSpPr txBox="1"/>
          <p:nvPr/>
        </p:nvSpPr>
        <p:spPr>
          <a:xfrm>
            <a:off x="7678271" y="2030506"/>
            <a:ext cx="1600200" cy="2831544"/>
          </a:xfrm>
          <a:prstGeom prst="rect">
            <a:avLst/>
          </a:prstGeom>
          <a:noFill/>
        </p:spPr>
        <p:txBody>
          <a:bodyPr wrap="square" rtlCol="0">
            <a:spAutoFit/>
          </a:bodyPr>
          <a:lstStyle/>
          <a:p>
            <a:r>
              <a:rPr lang="en-US" sz="1600" dirty="0"/>
              <a:t>In 2018,  a portion of this amount is going to Affordable Housing solutions, Opioid Intervention programs and Deferred Maintenance</a:t>
            </a:r>
            <a:r>
              <a:rPr lang="en-US" dirty="0"/>
              <a:t>.</a:t>
            </a:r>
          </a:p>
        </p:txBody>
      </p:sp>
    </p:spTree>
    <p:extLst>
      <p:ext uri="{BB962C8B-B14F-4D97-AF65-F5344CB8AC3E}">
        <p14:creationId xmlns:p14="http://schemas.microsoft.com/office/powerpoint/2010/main" val="2382782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Crime</a:t>
            </a:r>
          </a:p>
        </p:txBody>
      </p:sp>
      <p:graphicFrame>
        <p:nvGraphicFramePr>
          <p:cNvPr id="5" name="Chart 4">
            <a:extLst>
              <a:ext uri="{FF2B5EF4-FFF2-40B4-BE49-F238E27FC236}">
                <a16:creationId xmlns:a16="http://schemas.microsoft.com/office/drawing/2014/main" id="{9564183B-D30F-45A3-B68D-E303DB78AF57}"/>
              </a:ext>
            </a:extLst>
          </p:cNvPr>
          <p:cNvGraphicFramePr>
            <a:graphicFrameLocks/>
          </p:cNvGraphicFramePr>
          <p:nvPr>
            <p:extLst/>
          </p:nvPr>
        </p:nvGraphicFramePr>
        <p:xfrm>
          <a:off x="262646" y="1468829"/>
          <a:ext cx="8618707" cy="42509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B28C88E-F581-4D5D-9CD2-1533D001A784}"/>
              </a:ext>
            </a:extLst>
          </p:cNvPr>
          <p:cNvSpPr txBox="1"/>
          <p:nvPr/>
        </p:nvSpPr>
        <p:spPr>
          <a:xfrm>
            <a:off x="252919" y="5719817"/>
            <a:ext cx="8891081" cy="1077218"/>
          </a:xfrm>
          <a:prstGeom prst="rect">
            <a:avLst/>
          </a:prstGeom>
          <a:noFill/>
        </p:spPr>
        <p:txBody>
          <a:bodyPr wrap="square" rtlCol="0">
            <a:spAutoFit/>
          </a:bodyPr>
          <a:lstStyle/>
          <a:p>
            <a:r>
              <a:rPr lang="en-US" sz="1600" dirty="0">
                <a:solidFill>
                  <a:srgbClr val="000000"/>
                </a:solidFill>
              </a:rPr>
              <a:t>The Denver Police Department changed reporting methods in 2014, leading to the inaccurate appearance of a spike in crime. </a:t>
            </a:r>
          </a:p>
          <a:p>
            <a:endParaRPr lang="en-US" sz="1600" dirty="0">
              <a:solidFill>
                <a:srgbClr val="000000"/>
              </a:solidFill>
            </a:endParaRPr>
          </a:p>
          <a:p>
            <a:r>
              <a:rPr lang="en-US" sz="1600" dirty="0">
                <a:solidFill>
                  <a:srgbClr val="000000"/>
                </a:solidFill>
              </a:rPr>
              <a:t>When the data is normalized, crime increased by only 2.5% between 2013 and 2014.</a:t>
            </a:r>
          </a:p>
        </p:txBody>
      </p:sp>
      <p:sp>
        <p:nvSpPr>
          <p:cNvPr id="3" name="Slide Number Placeholder 2">
            <a:extLst>
              <a:ext uri="{FF2B5EF4-FFF2-40B4-BE49-F238E27FC236}">
                <a16:creationId xmlns:a16="http://schemas.microsoft.com/office/drawing/2014/main" id="{D35CC1DA-0874-4B52-B02A-51FD28033529}"/>
              </a:ext>
            </a:extLst>
          </p:cNvPr>
          <p:cNvSpPr>
            <a:spLocks noGrp="1"/>
          </p:cNvSpPr>
          <p:nvPr>
            <p:ph type="sldNum" sz="quarter" idx="12"/>
          </p:nvPr>
        </p:nvSpPr>
        <p:spPr/>
        <p:txBody>
          <a:bodyPr/>
          <a:lstStyle/>
          <a:p>
            <a:fld id="{5DCB67A9-91E7-B54A-B9B2-AB0BCF4DE681}" type="slidenum">
              <a:rPr lang="en-US" smtClean="0"/>
              <a:pPr/>
              <a:t>28</a:t>
            </a:fld>
            <a:endParaRPr lang="en-US"/>
          </a:p>
        </p:txBody>
      </p:sp>
    </p:spTree>
    <p:extLst>
      <p:ext uri="{BB962C8B-B14F-4D97-AF65-F5344CB8AC3E}">
        <p14:creationId xmlns:p14="http://schemas.microsoft.com/office/powerpoint/2010/main" val="134817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3906-0450-40CD-AC04-B7E1F53758BE}"/>
              </a:ext>
            </a:extLst>
          </p:cNvPr>
          <p:cNvSpPr>
            <a:spLocks noGrp="1"/>
          </p:cNvSpPr>
          <p:nvPr>
            <p:ph type="title"/>
          </p:nvPr>
        </p:nvSpPr>
        <p:spPr/>
        <p:txBody>
          <a:bodyPr/>
          <a:lstStyle/>
          <a:p>
            <a:r>
              <a:rPr lang="en-US" dirty="0"/>
              <a:t>DUI Citations</a:t>
            </a:r>
            <a:br>
              <a:rPr lang="en-US" dirty="0"/>
            </a:br>
            <a:r>
              <a:rPr lang="en-US" dirty="0"/>
              <a:t>Colorado State Patrol</a:t>
            </a:r>
          </a:p>
        </p:txBody>
      </p:sp>
      <p:sp>
        <p:nvSpPr>
          <p:cNvPr id="4" name="Slide Number Placeholder 3">
            <a:extLst>
              <a:ext uri="{FF2B5EF4-FFF2-40B4-BE49-F238E27FC236}">
                <a16:creationId xmlns:a16="http://schemas.microsoft.com/office/drawing/2014/main" id="{93B80AFA-1593-42DA-B679-20E6D173B6A6}"/>
              </a:ext>
            </a:extLst>
          </p:cNvPr>
          <p:cNvSpPr>
            <a:spLocks noGrp="1"/>
          </p:cNvSpPr>
          <p:nvPr>
            <p:ph type="sldNum" sz="quarter" idx="12"/>
          </p:nvPr>
        </p:nvSpPr>
        <p:spPr/>
        <p:txBody>
          <a:bodyPr/>
          <a:lstStyle/>
          <a:p>
            <a:fld id="{0AB32A91-9503-4A56-AFF0-829C0F2B07C5}" type="slidenum">
              <a:rPr lang="en-US" smtClean="0"/>
              <a:t>29</a:t>
            </a:fld>
            <a:endParaRPr lang="en-US" dirty="0"/>
          </a:p>
        </p:txBody>
      </p:sp>
      <p:pic>
        <p:nvPicPr>
          <p:cNvPr id="5" name="Content Placeholder 4">
            <a:extLst>
              <a:ext uri="{FF2B5EF4-FFF2-40B4-BE49-F238E27FC236}">
                <a16:creationId xmlns:a16="http://schemas.microsoft.com/office/drawing/2014/main" id="{C1CBE588-EAEA-490C-A932-F1A1F92DC5FF}"/>
              </a:ext>
            </a:extLst>
          </p:cNvPr>
          <p:cNvPicPr>
            <a:picLocks noGrp="1" noChangeAspect="1"/>
          </p:cNvPicPr>
          <p:nvPr>
            <p:ph idx="1"/>
          </p:nvPr>
        </p:nvPicPr>
        <p:blipFill>
          <a:blip r:embed="rId2"/>
          <a:stretch>
            <a:fillRect/>
          </a:stretch>
        </p:blipFill>
        <p:spPr>
          <a:xfrm>
            <a:off x="463316" y="1556657"/>
            <a:ext cx="8559660" cy="4710985"/>
          </a:xfrm>
          <a:prstGeom prst="rect">
            <a:avLst/>
          </a:prstGeom>
        </p:spPr>
      </p:pic>
      <p:sp>
        <p:nvSpPr>
          <p:cNvPr id="6" name="TextBox 1">
            <a:extLst>
              <a:ext uri="{FF2B5EF4-FFF2-40B4-BE49-F238E27FC236}">
                <a16:creationId xmlns:a16="http://schemas.microsoft.com/office/drawing/2014/main" id="{519FED9D-D1B0-4439-A9FA-FFAA7C0B2FE5}"/>
              </a:ext>
            </a:extLst>
          </p:cNvPr>
          <p:cNvSpPr txBox="1"/>
          <p:nvPr/>
        </p:nvSpPr>
        <p:spPr>
          <a:xfrm>
            <a:off x="181074" y="6308725"/>
            <a:ext cx="8153400" cy="4127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Note: A positive test for cannabinoids may be the result of active  THC or one of its inactive metabolites and does not necessarily indicate impairment. Source: Data provided by Colorado Department of Transportation, 6/27/2017.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2016 DATA ARE PRELIMINARY AND SUBJECT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9516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89" y="249370"/>
            <a:ext cx="8229600" cy="1143000"/>
          </a:xfrm>
        </p:spPr>
        <p:txBody>
          <a:bodyPr/>
          <a:lstStyle/>
          <a:p>
            <a:r>
              <a:rPr lang="en-US" dirty="0"/>
              <a:t>Legalization in the United States</a:t>
            </a:r>
          </a:p>
        </p:txBody>
      </p:sp>
      <p:sp>
        <p:nvSpPr>
          <p:cNvPr id="4" name="Slide Number Placeholder 3"/>
          <p:cNvSpPr>
            <a:spLocks noGrp="1"/>
          </p:cNvSpPr>
          <p:nvPr>
            <p:ph type="sldNum" sz="quarter" idx="12"/>
          </p:nvPr>
        </p:nvSpPr>
        <p:spPr/>
        <p:txBody>
          <a:bodyPr/>
          <a:lstStyle/>
          <a:p>
            <a:fld id="{5DCB67A9-91E7-B54A-B9B2-AB0BCF4DE681}" type="slidenum">
              <a:rPr lang="en-US" smtClean="0"/>
              <a:pPr/>
              <a:t>3</a:t>
            </a:fld>
            <a:endParaRPr lang="en-US"/>
          </a:p>
        </p:txBody>
      </p:sp>
      <p:pic>
        <p:nvPicPr>
          <p:cNvPr id="7" name="Picture 6">
            <a:extLst>
              <a:ext uri="{FF2B5EF4-FFF2-40B4-BE49-F238E27FC236}">
                <a16:creationId xmlns:a16="http://schemas.microsoft.com/office/drawing/2014/main" id="{6639FE18-AD60-4517-971C-E4580BEDF420}"/>
              </a:ext>
            </a:extLst>
          </p:cNvPr>
          <p:cNvPicPr>
            <a:picLocks noChangeAspect="1"/>
          </p:cNvPicPr>
          <p:nvPr/>
        </p:nvPicPr>
        <p:blipFill>
          <a:blip r:embed="rId3"/>
          <a:stretch>
            <a:fillRect/>
          </a:stretch>
        </p:blipFill>
        <p:spPr>
          <a:xfrm>
            <a:off x="87547" y="1519881"/>
            <a:ext cx="9056453" cy="5009507"/>
          </a:xfrm>
          <a:prstGeom prst="rect">
            <a:avLst/>
          </a:prstGeom>
        </p:spPr>
      </p:pic>
    </p:spTree>
    <p:extLst>
      <p:ext uri="{BB962C8B-B14F-4D97-AF65-F5344CB8AC3E}">
        <p14:creationId xmlns:p14="http://schemas.microsoft.com/office/powerpoint/2010/main" val="22627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EE65-D431-432C-9F1A-9500543C7255}"/>
              </a:ext>
            </a:extLst>
          </p:cNvPr>
          <p:cNvSpPr>
            <a:spLocks noGrp="1"/>
          </p:cNvSpPr>
          <p:nvPr>
            <p:ph type="title"/>
          </p:nvPr>
        </p:nvSpPr>
        <p:spPr/>
        <p:txBody>
          <a:bodyPr/>
          <a:lstStyle/>
          <a:p>
            <a:r>
              <a:rPr lang="en-US" dirty="0"/>
              <a:t>Fatalities on Colorado Roadways</a:t>
            </a:r>
          </a:p>
        </p:txBody>
      </p:sp>
      <p:sp>
        <p:nvSpPr>
          <p:cNvPr id="4" name="Slide Number Placeholder 3">
            <a:extLst>
              <a:ext uri="{FF2B5EF4-FFF2-40B4-BE49-F238E27FC236}">
                <a16:creationId xmlns:a16="http://schemas.microsoft.com/office/drawing/2014/main" id="{2DE593CC-B54C-4AA7-A536-DE0B2708AFB7}"/>
              </a:ext>
            </a:extLst>
          </p:cNvPr>
          <p:cNvSpPr>
            <a:spLocks noGrp="1"/>
          </p:cNvSpPr>
          <p:nvPr>
            <p:ph type="sldNum" sz="quarter" idx="12"/>
          </p:nvPr>
        </p:nvSpPr>
        <p:spPr/>
        <p:txBody>
          <a:bodyPr/>
          <a:lstStyle/>
          <a:p>
            <a:fld id="{0AB32A91-9503-4A56-AFF0-829C0F2B07C5}" type="slidenum">
              <a:rPr lang="en-US" smtClean="0"/>
              <a:t>30</a:t>
            </a:fld>
            <a:endParaRPr lang="en-US" dirty="0"/>
          </a:p>
        </p:txBody>
      </p:sp>
      <p:pic>
        <p:nvPicPr>
          <p:cNvPr id="5" name="Content Placeholder 4">
            <a:extLst>
              <a:ext uri="{FF2B5EF4-FFF2-40B4-BE49-F238E27FC236}">
                <a16:creationId xmlns:a16="http://schemas.microsoft.com/office/drawing/2014/main" id="{372BA832-295C-4420-A184-6BDA45D66B88}"/>
              </a:ext>
            </a:extLst>
          </p:cNvPr>
          <p:cNvPicPr>
            <a:picLocks noGrp="1" noChangeAspect="1"/>
          </p:cNvPicPr>
          <p:nvPr>
            <p:ph idx="1"/>
          </p:nvPr>
        </p:nvPicPr>
        <p:blipFill>
          <a:blip r:embed="rId2"/>
          <a:stretch>
            <a:fillRect/>
          </a:stretch>
        </p:blipFill>
        <p:spPr>
          <a:xfrm>
            <a:off x="1533475" y="1808619"/>
            <a:ext cx="5554193" cy="3712656"/>
          </a:xfrm>
          <a:prstGeom prst="rect">
            <a:avLst/>
          </a:prstGeom>
        </p:spPr>
      </p:pic>
      <p:sp>
        <p:nvSpPr>
          <p:cNvPr id="6" name="TextBox 1">
            <a:extLst>
              <a:ext uri="{FF2B5EF4-FFF2-40B4-BE49-F238E27FC236}">
                <a16:creationId xmlns:a16="http://schemas.microsoft.com/office/drawing/2014/main" id="{C9D5AB1F-705C-4940-AC29-2BFD57E19A61}"/>
              </a:ext>
            </a:extLst>
          </p:cNvPr>
          <p:cNvSpPr txBox="1"/>
          <p:nvPr/>
        </p:nvSpPr>
        <p:spPr>
          <a:xfrm>
            <a:off x="181074" y="5965371"/>
            <a:ext cx="8153400" cy="6444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Note: A positive test for cannabinoids may be the result of active  THC or one of its inactive metabolites and does not necessarily indicate impairment. Source: Data provided by Colorado Department of Transportation, 6/27/2017.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2016 DATA ARE PRELIMINARY AND SUBJECT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59064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Public Health</a:t>
            </a:r>
          </a:p>
        </p:txBody>
      </p:sp>
      <p:pic>
        <p:nvPicPr>
          <p:cNvPr id="5" name="Picture 2">
            <a:extLst>
              <a:ext uri="{FF2B5EF4-FFF2-40B4-BE49-F238E27FC236}">
                <a16:creationId xmlns:a16="http://schemas.microsoft.com/office/drawing/2014/main" id="{652E8E20-5F53-4536-9C37-E2F068C4F948}"/>
              </a:ext>
            </a:extLst>
          </p:cNvPr>
          <p:cNvPicPr>
            <a:picLocks noChangeAspect="1" noChangeArrowheads="1"/>
          </p:cNvPicPr>
          <p:nvPr/>
        </p:nvPicPr>
        <p:blipFill>
          <a:blip r:embed="rId3" cstate="print"/>
          <a:srcRect t="6667" b="26377"/>
          <a:stretch>
            <a:fillRect/>
          </a:stretch>
        </p:blipFill>
        <p:spPr bwMode="auto">
          <a:xfrm>
            <a:off x="1" y="2571750"/>
            <a:ext cx="8872538" cy="4400550"/>
          </a:xfrm>
          <a:prstGeom prst="rect">
            <a:avLst/>
          </a:prstGeom>
          <a:noFill/>
          <a:ln w="9525">
            <a:noFill/>
            <a:miter lim="800000"/>
            <a:headEnd/>
            <a:tailEnd/>
          </a:ln>
        </p:spPr>
      </p:pic>
      <p:sp>
        <p:nvSpPr>
          <p:cNvPr id="6" name="Shape 232">
            <a:extLst>
              <a:ext uri="{FF2B5EF4-FFF2-40B4-BE49-F238E27FC236}">
                <a16:creationId xmlns:a16="http://schemas.microsoft.com/office/drawing/2014/main" id="{6F431D16-E514-4D93-BF72-25F67E5EF31E}"/>
              </a:ext>
            </a:extLst>
          </p:cNvPr>
          <p:cNvSpPr txBox="1">
            <a:spLocks/>
          </p:cNvSpPr>
          <p:nvPr/>
        </p:nvSpPr>
        <p:spPr>
          <a:xfrm>
            <a:off x="1" y="1451543"/>
            <a:ext cx="9143999" cy="79241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0" marR="0" lvl="0" indent="0" algn="ctr" defTabSz="914400" rtl="0" eaLnBrk="1" fontAlgn="auto" latinLnBrk="0" hangingPunct="1">
              <a:lnSpc>
                <a:spcPct val="100000"/>
              </a:lnSpc>
              <a:spcBef>
                <a:spcPts val="0"/>
              </a:spcBef>
              <a:spcAft>
                <a:spcPts val="0"/>
              </a:spcAft>
              <a:buClr>
                <a:prstClr val="black"/>
              </a:buClr>
              <a:buSzPct val="100000"/>
              <a:buFontTx/>
              <a:buNone/>
              <a:tabLst/>
              <a:defRPr/>
            </a:pPr>
            <a:r>
              <a:rPr kumimoji="0" lang="en" sz="2800" b="1" i="0" u="none" strike="noStrike" kern="0" cap="none" spc="0" normalizeH="0" baseline="0" noProof="0" dirty="0">
                <a:ln>
                  <a:noFill/>
                </a:ln>
                <a:solidFill>
                  <a:prstClr val="black"/>
                </a:solidFill>
                <a:effectLst/>
                <a:uLnTx/>
                <a:uFillTx/>
                <a:latin typeface="Trebuchet MS"/>
                <a:ea typeface="Trebuchet MS"/>
                <a:cs typeface="Trebuchet MS"/>
                <a:sym typeface="Trebuchet MS"/>
              </a:rPr>
              <a:t>Colorado Hospitalizations Indicating Marijuana Compared to Other Substances</a:t>
            </a:r>
          </a:p>
        </p:txBody>
      </p:sp>
      <p:sp>
        <p:nvSpPr>
          <p:cNvPr id="3" name="Slide Number Placeholder 2">
            <a:extLst>
              <a:ext uri="{FF2B5EF4-FFF2-40B4-BE49-F238E27FC236}">
                <a16:creationId xmlns:a16="http://schemas.microsoft.com/office/drawing/2014/main" id="{A599FB21-5E1F-4853-9BAE-8B92C7F712EF}"/>
              </a:ext>
            </a:extLst>
          </p:cNvPr>
          <p:cNvSpPr>
            <a:spLocks noGrp="1"/>
          </p:cNvSpPr>
          <p:nvPr>
            <p:ph type="sldNum" sz="quarter" idx="12"/>
          </p:nvPr>
        </p:nvSpPr>
        <p:spPr/>
        <p:txBody>
          <a:bodyPr/>
          <a:lstStyle/>
          <a:p>
            <a:fld id="{5DCB67A9-91E7-B54A-B9B2-AB0BCF4DE681}" type="slidenum">
              <a:rPr lang="en-US" smtClean="0"/>
              <a:pPr/>
              <a:t>31</a:t>
            </a:fld>
            <a:endParaRPr lang="en-US"/>
          </a:p>
        </p:txBody>
      </p:sp>
    </p:spTree>
    <p:extLst>
      <p:ext uri="{BB962C8B-B14F-4D97-AF65-F5344CB8AC3E}">
        <p14:creationId xmlns:p14="http://schemas.microsoft.com/office/powerpoint/2010/main" val="4251887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Public Health</a:t>
            </a:r>
          </a:p>
        </p:txBody>
      </p:sp>
      <p:pic>
        <p:nvPicPr>
          <p:cNvPr id="5" name="Picture 2">
            <a:extLst>
              <a:ext uri="{FF2B5EF4-FFF2-40B4-BE49-F238E27FC236}">
                <a16:creationId xmlns:a16="http://schemas.microsoft.com/office/drawing/2014/main" id="{0A5C383F-8598-4A85-B922-CB23CFD7E7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5245"/>
          <a:stretch>
            <a:fillRect/>
          </a:stretch>
        </p:blipFill>
        <p:spPr bwMode="auto">
          <a:xfrm>
            <a:off x="0" y="2457450"/>
            <a:ext cx="91440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232">
            <a:extLst>
              <a:ext uri="{FF2B5EF4-FFF2-40B4-BE49-F238E27FC236}">
                <a16:creationId xmlns:a16="http://schemas.microsoft.com/office/drawing/2014/main" id="{CEBA2BF1-797D-48B2-B2E3-73F8FEFF03F9}"/>
              </a:ext>
            </a:extLst>
          </p:cNvPr>
          <p:cNvSpPr txBox="1">
            <a:spLocks/>
          </p:cNvSpPr>
          <p:nvPr/>
        </p:nvSpPr>
        <p:spPr>
          <a:xfrm>
            <a:off x="142874" y="1467106"/>
            <a:ext cx="9001125" cy="79241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0" marR="0" lvl="0" indent="0" algn="ctr" defTabSz="914400" rtl="0" eaLnBrk="1" fontAlgn="auto" latinLnBrk="0" hangingPunct="1">
              <a:lnSpc>
                <a:spcPct val="100000"/>
              </a:lnSpc>
              <a:spcBef>
                <a:spcPts val="0"/>
              </a:spcBef>
              <a:spcAft>
                <a:spcPts val="0"/>
              </a:spcAft>
              <a:buClr>
                <a:prstClr val="black"/>
              </a:buClr>
              <a:buSzPct val="100000"/>
              <a:buFontTx/>
              <a:buNone/>
              <a:tabLst/>
              <a:defRPr/>
            </a:pPr>
            <a:r>
              <a:rPr kumimoji="0" lang="en" sz="2400" b="1" i="0" u="none" strike="noStrike" kern="0" cap="none" spc="0" normalizeH="0" baseline="0" noProof="0" dirty="0">
                <a:ln>
                  <a:noFill/>
                </a:ln>
                <a:solidFill>
                  <a:prstClr val="black"/>
                </a:solidFill>
                <a:effectLst/>
                <a:uLnTx/>
                <a:uFillTx/>
                <a:latin typeface="Trebuchet MS"/>
                <a:ea typeface="Trebuchet MS"/>
                <a:cs typeface="Trebuchet MS"/>
                <a:sym typeface="Trebuchet MS"/>
              </a:rPr>
              <a:t>Colorado Hospitalizations and Emergency Department Visits Indicating Marijuana</a:t>
            </a:r>
          </a:p>
        </p:txBody>
      </p:sp>
      <p:sp>
        <p:nvSpPr>
          <p:cNvPr id="3" name="Slide Number Placeholder 2">
            <a:extLst>
              <a:ext uri="{FF2B5EF4-FFF2-40B4-BE49-F238E27FC236}">
                <a16:creationId xmlns:a16="http://schemas.microsoft.com/office/drawing/2014/main" id="{A6565578-0176-4FC5-A551-0A0CE4993472}"/>
              </a:ext>
            </a:extLst>
          </p:cNvPr>
          <p:cNvSpPr>
            <a:spLocks noGrp="1"/>
          </p:cNvSpPr>
          <p:nvPr>
            <p:ph type="sldNum" sz="quarter" idx="12"/>
          </p:nvPr>
        </p:nvSpPr>
        <p:spPr/>
        <p:txBody>
          <a:bodyPr/>
          <a:lstStyle/>
          <a:p>
            <a:fld id="{5DCB67A9-91E7-B54A-B9B2-AB0BCF4DE681}" type="slidenum">
              <a:rPr lang="en-US" smtClean="0"/>
              <a:pPr/>
              <a:t>32</a:t>
            </a:fld>
            <a:endParaRPr lang="en-US"/>
          </a:p>
        </p:txBody>
      </p:sp>
    </p:spTree>
    <p:extLst>
      <p:ext uri="{BB962C8B-B14F-4D97-AF65-F5344CB8AC3E}">
        <p14:creationId xmlns:p14="http://schemas.microsoft.com/office/powerpoint/2010/main" val="2231087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Youth Perceptions</a:t>
            </a:r>
          </a:p>
        </p:txBody>
      </p:sp>
      <p:graphicFrame>
        <p:nvGraphicFramePr>
          <p:cNvPr id="4" name="Chart 3"/>
          <p:cNvGraphicFramePr>
            <a:graphicFrameLocks/>
          </p:cNvGraphicFramePr>
          <p:nvPr>
            <p:extLst/>
          </p:nvPr>
        </p:nvGraphicFramePr>
        <p:xfrm>
          <a:off x="124690" y="2438399"/>
          <a:ext cx="8825345" cy="41425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4690" y="1607127"/>
            <a:ext cx="8686801" cy="984885"/>
          </a:xfrm>
          <a:prstGeom prst="rect">
            <a:avLst/>
          </a:prstGeom>
          <a:noFill/>
        </p:spPr>
        <p:txBody>
          <a:bodyPr wrap="square" rtlCol="0">
            <a:spAutoFit/>
          </a:bodyPr>
          <a:lstStyle/>
          <a:p>
            <a:pPr algn="ctr">
              <a:defRPr sz="2000" b="1" i="0" u="none" strike="noStrike" kern="1200" spc="0" baseline="0">
                <a:solidFill>
                  <a:srgbClr val="58595B">
                    <a:lumMod val="65000"/>
                    <a:lumOff val="35000"/>
                  </a:srgbClr>
                </a:solidFill>
                <a:latin typeface="+mn-lt"/>
                <a:ea typeface="+mn-ea"/>
                <a:cs typeface="+mn-cs"/>
              </a:defRPr>
            </a:pPr>
            <a:r>
              <a:rPr lang="en-US" b="1" dirty="0">
                <a:solidFill>
                  <a:srgbClr val="000000"/>
                </a:solidFill>
              </a:rPr>
              <a:t>Colorado - Perception of "Great Risk" of Smoking MJ Once a Month </a:t>
            </a:r>
          </a:p>
          <a:p>
            <a:pPr algn="ctr">
              <a:defRPr sz="2000" b="1" i="0" u="none" strike="noStrike" kern="1200" spc="0" baseline="0">
                <a:solidFill>
                  <a:srgbClr val="58595B">
                    <a:lumMod val="65000"/>
                    <a:lumOff val="35000"/>
                  </a:srgbClr>
                </a:solidFill>
                <a:latin typeface="+mn-lt"/>
                <a:ea typeface="+mn-ea"/>
                <a:cs typeface="+mn-cs"/>
              </a:defRPr>
            </a:pPr>
            <a:r>
              <a:rPr lang="en-US" b="1" dirty="0">
                <a:solidFill>
                  <a:srgbClr val="000000"/>
                </a:solidFill>
              </a:rPr>
              <a:t>(12-17 year olds)</a:t>
            </a:r>
          </a:p>
          <a:p>
            <a:endParaRPr lang="en-US" dirty="0"/>
          </a:p>
        </p:txBody>
      </p:sp>
      <p:sp>
        <p:nvSpPr>
          <p:cNvPr id="3" name="Slide Number Placeholder 2">
            <a:extLst>
              <a:ext uri="{FF2B5EF4-FFF2-40B4-BE49-F238E27FC236}">
                <a16:creationId xmlns:a16="http://schemas.microsoft.com/office/drawing/2014/main" id="{81590968-1EC2-4F9A-9A60-BED38371E1D5}"/>
              </a:ext>
            </a:extLst>
          </p:cNvPr>
          <p:cNvSpPr>
            <a:spLocks noGrp="1"/>
          </p:cNvSpPr>
          <p:nvPr>
            <p:ph type="sldNum" sz="quarter" idx="12"/>
          </p:nvPr>
        </p:nvSpPr>
        <p:spPr/>
        <p:txBody>
          <a:bodyPr/>
          <a:lstStyle/>
          <a:p>
            <a:fld id="{5DCB67A9-91E7-B54A-B9B2-AB0BCF4DE681}" type="slidenum">
              <a:rPr lang="en-US" smtClean="0"/>
              <a:pPr/>
              <a:t>33</a:t>
            </a:fld>
            <a:endParaRPr lang="en-US"/>
          </a:p>
        </p:txBody>
      </p:sp>
    </p:spTree>
    <p:extLst>
      <p:ext uri="{BB962C8B-B14F-4D97-AF65-F5344CB8AC3E}">
        <p14:creationId xmlns:p14="http://schemas.microsoft.com/office/powerpoint/2010/main" val="3915297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Youth Impacts</a:t>
            </a:r>
          </a:p>
        </p:txBody>
      </p:sp>
      <p:sp>
        <p:nvSpPr>
          <p:cNvPr id="7" name="TextBox 1">
            <a:extLst/>
          </p:cNvPr>
          <p:cNvSpPr txBox="1"/>
          <p:nvPr/>
        </p:nvSpPr>
        <p:spPr>
          <a:xfrm>
            <a:off x="249234" y="6108975"/>
            <a:ext cx="8620818" cy="3488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Source: Substance Abuse and Mental Health Services Administration, </a:t>
            </a:r>
            <a:r>
              <a:rPr lang="en-US" sz="1400" i="1" dirty="0"/>
              <a:t>National Survey on Drug</a:t>
            </a:r>
            <a:r>
              <a:rPr lang="en-US" sz="1400" i="1" baseline="0" dirty="0"/>
              <a:t> Use and Health</a:t>
            </a:r>
            <a:r>
              <a:rPr lang="en-US" sz="1400" baseline="0" dirty="0"/>
              <a:t>. </a:t>
            </a:r>
          </a:p>
        </p:txBody>
      </p:sp>
      <p:graphicFrame>
        <p:nvGraphicFramePr>
          <p:cNvPr id="6" name="Chart 5">
            <a:extLst>
              <a:ext uri="{FF2B5EF4-FFF2-40B4-BE49-F238E27FC236}">
                <a16:creationId xmlns:a16="http://schemas.microsoft.com/office/drawing/2014/main" id="{A4424AF6-FC3F-4BDF-90CD-6C920CFB6A47}"/>
              </a:ext>
            </a:extLst>
          </p:cNvPr>
          <p:cNvGraphicFramePr>
            <a:graphicFrameLocks/>
          </p:cNvGraphicFramePr>
          <p:nvPr>
            <p:extLst>
              <p:ext uri="{D42A27DB-BD31-4B8C-83A1-F6EECF244321}">
                <p14:modId xmlns:p14="http://schemas.microsoft.com/office/powerpoint/2010/main" val="1294363367"/>
              </p:ext>
            </p:extLst>
          </p:nvPr>
        </p:nvGraphicFramePr>
        <p:xfrm>
          <a:off x="249234" y="1773555"/>
          <a:ext cx="8620817" cy="43354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0019ADC-9C12-4875-B07F-8838C3078577}"/>
              </a:ext>
            </a:extLst>
          </p:cNvPr>
          <p:cNvSpPr>
            <a:spLocks noGrp="1"/>
          </p:cNvSpPr>
          <p:nvPr>
            <p:ph type="sldNum" sz="quarter" idx="12"/>
          </p:nvPr>
        </p:nvSpPr>
        <p:spPr/>
        <p:txBody>
          <a:bodyPr/>
          <a:lstStyle/>
          <a:p>
            <a:fld id="{5DCB67A9-91E7-B54A-B9B2-AB0BCF4DE681}" type="slidenum">
              <a:rPr lang="en-US" smtClean="0"/>
              <a:pPr/>
              <a:t>34</a:t>
            </a:fld>
            <a:endParaRPr lang="en-US"/>
          </a:p>
        </p:txBody>
      </p:sp>
    </p:spTree>
    <p:extLst>
      <p:ext uri="{BB962C8B-B14F-4D97-AF65-F5344CB8AC3E}">
        <p14:creationId xmlns:p14="http://schemas.microsoft.com/office/powerpoint/2010/main" val="124164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7B8F-ADFA-4B70-AD1A-61A1DD1DE690}"/>
              </a:ext>
            </a:extLst>
          </p:cNvPr>
          <p:cNvSpPr>
            <a:spLocks noGrp="1"/>
          </p:cNvSpPr>
          <p:nvPr>
            <p:ph type="title"/>
          </p:nvPr>
        </p:nvSpPr>
        <p:spPr/>
        <p:txBody>
          <a:bodyPr/>
          <a:lstStyle/>
          <a:p>
            <a:r>
              <a:rPr lang="en-US" dirty="0"/>
              <a:t>Tourism</a:t>
            </a:r>
          </a:p>
        </p:txBody>
      </p:sp>
      <p:sp>
        <p:nvSpPr>
          <p:cNvPr id="4" name="Slide Number Placeholder 3">
            <a:extLst>
              <a:ext uri="{FF2B5EF4-FFF2-40B4-BE49-F238E27FC236}">
                <a16:creationId xmlns:a16="http://schemas.microsoft.com/office/drawing/2014/main" id="{F6B9721D-CAAC-4A1C-B02F-D3F88B2D0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5" name="Content Placeholder 4">
            <a:extLst>
              <a:ext uri="{FF2B5EF4-FFF2-40B4-BE49-F238E27FC236}">
                <a16:creationId xmlns:a16="http://schemas.microsoft.com/office/drawing/2014/main" id="{F7E8FCDE-B1C1-4E85-B3DF-F5BC4FCAD6AD}"/>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A61CD1C1-8E1A-4069-8642-620D2B3A219F}"/>
              </a:ext>
            </a:extLst>
          </p:cNvPr>
          <p:cNvSpPr txBox="1"/>
          <p:nvPr/>
        </p:nvSpPr>
        <p:spPr>
          <a:xfrm>
            <a:off x="333521" y="6308725"/>
            <a:ext cx="8068235" cy="3184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Franklin Gothic Book"/>
                <a:ea typeface="+mn-ea"/>
                <a:cs typeface="+mn-cs"/>
              </a:rPr>
              <a:t>*Data sourced from a 2017 </a:t>
            </a:r>
            <a:r>
              <a:rPr kumimoji="0" lang="en-US" sz="1200" b="0" i="0" u="none" strike="noStrike" kern="1200" cap="none" spc="0" normalizeH="0" baseline="0" noProof="0" dirty="0" err="1">
                <a:ln>
                  <a:noFill/>
                </a:ln>
                <a:solidFill>
                  <a:srgbClr val="58595B"/>
                </a:solidFill>
                <a:effectLst/>
                <a:uLnTx/>
                <a:uFillTx/>
                <a:latin typeface="Franklin Gothic Book"/>
                <a:ea typeface="+mn-ea"/>
                <a:cs typeface="+mn-cs"/>
              </a:rPr>
              <a:t>Longwoods</a:t>
            </a:r>
            <a:r>
              <a:rPr kumimoji="0" lang="en-US" sz="1200" b="0" i="0" u="none" strike="noStrike" kern="1200" cap="none" spc="0" normalizeH="0" baseline="0" noProof="0" dirty="0">
                <a:ln>
                  <a:noFill/>
                </a:ln>
                <a:solidFill>
                  <a:srgbClr val="58595B"/>
                </a:solidFill>
                <a:effectLst/>
                <a:uLnTx/>
                <a:uFillTx/>
                <a:latin typeface="Franklin Gothic Book"/>
                <a:ea typeface="+mn-ea"/>
                <a:cs typeface="+mn-cs"/>
              </a:rPr>
              <a:t>  International Survey</a:t>
            </a:r>
          </a:p>
        </p:txBody>
      </p:sp>
    </p:spTree>
    <p:extLst>
      <p:ext uri="{BB962C8B-B14F-4D97-AF65-F5344CB8AC3E}">
        <p14:creationId xmlns:p14="http://schemas.microsoft.com/office/powerpoint/2010/main" val="332644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29" y="136525"/>
            <a:ext cx="8229600" cy="1143000"/>
          </a:xfrm>
        </p:spPr>
        <p:txBody>
          <a:bodyPr/>
          <a:lstStyle/>
          <a:p>
            <a:r>
              <a:rPr lang="en-US" dirty="0"/>
              <a:t>Other Impacts/Issues</a:t>
            </a:r>
          </a:p>
        </p:txBody>
      </p:sp>
      <p:sp>
        <p:nvSpPr>
          <p:cNvPr id="3" name="Content Placeholder 2"/>
          <p:cNvSpPr>
            <a:spLocks noGrp="1"/>
          </p:cNvSpPr>
          <p:nvPr>
            <p:ph idx="1"/>
          </p:nvPr>
        </p:nvSpPr>
        <p:spPr>
          <a:xfrm>
            <a:off x="0" y="1600200"/>
            <a:ext cx="9856693" cy="4959626"/>
          </a:xfrm>
        </p:spPr>
        <p:txBody>
          <a:bodyPr>
            <a:normAutofit/>
          </a:bodyPr>
          <a:lstStyle/>
          <a:p>
            <a:endParaRPr lang="en-US" dirty="0"/>
          </a:p>
          <a:p>
            <a:r>
              <a:rPr lang="en-US" sz="2400" dirty="0"/>
              <a:t>Consumer Safety (Potency, Pesticides, Molds, Additives, Etc.)</a:t>
            </a:r>
          </a:p>
          <a:p>
            <a:r>
              <a:rPr lang="en-US" sz="2400" dirty="0"/>
              <a:t>Sustainability</a:t>
            </a:r>
          </a:p>
          <a:p>
            <a:r>
              <a:rPr lang="en-US" sz="2400" dirty="0"/>
              <a:t>Odors</a:t>
            </a:r>
          </a:p>
          <a:p>
            <a:r>
              <a:rPr lang="en-US" sz="2400" dirty="0"/>
              <a:t>Industrial warehouse space</a:t>
            </a:r>
          </a:p>
          <a:p>
            <a:r>
              <a:rPr lang="en-US" sz="2400" dirty="0"/>
              <a:t>Unanticipated consequences</a:t>
            </a:r>
          </a:p>
          <a:p>
            <a:r>
              <a:rPr lang="en-US" sz="2400" dirty="0"/>
              <a:t>Hemp</a:t>
            </a:r>
          </a:p>
          <a:p>
            <a:r>
              <a:rPr lang="en-US" sz="2400" dirty="0"/>
              <a:t>Neighborhoods</a:t>
            </a:r>
          </a:p>
          <a:p>
            <a:r>
              <a:rPr lang="en-US" sz="2400" dirty="0"/>
              <a:t>Image and culture</a:t>
            </a:r>
          </a:p>
          <a:p>
            <a:endParaRPr lang="en-US" dirty="0"/>
          </a:p>
        </p:txBody>
      </p:sp>
      <p:sp>
        <p:nvSpPr>
          <p:cNvPr id="4" name="Slide Number Placeholder 3"/>
          <p:cNvSpPr>
            <a:spLocks noGrp="1"/>
          </p:cNvSpPr>
          <p:nvPr>
            <p:ph type="sldNum" sz="quarter" idx="12"/>
          </p:nvPr>
        </p:nvSpPr>
        <p:spPr/>
        <p:txBody>
          <a:bodyPr/>
          <a:lstStyle/>
          <a:p>
            <a:fld id="{5DCB67A9-91E7-B54A-B9B2-AB0BCF4DE681}" type="slidenum">
              <a:rPr lang="en-US" smtClean="0"/>
              <a:pPr/>
              <a:t>36</a:t>
            </a:fld>
            <a:endParaRPr lang="en-US"/>
          </a:p>
        </p:txBody>
      </p:sp>
    </p:spTree>
    <p:extLst>
      <p:ext uri="{BB962C8B-B14F-4D97-AF65-F5344CB8AC3E}">
        <p14:creationId xmlns:p14="http://schemas.microsoft.com/office/powerpoint/2010/main" val="3212898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 y="136066"/>
            <a:ext cx="9144000" cy="1219200"/>
          </a:xfrm>
        </p:spPr>
        <p:txBody>
          <a:bodyPr>
            <a:normAutofit/>
          </a:bodyPr>
          <a:lstStyle/>
          <a:p>
            <a:r>
              <a:rPr lang="en-US" dirty="0">
                <a:effectLst/>
                <a:latin typeface="Franklin Gothic Heavy" panose="020B0903020102020204" pitchFamily="34" charset="0"/>
              </a:rPr>
              <a:t>Lessons Learned</a:t>
            </a:r>
          </a:p>
        </p:txBody>
      </p:sp>
      <p:sp>
        <p:nvSpPr>
          <p:cNvPr id="6" name="Content Placeholder 5"/>
          <p:cNvSpPr>
            <a:spLocks noGrp="1"/>
          </p:cNvSpPr>
          <p:nvPr>
            <p:ph sz="half" idx="1"/>
          </p:nvPr>
        </p:nvSpPr>
        <p:spPr>
          <a:xfrm>
            <a:off x="0" y="1556047"/>
            <a:ext cx="9067800" cy="5165430"/>
          </a:xfrm>
        </p:spPr>
        <p:txBody>
          <a:bodyPr>
            <a:normAutofit/>
          </a:bodyPr>
          <a:lstStyle/>
          <a:p>
            <a:pPr marL="0" indent="0">
              <a:buNone/>
            </a:pPr>
            <a:r>
              <a:rPr lang="en-US" sz="2000" dirty="0">
                <a:solidFill>
                  <a:srgbClr val="000000"/>
                </a:solidFill>
                <a:latin typeface="Calibri" pitchFamily="34" charset="0"/>
              </a:rPr>
              <a:t>Safety First!</a:t>
            </a:r>
          </a:p>
          <a:p>
            <a:pPr marL="403225" lvl="0" indent="-174625">
              <a:buFont typeface="Wingdings" panose="05000000000000000000" pitchFamily="2" charset="2"/>
              <a:buChar char="v"/>
            </a:pPr>
            <a:r>
              <a:rPr lang="en-US" sz="2000" dirty="0">
                <a:solidFill>
                  <a:srgbClr val="000000"/>
                </a:solidFill>
                <a:latin typeface="Calibri" pitchFamily="34" charset="0"/>
              </a:rPr>
              <a:t>Extractions outside of a Licensed Facility</a:t>
            </a:r>
          </a:p>
          <a:p>
            <a:pPr marL="403225" lvl="0" indent="-174625">
              <a:buFont typeface="Wingdings" panose="05000000000000000000" pitchFamily="2" charset="2"/>
              <a:buChar char="v"/>
            </a:pPr>
            <a:r>
              <a:rPr lang="en-US" sz="2000" dirty="0">
                <a:solidFill>
                  <a:srgbClr val="000000"/>
                </a:solidFill>
                <a:latin typeface="Calibri" pitchFamily="34" charset="0"/>
              </a:rPr>
              <a:t>Extractions inside a Licensed Facilities-Closed Loop Systems</a:t>
            </a:r>
          </a:p>
          <a:p>
            <a:pPr marL="403225" indent="-174625">
              <a:buFont typeface="Wingdings" panose="05000000000000000000" pitchFamily="2" charset="2"/>
              <a:buChar char="v"/>
            </a:pPr>
            <a:r>
              <a:rPr lang="en-US" sz="2000" dirty="0">
                <a:solidFill>
                  <a:srgbClr val="000000"/>
                </a:solidFill>
                <a:latin typeface="Calibri" pitchFamily="34" charset="0"/>
              </a:rPr>
              <a:t>Non-licensed or personal growing</a:t>
            </a:r>
          </a:p>
          <a:p>
            <a:pPr marL="403225" indent="-174625">
              <a:buFont typeface="Wingdings" panose="05000000000000000000" pitchFamily="2" charset="2"/>
              <a:buChar char="v"/>
            </a:pPr>
            <a:r>
              <a:rPr lang="en-US" sz="2000" dirty="0">
                <a:solidFill>
                  <a:srgbClr val="000000"/>
                </a:solidFill>
                <a:latin typeface="Calibri" pitchFamily="34" charset="0"/>
              </a:rPr>
              <a:t>Marijuana Plants Contaminated with Pesticides</a:t>
            </a:r>
          </a:p>
          <a:p>
            <a:pPr marL="403225" indent="-174625">
              <a:buFont typeface="Wingdings" panose="05000000000000000000" pitchFamily="2" charset="2"/>
              <a:buChar char="v"/>
            </a:pPr>
            <a:r>
              <a:rPr lang="en-US" sz="2000" dirty="0">
                <a:solidFill>
                  <a:srgbClr val="000000"/>
                </a:solidFill>
                <a:latin typeface="Calibri" pitchFamily="34" charset="0"/>
              </a:rPr>
              <a:t>Addressing growth of the industry</a:t>
            </a:r>
          </a:p>
          <a:p>
            <a:pPr marL="0" indent="0">
              <a:buNone/>
            </a:pPr>
            <a:endParaRPr lang="en-US" sz="2000" dirty="0">
              <a:solidFill>
                <a:srgbClr val="000000"/>
              </a:solidFill>
              <a:latin typeface="Calibri" pitchFamily="34" charset="0"/>
            </a:endParaRPr>
          </a:p>
          <a:p>
            <a:pPr marL="0" indent="0">
              <a:buNone/>
            </a:pPr>
            <a:r>
              <a:rPr lang="en-US" sz="2000" dirty="0">
                <a:solidFill>
                  <a:srgbClr val="000000"/>
                </a:solidFill>
                <a:latin typeface="Calibri" pitchFamily="34" charset="0"/>
              </a:rPr>
              <a:t>Collect Data!</a:t>
            </a:r>
          </a:p>
          <a:p>
            <a:pPr marL="403225" indent="-174625">
              <a:buFont typeface="Wingdings" panose="05000000000000000000" pitchFamily="2" charset="2"/>
              <a:buChar char="v"/>
            </a:pPr>
            <a:r>
              <a:rPr lang="en-US" sz="2000" dirty="0">
                <a:solidFill>
                  <a:srgbClr val="000000"/>
                </a:solidFill>
                <a:latin typeface="Calibri" pitchFamily="34" charset="0"/>
              </a:rPr>
              <a:t>Separate marijuana within your data sets</a:t>
            </a:r>
          </a:p>
          <a:p>
            <a:pPr marL="0" indent="0">
              <a:buNone/>
            </a:pPr>
            <a:endParaRPr lang="en-US" sz="2000" u="sng" dirty="0">
              <a:solidFill>
                <a:srgbClr val="000000"/>
              </a:solidFill>
              <a:latin typeface="Calibri" pitchFamily="34" charset="0"/>
            </a:endParaRPr>
          </a:p>
          <a:p>
            <a:pPr marL="0" lvl="0" indent="0">
              <a:buNone/>
            </a:pPr>
            <a:r>
              <a:rPr lang="en-US" sz="2000" dirty="0">
                <a:solidFill>
                  <a:srgbClr val="000000"/>
                </a:solidFill>
                <a:latin typeface="Calibri" pitchFamily="34" charset="0"/>
              </a:rPr>
              <a:t>Work Together!</a:t>
            </a:r>
          </a:p>
          <a:p>
            <a:pPr marL="403225" indent="-174625">
              <a:buFont typeface="Wingdings" panose="05000000000000000000" pitchFamily="2" charset="2"/>
              <a:buChar char="v"/>
            </a:pPr>
            <a:r>
              <a:rPr lang="en-US" sz="2000" dirty="0">
                <a:solidFill>
                  <a:srgbClr val="000000"/>
                </a:solidFill>
                <a:latin typeface="Calibri" pitchFamily="34" charset="0"/>
              </a:rPr>
              <a:t>The Collaborative Approach works</a:t>
            </a:r>
          </a:p>
          <a:p>
            <a:pPr lvl="0"/>
            <a:endParaRPr lang="en-US" dirty="0"/>
          </a:p>
        </p:txBody>
      </p:sp>
      <p:sp>
        <p:nvSpPr>
          <p:cNvPr id="4" name="Slide Number Placeholder 3">
            <a:extLst>
              <a:ext uri="{FF2B5EF4-FFF2-40B4-BE49-F238E27FC236}">
                <a16:creationId xmlns:a16="http://schemas.microsoft.com/office/drawing/2014/main" id="{A241FDAA-9B88-4E91-BA42-83514A664DBA}"/>
              </a:ext>
            </a:extLst>
          </p:cNvPr>
          <p:cNvSpPr>
            <a:spLocks noGrp="1"/>
          </p:cNvSpPr>
          <p:nvPr>
            <p:ph type="sldNum" sz="quarter" idx="12"/>
          </p:nvPr>
        </p:nvSpPr>
        <p:spPr/>
        <p:txBody>
          <a:bodyPr/>
          <a:lstStyle/>
          <a:p>
            <a:fld id="{5DCB67A9-91E7-B54A-B9B2-AB0BCF4DE681}" type="slidenum">
              <a:rPr lang="en-US" smtClean="0"/>
              <a:pPr/>
              <a:t>37</a:t>
            </a:fld>
            <a:endParaRPr lang="en-US"/>
          </a:p>
        </p:txBody>
      </p:sp>
    </p:spTree>
    <p:extLst>
      <p:ext uri="{BB962C8B-B14F-4D97-AF65-F5344CB8AC3E}">
        <p14:creationId xmlns:p14="http://schemas.microsoft.com/office/powerpoint/2010/main" val="220078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a:xfrm>
            <a:off x="1371599" y="3334369"/>
            <a:ext cx="6898341" cy="1752600"/>
          </a:xfrm>
        </p:spPr>
        <p:txBody>
          <a:bodyPr>
            <a:normAutofit fontScale="77500" lnSpcReduction="20000"/>
          </a:bodyPr>
          <a:lstStyle/>
          <a:p>
            <a:r>
              <a:rPr lang="en-US" dirty="0"/>
              <a:t>Web: </a:t>
            </a:r>
            <a:r>
              <a:rPr lang="en-US" u="sng" dirty="0">
                <a:solidFill>
                  <a:schemeClr val="bg2"/>
                </a:solidFill>
              </a:rPr>
              <a:t>Denvergov/</a:t>
            </a:r>
            <a:r>
              <a:rPr lang="en-US" u="sng" dirty="0" err="1">
                <a:solidFill>
                  <a:schemeClr val="bg2"/>
                </a:solidFill>
              </a:rPr>
              <a:t>MarijuanaInfo</a:t>
            </a:r>
            <a:endParaRPr lang="en-US" u="sng" dirty="0">
              <a:solidFill>
                <a:schemeClr val="bg2"/>
              </a:solidFill>
            </a:endParaRPr>
          </a:p>
          <a:p>
            <a:endParaRPr lang="en-US" sz="1000" dirty="0"/>
          </a:p>
          <a:p>
            <a:r>
              <a:rPr lang="en-US" dirty="0"/>
              <a:t>Email: </a:t>
            </a:r>
            <a:r>
              <a:rPr lang="en-US" u="sng" dirty="0"/>
              <a:t>MarijuanaInfo@Denvergov.org</a:t>
            </a:r>
          </a:p>
          <a:p>
            <a:endParaRPr lang="en-US" u="sng" dirty="0"/>
          </a:p>
          <a:p>
            <a:r>
              <a:rPr lang="en-US" sz="2200" dirty="0"/>
              <a:t>Molly </a:t>
            </a:r>
            <a:r>
              <a:rPr lang="en-US" sz="2200" dirty="0" err="1"/>
              <a:t>Duplechian</a:t>
            </a:r>
            <a:r>
              <a:rPr lang="en-US" sz="2200" dirty="0"/>
              <a:t>, Deputy Director of Policy and Administration, Excise and Licenses</a:t>
            </a:r>
          </a:p>
        </p:txBody>
      </p:sp>
      <p:sp>
        <p:nvSpPr>
          <p:cNvPr id="4" name="Slide Number Placeholder 3"/>
          <p:cNvSpPr>
            <a:spLocks noGrp="1"/>
          </p:cNvSpPr>
          <p:nvPr>
            <p:ph type="sldNum" sz="quarter" idx="12"/>
          </p:nvPr>
        </p:nvSpPr>
        <p:spPr/>
        <p:txBody>
          <a:bodyPr/>
          <a:lstStyle/>
          <a:p>
            <a:fld id="{5DCB67A9-91E7-B54A-B9B2-AB0BCF4DE681}"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4" descr="https://upload.wikimedia.org/wikipedia/commons/2/27/Legality_of_cannabis_by_country.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0070"/>
          </a:xfrm>
          <a:prstGeom prst="rect">
            <a:avLst/>
          </a:prstGeom>
          <a:noFill/>
          <a:ln>
            <a:noFill/>
          </a:ln>
        </p:spPr>
      </p:pic>
      <p:sp>
        <p:nvSpPr>
          <p:cNvPr id="2" name="TextBox 1"/>
          <p:cNvSpPr txBox="1"/>
          <p:nvPr/>
        </p:nvSpPr>
        <p:spPr>
          <a:xfrm>
            <a:off x="6268278" y="5963478"/>
            <a:ext cx="2504661" cy="276999"/>
          </a:xfrm>
          <a:prstGeom prst="rect">
            <a:avLst/>
          </a:prstGeom>
          <a:noFill/>
        </p:spPr>
        <p:txBody>
          <a:bodyPr wrap="square" rtlCol="0">
            <a:spAutoFit/>
          </a:bodyPr>
          <a:lstStyle/>
          <a:p>
            <a:r>
              <a:rPr lang="en-US" sz="1200" dirty="0"/>
              <a:t>Source: Wikipedia</a:t>
            </a:r>
          </a:p>
        </p:txBody>
      </p:sp>
      <p:sp>
        <p:nvSpPr>
          <p:cNvPr id="3" name="Slide Number Placeholder 2">
            <a:extLst>
              <a:ext uri="{FF2B5EF4-FFF2-40B4-BE49-F238E27FC236}">
                <a16:creationId xmlns:a16="http://schemas.microsoft.com/office/drawing/2014/main" id="{EBC916D9-52E0-4A2F-8A06-C471740E71A6}"/>
              </a:ext>
            </a:extLst>
          </p:cNvPr>
          <p:cNvSpPr>
            <a:spLocks noGrp="1"/>
          </p:cNvSpPr>
          <p:nvPr>
            <p:ph type="sldNum" sz="quarter" idx="12"/>
          </p:nvPr>
        </p:nvSpPr>
        <p:spPr/>
        <p:txBody>
          <a:bodyPr/>
          <a:lstStyle/>
          <a:p>
            <a:fld id="{5DCB67A9-91E7-B54A-B9B2-AB0BCF4DE681}" type="slidenum">
              <a:rPr lang="en-US" smtClean="0"/>
              <a:pPr/>
              <a:t>39</a:t>
            </a:fld>
            <a:endParaRPr lang="en-US"/>
          </a:p>
        </p:txBody>
      </p:sp>
    </p:spTree>
    <p:extLst>
      <p:ext uri="{BB962C8B-B14F-4D97-AF65-F5344CB8AC3E}">
        <p14:creationId xmlns:p14="http://schemas.microsoft.com/office/powerpoint/2010/main" val="144053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75" y="1211339"/>
            <a:ext cx="8229600" cy="1143000"/>
          </a:xfrm>
        </p:spPr>
        <p:txBody>
          <a:bodyPr>
            <a:normAutofit/>
          </a:bodyPr>
          <a:lstStyle/>
          <a:p>
            <a:r>
              <a:rPr lang="en-US" dirty="0"/>
              <a:t>Legalization Trends</a:t>
            </a:r>
          </a:p>
        </p:txBody>
      </p:sp>
      <p:pic>
        <p:nvPicPr>
          <p:cNvPr id="7" name="Picture 6">
            <a:extLst>
              <a:ext uri="{FF2B5EF4-FFF2-40B4-BE49-F238E27FC236}">
                <a16:creationId xmlns:a16="http://schemas.microsoft.com/office/drawing/2014/main" id="{1BC44820-B6B0-49B1-ABC4-161F9C3416AE}"/>
              </a:ext>
            </a:extLst>
          </p:cNvPr>
          <p:cNvPicPr>
            <a:picLocks noChangeAspect="1"/>
          </p:cNvPicPr>
          <p:nvPr/>
        </p:nvPicPr>
        <p:blipFill>
          <a:blip r:embed="rId3"/>
          <a:stretch>
            <a:fillRect/>
          </a:stretch>
        </p:blipFill>
        <p:spPr>
          <a:xfrm>
            <a:off x="2140090" y="1674328"/>
            <a:ext cx="5420139" cy="723900"/>
          </a:xfrm>
          <a:prstGeom prst="rect">
            <a:avLst/>
          </a:prstGeom>
        </p:spPr>
      </p:pic>
      <p:pic>
        <p:nvPicPr>
          <p:cNvPr id="8" name="Picture 7">
            <a:extLst>
              <a:ext uri="{FF2B5EF4-FFF2-40B4-BE49-F238E27FC236}">
                <a16:creationId xmlns:a16="http://schemas.microsoft.com/office/drawing/2014/main" id="{DCD8B02F-4594-4070-8583-22D2E72E7520}"/>
              </a:ext>
            </a:extLst>
          </p:cNvPr>
          <p:cNvPicPr>
            <a:picLocks noChangeAspect="1"/>
          </p:cNvPicPr>
          <p:nvPr/>
        </p:nvPicPr>
        <p:blipFill>
          <a:blip r:embed="rId4"/>
          <a:stretch>
            <a:fillRect/>
          </a:stretch>
        </p:blipFill>
        <p:spPr>
          <a:xfrm>
            <a:off x="230328" y="2776088"/>
            <a:ext cx="4196706" cy="3266965"/>
          </a:xfrm>
          <a:prstGeom prst="rect">
            <a:avLst/>
          </a:prstGeom>
        </p:spPr>
      </p:pic>
      <p:pic>
        <p:nvPicPr>
          <p:cNvPr id="9" name="Picture 8">
            <a:extLst>
              <a:ext uri="{FF2B5EF4-FFF2-40B4-BE49-F238E27FC236}">
                <a16:creationId xmlns:a16="http://schemas.microsoft.com/office/drawing/2014/main" id="{B86E4E7B-48D3-4B79-BE0F-1C95C2632592}"/>
              </a:ext>
            </a:extLst>
          </p:cNvPr>
          <p:cNvPicPr>
            <a:picLocks noChangeAspect="1"/>
          </p:cNvPicPr>
          <p:nvPr/>
        </p:nvPicPr>
        <p:blipFill>
          <a:blip r:embed="rId5"/>
          <a:stretch>
            <a:fillRect/>
          </a:stretch>
        </p:blipFill>
        <p:spPr>
          <a:xfrm>
            <a:off x="4705815" y="2442117"/>
            <a:ext cx="4137102" cy="3189249"/>
          </a:xfrm>
          <a:prstGeom prst="rect">
            <a:avLst/>
          </a:prstGeom>
        </p:spPr>
      </p:pic>
      <p:pic>
        <p:nvPicPr>
          <p:cNvPr id="10" name="Picture 9">
            <a:extLst>
              <a:ext uri="{FF2B5EF4-FFF2-40B4-BE49-F238E27FC236}">
                <a16:creationId xmlns:a16="http://schemas.microsoft.com/office/drawing/2014/main" id="{3D186D4B-A26D-4827-8E1D-D478461976E2}"/>
              </a:ext>
            </a:extLst>
          </p:cNvPr>
          <p:cNvPicPr>
            <a:picLocks noChangeAspect="1"/>
          </p:cNvPicPr>
          <p:nvPr/>
        </p:nvPicPr>
        <p:blipFill>
          <a:blip r:embed="rId6"/>
          <a:stretch>
            <a:fillRect/>
          </a:stretch>
        </p:blipFill>
        <p:spPr>
          <a:xfrm>
            <a:off x="4933950" y="6190692"/>
            <a:ext cx="4210050" cy="381000"/>
          </a:xfrm>
          <a:prstGeom prst="rect">
            <a:avLst/>
          </a:prstGeom>
        </p:spPr>
      </p:pic>
      <p:pic>
        <p:nvPicPr>
          <p:cNvPr id="11" name="Picture 10">
            <a:extLst>
              <a:ext uri="{FF2B5EF4-FFF2-40B4-BE49-F238E27FC236}">
                <a16:creationId xmlns:a16="http://schemas.microsoft.com/office/drawing/2014/main" id="{87C39DA8-DEB5-48D3-A2BD-47C6314A4BE5}"/>
              </a:ext>
            </a:extLst>
          </p:cNvPr>
          <p:cNvPicPr>
            <a:picLocks noChangeAspect="1"/>
          </p:cNvPicPr>
          <p:nvPr/>
        </p:nvPicPr>
        <p:blipFill>
          <a:blip r:embed="rId7"/>
          <a:stretch>
            <a:fillRect/>
          </a:stretch>
        </p:blipFill>
        <p:spPr>
          <a:xfrm>
            <a:off x="230328" y="6043054"/>
            <a:ext cx="3819525" cy="676275"/>
          </a:xfrm>
          <a:prstGeom prst="rect">
            <a:avLst/>
          </a:prstGeom>
        </p:spPr>
      </p:pic>
      <p:sp>
        <p:nvSpPr>
          <p:cNvPr id="3" name="Slide Number Placeholder 2">
            <a:extLst>
              <a:ext uri="{FF2B5EF4-FFF2-40B4-BE49-F238E27FC236}">
                <a16:creationId xmlns:a16="http://schemas.microsoft.com/office/drawing/2014/main" id="{866D835D-5C3D-4374-ABCF-C51355D0DBB2}"/>
              </a:ext>
            </a:extLst>
          </p:cNvPr>
          <p:cNvSpPr>
            <a:spLocks noGrp="1"/>
          </p:cNvSpPr>
          <p:nvPr>
            <p:ph type="sldNum" sz="quarter" idx="12"/>
          </p:nvPr>
        </p:nvSpPr>
        <p:spPr/>
        <p:txBody>
          <a:bodyPr/>
          <a:lstStyle/>
          <a:p>
            <a:fld id="{5DCB67A9-91E7-B54A-B9B2-AB0BCF4DE681}" type="slidenum">
              <a:rPr lang="en-US" smtClean="0"/>
              <a:pPr/>
              <a:t>4</a:t>
            </a:fld>
            <a:endParaRPr lang="en-US"/>
          </a:p>
        </p:txBody>
      </p:sp>
    </p:spTree>
    <p:extLst>
      <p:ext uri="{BB962C8B-B14F-4D97-AF65-F5344CB8AC3E}">
        <p14:creationId xmlns:p14="http://schemas.microsoft.com/office/powerpoint/2010/main" val="2233790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335"/>
            <a:ext cx="8229600" cy="1143000"/>
          </a:xfrm>
        </p:spPr>
        <p:txBody>
          <a:bodyPr/>
          <a:lstStyle/>
          <a:p>
            <a:r>
              <a:rPr lang="en-US" dirty="0"/>
              <a:t>Department of Excise and Licenses</a:t>
            </a:r>
          </a:p>
        </p:txBody>
      </p:sp>
      <p:sp>
        <p:nvSpPr>
          <p:cNvPr id="3" name="Content Placeholder 2"/>
          <p:cNvSpPr>
            <a:spLocks noGrp="1"/>
          </p:cNvSpPr>
          <p:nvPr>
            <p:ph idx="1"/>
          </p:nvPr>
        </p:nvSpPr>
        <p:spPr/>
        <p:txBody>
          <a:bodyPr/>
          <a:lstStyle/>
          <a:p>
            <a:pPr marL="0" indent="0">
              <a:buNone/>
            </a:pPr>
            <a:r>
              <a:rPr lang="en-US" dirty="0"/>
              <a:t>			</a:t>
            </a:r>
          </a:p>
          <a:p>
            <a:pPr marL="0" indent="0" algn="ctr">
              <a:buNone/>
            </a:pPr>
            <a:r>
              <a:rPr lang="en-US" dirty="0"/>
              <a:t>								</a:t>
            </a:r>
          </a:p>
        </p:txBody>
      </p:sp>
      <p:pic>
        <p:nvPicPr>
          <p:cNvPr id="4" name="Picture 3">
            <a:extLst>
              <a:ext uri="{FF2B5EF4-FFF2-40B4-BE49-F238E27FC236}">
                <a16:creationId xmlns:a16="http://schemas.microsoft.com/office/drawing/2014/main" id="{B442D59E-D6AE-4C3C-B038-0E1C738A7282}"/>
              </a:ext>
            </a:extLst>
          </p:cNvPr>
          <p:cNvPicPr>
            <a:picLocks noChangeAspect="1"/>
          </p:cNvPicPr>
          <p:nvPr/>
        </p:nvPicPr>
        <p:blipFill rotWithShape="1">
          <a:blip r:embed="rId2"/>
          <a:srcRect l="3385" t="23828" r="22917" b="25938"/>
          <a:stretch/>
        </p:blipFill>
        <p:spPr>
          <a:xfrm>
            <a:off x="49682" y="1620835"/>
            <a:ext cx="9044635" cy="4110036"/>
          </a:xfrm>
          <a:prstGeom prst="rect">
            <a:avLst/>
          </a:prstGeom>
        </p:spPr>
      </p:pic>
      <p:sp>
        <p:nvSpPr>
          <p:cNvPr id="5" name="TextBox 4">
            <a:extLst>
              <a:ext uri="{FF2B5EF4-FFF2-40B4-BE49-F238E27FC236}">
                <a16:creationId xmlns:a16="http://schemas.microsoft.com/office/drawing/2014/main" id="{339DB545-C867-4004-8EDE-5E1C44C1C4E5}"/>
              </a:ext>
            </a:extLst>
          </p:cNvPr>
          <p:cNvSpPr txBox="1"/>
          <p:nvPr/>
        </p:nvSpPr>
        <p:spPr>
          <a:xfrm>
            <a:off x="-33340" y="5806273"/>
            <a:ext cx="933926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180 different business license types issued (marijuana, liquor, restaurants, security guards, child care facilities, etc.)</a:t>
            </a:r>
          </a:p>
          <a:p>
            <a:pPr marL="285750" indent="-285750">
              <a:buFont typeface="Arial" panose="020B0604020202020204" pitchFamily="34" charset="0"/>
              <a:buChar char="•"/>
            </a:pPr>
            <a:r>
              <a:rPr lang="en-US" sz="1600" dirty="0"/>
              <a:t>35 full-time employees</a:t>
            </a:r>
          </a:p>
          <a:p>
            <a:pPr marL="285750" indent="-285750">
              <a:buFont typeface="Arial" panose="020B0604020202020204" pitchFamily="34" charset="0"/>
              <a:buChar char="•"/>
            </a:pPr>
            <a:r>
              <a:rPr lang="en-US" sz="1600" dirty="0"/>
              <a:t>2017 total license transactions: 24,573</a:t>
            </a:r>
          </a:p>
        </p:txBody>
      </p:sp>
      <p:sp>
        <p:nvSpPr>
          <p:cNvPr id="6" name="Slide Number Placeholder 5">
            <a:extLst>
              <a:ext uri="{FF2B5EF4-FFF2-40B4-BE49-F238E27FC236}">
                <a16:creationId xmlns:a16="http://schemas.microsoft.com/office/drawing/2014/main" id="{6E4875DC-17AC-4EF1-B617-59C591B4AAE5}"/>
              </a:ext>
            </a:extLst>
          </p:cNvPr>
          <p:cNvSpPr>
            <a:spLocks noGrp="1"/>
          </p:cNvSpPr>
          <p:nvPr>
            <p:ph type="sldNum" sz="quarter" idx="12"/>
          </p:nvPr>
        </p:nvSpPr>
        <p:spPr/>
        <p:txBody>
          <a:bodyPr/>
          <a:lstStyle/>
          <a:p>
            <a:fld id="{5DCB67A9-91E7-B54A-B9B2-AB0BCF4DE681}" type="slidenum">
              <a:rPr lang="en-US" smtClean="0"/>
              <a:pPr/>
              <a:t>40</a:t>
            </a:fld>
            <a:endParaRPr lang="en-US"/>
          </a:p>
        </p:txBody>
      </p:sp>
    </p:spTree>
    <p:extLst>
      <p:ext uri="{BB962C8B-B14F-4D97-AF65-F5344CB8AC3E}">
        <p14:creationId xmlns:p14="http://schemas.microsoft.com/office/powerpoint/2010/main" val="158254706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555674" y="227013"/>
            <a:ext cx="8229600" cy="1143000"/>
          </a:xfrm>
        </p:spPr>
        <p:txBody>
          <a:bodyPr>
            <a:normAutofit/>
          </a:bodyPr>
          <a:lstStyle/>
          <a:p>
            <a:r>
              <a:rPr lang="en-US" dirty="0"/>
              <a:t>Office of Marijuana Policy</a:t>
            </a:r>
          </a:p>
        </p:txBody>
      </p:sp>
      <p:sp>
        <p:nvSpPr>
          <p:cNvPr id="10" name="Content Placeholder 9"/>
          <p:cNvSpPr>
            <a:spLocks noGrp="1"/>
          </p:cNvSpPr>
          <p:nvPr>
            <p:ph idx="1"/>
          </p:nvPr>
        </p:nvSpPr>
        <p:spPr>
          <a:xfrm>
            <a:off x="457200" y="1600200"/>
            <a:ext cx="8229600" cy="4893365"/>
          </a:xfrm>
        </p:spPr>
        <p:txBody>
          <a:bodyPr>
            <a:normAutofit/>
          </a:bodyPr>
          <a:lstStyle/>
          <a:p>
            <a:pPr marL="0" indent="0">
              <a:buNone/>
            </a:pPr>
            <a:r>
              <a:rPr lang="en-US" dirty="0"/>
              <a:t>Mission</a:t>
            </a:r>
          </a:p>
          <a:p>
            <a:pPr lvl="1">
              <a:buFont typeface="Wingdings" panose="05000000000000000000" pitchFamily="2" charset="2"/>
              <a:buChar char="Ø"/>
            </a:pPr>
            <a:r>
              <a:rPr lang="en-US" dirty="0"/>
              <a:t>Policy </a:t>
            </a:r>
          </a:p>
          <a:p>
            <a:pPr lvl="2"/>
            <a:r>
              <a:rPr lang="en-US" dirty="0"/>
              <a:t>Federal, state and local policy work</a:t>
            </a:r>
          </a:p>
          <a:p>
            <a:pPr lvl="1">
              <a:buFont typeface="Wingdings" panose="05000000000000000000" pitchFamily="2" charset="2"/>
              <a:buChar char="Ø"/>
            </a:pPr>
            <a:r>
              <a:rPr lang="en-US" dirty="0"/>
              <a:t>Citywide Coordination </a:t>
            </a:r>
          </a:p>
          <a:p>
            <a:pPr lvl="2"/>
            <a:r>
              <a:rPr lang="en-US" dirty="0"/>
              <a:t>Oversight and coordination of city agencies</a:t>
            </a:r>
          </a:p>
          <a:p>
            <a:pPr lvl="1">
              <a:buFont typeface="Wingdings" panose="05000000000000000000" pitchFamily="2" charset="2"/>
              <a:buChar char="Ø"/>
            </a:pPr>
            <a:r>
              <a:rPr lang="en-US" dirty="0"/>
              <a:t>Liaison </a:t>
            </a:r>
          </a:p>
          <a:p>
            <a:pPr lvl="2"/>
            <a:r>
              <a:rPr lang="en-US" dirty="0"/>
              <a:t>Point of contact for external stakeholders such as the State, the community, the marijuana industry, business and tourism associations, healthcare partners, schools, other jurisdictions, the media</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66481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67922"/>
            <a:ext cx="8229600" cy="1143000"/>
          </a:xfrm>
        </p:spPr>
        <p:txBody>
          <a:bodyPr/>
          <a:lstStyle/>
          <a:p>
            <a:r>
              <a:rPr lang="en-US" dirty="0"/>
              <a:t>Importance of Collaboration</a:t>
            </a:r>
            <a:br>
              <a:rPr lang="en-US" dirty="0"/>
            </a:br>
            <a:r>
              <a:rPr lang="en-US" dirty="0"/>
              <a:t>(External Partners)</a:t>
            </a:r>
          </a:p>
        </p:txBody>
      </p:sp>
      <p:sp>
        <p:nvSpPr>
          <p:cNvPr id="3" name="Content Placeholder 2"/>
          <p:cNvSpPr>
            <a:spLocks noGrp="1"/>
          </p:cNvSpPr>
          <p:nvPr>
            <p:ph idx="1"/>
          </p:nvPr>
        </p:nvSpPr>
        <p:spPr>
          <a:xfrm>
            <a:off x="457199" y="1623060"/>
            <a:ext cx="7903029" cy="4525963"/>
          </a:xfrm>
        </p:spPr>
        <p:txBody>
          <a:bodyPr>
            <a:normAutofit/>
          </a:bodyPr>
          <a:lstStyle/>
          <a:p>
            <a:pPr>
              <a:buFont typeface="Wingdings" panose="05000000000000000000" pitchFamily="2" charset="2"/>
              <a:buChar char="Ø"/>
            </a:pPr>
            <a:endParaRPr lang="en-US" dirty="0"/>
          </a:p>
          <a:p>
            <a:pPr marL="914400" lvl="1" indent="-457200" defTabSz="914400">
              <a:buFont typeface="Arial" panose="020B0604020202020204" pitchFamily="34" charset="0"/>
              <a:buChar char="•"/>
              <a:defRPr/>
            </a:pPr>
            <a:r>
              <a:rPr lang="en-US" sz="2400" kern="0" dirty="0"/>
              <a:t>Other Jurisdictions/Elected Officials</a:t>
            </a:r>
          </a:p>
          <a:p>
            <a:pPr marL="914400" lvl="1" indent="-457200" defTabSz="914400">
              <a:buFont typeface="Arial" panose="020B0604020202020204" pitchFamily="34" charset="0"/>
              <a:buChar char="•"/>
              <a:defRPr/>
            </a:pPr>
            <a:r>
              <a:rPr lang="en-US" sz="2400" kern="0" dirty="0"/>
              <a:t>Residents and Neighborhood Organizations</a:t>
            </a:r>
          </a:p>
          <a:p>
            <a:pPr marL="914400" lvl="1" indent="-457200" defTabSz="914400">
              <a:buFont typeface="Arial" panose="020B0604020202020204" pitchFamily="34" charset="0"/>
              <a:buChar char="•"/>
              <a:defRPr/>
            </a:pPr>
            <a:r>
              <a:rPr lang="en-US" sz="2400" kern="0" dirty="0"/>
              <a:t>Business Associations (</a:t>
            </a:r>
            <a:r>
              <a:rPr lang="en-US" sz="2400" i="1" kern="0" dirty="0"/>
              <a:t>including Marijuana Industry)</a:t>
            </a:r>
          </a:p>
          <a:p>
            <a:pPr marL="914400" lvl="1" indent="-457200" defTabSz="914400">
              <a:buFont typeface="Arial" panose="020B0604020202020204" pitchFamily="34" charset="0"/>
              <a:buChar char="•"/>
              <a:defRPr/>
            </a:pPr>
            <a:r>
              <a:rPr lang="en-US" sz="2400" kern="0" dirty="0"/>
              <a:t>Consumers</a:t>
            </a:r>
          </a:p>
          <a:p>
            <a:pPr marL="914400" lvl="1" indent="-457200" defTabSz="914400">
              <a:buFont typeface="Arial" panose="020B0604020202020204" pitchFamily="34" charset="0"/>
              <a:buChar char="•"/>
              <a:defRPr/>
            </a:pPr>
            <a:r>
              <a:rPr lang="en-US" sz="2400" kern="0" dirty="0"/>
              <a:t>Tourism Industry</a:t>
            </a:r>
          </a:p>
          <a:p>
            <a:pPr marL="914400" lvl="1" indent="-457200" defTabSz="914400">
              <a:buFont typeface="Arial" panose="020B0604020202020204" pitchFamily="34" charset="0"/>
              <a:buChar char="•"/>
              <a:defRPr/>
            </a:pPr>
            <a:r>
              <a:rPr lang="en-US" sz="2400" kern="0" dirty="0"/>
              <a:t>Healthcare Partners</a:t>
            </a:r>
          </a:p>
          <a:p>
            <a:pPr marL="914400" lvl="1" indent="-457200" defTabSz="914400">
              <a:buFont typeface="Arial" panose="020B0604020202020204" pitchFamily="34" charset="0"/>
              <a:buChar char="•"/>
              <a:defRPr/>
            </a:pPr>
            <a:r>
              <a:rPr lang="en-US" sz="2400" kern="0" dirty="0"/>
              <a:t>Schools</a:t>
            </a:r>
          </a:p>
          <a:p>
            <a:pPr marL="914400" lvl="1" indent="-457200" defTabSz="914400">
              <a:buFont typeface="Arial" panose="020B0604020202020204" pitchFamily="34" charset="0"/>
              <a:buChar char="•"/>
              <a:defRPr/>
            </a:pPr>
            <a:r>
              <a:rPr lang="en-US" sz="2400" kern="0" dirty="0"/>
              <a:t>Media</a:t>
            </a:r>
          </a:p>
        </p:txBody>
      </p:sp>
    </p:spTree>
    <p:extLst>
      <p:ext uri="{BB962C8B-B14F-4D97-AF65-F5344CB8AC3E}">
        <p14:creationId xmlns:p14="http://schemas.microsoft.com/office/powerpoint/2010/main" val="1683128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a:t>Denver Fire Department</a:t>
            </a:r>
            <a:endParaRPr lang="en-US" sz="3600" dirty="0">
              <a:solidFill>
                <a:srgbClr val="FFFF00"/>
              </a:solidFill>
              <a:effectLst/>
              <a:latin typeface="Calibri" pitchFamily="34" charset="0"/>
            </a:endParaRPr>
          </a:p>
        </p:txBody>
      </p:sp>
      <p:sp>
        <p:nvSpPr>
          <p:cNvPr id="3" name="Content Placeholder 2"/>
          <p:cNvSpPr>
            <a:spLocks noGrp="1"/>
          </p:cNvSpPr>
          <p:nvPr>
            <p:ph sz="half" idx="1"/>
          </p:nvPr>
        </p:nvSpPr>
        <p:spPr>
          <a:xfrm>
            <a:off x="152401" y="1439409"/>
            <a:ext cx="8991599" cy="1989591"/>
          </a:xfrm>
        </p:spPr>
        <p:txBody>
          <a:bodyPr>
            <a:normAutofit/>
          </a:bodyPr>
          <a:lstStyle/>
          <a:p>
            <a:r>
              <a:rPr lang="en-US" dirty="0">
                <a:solidFill>
                  <a:srgbClr val="000000"/>
                </a:solidFill>
                <a:latin typeface="Calibri" pitchFamily="34" charset="0"/>
              </a:rPr>
              <a:t>In the first half of 2014, there were 32+ hash oil explosions throughout Colorado</a:t>
            </a:r>
          </a:p>
          <a:p>
            <a:pPr lvl="1"/>
            <a:r>
              <a:rPr lang="en-US" dirty="0">
                <a:solidFill>
                  <a:srgbClr val="000000"/>
                </a:solidFill>
                <a:latin typeface="Calibri" pitchFamily="34" charset="0"/>
              </a:rPr>
              <a:t>9 explosions in Denver</a:t>
            </a:r>
          </a:p>
          <a:p>
            <a:pPr lvl="1"/>
            <a:r>
              <a:rPr lang="en-US" dirty="0">
                <a:solidFill>
                  <a:srgbClr val="000000"/>
                </a:solidFill>
                <a:latin typeface="Calibri" pitchFamily="34" charset="0"/>
              </a:rPr>
              <a:t>7 in unlicensed facilities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4419600"/>
            <a:ext cx="3352800" cy="2235200"/>
          </a:xfrm>
          <a:prstGeom prst="rect">
            <a:avLst/>
          </a:prstGeom>
        </p:spPr>
      </p:pic>
      <p:pic>
        <p:nvPicPr>
          <p:cNvPr id="1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491984"/>
            <a:ext cx="3886200" cy="3366016"/>
          </a:xfrm>
          <a:prstGeom prst="rect">
            <a:avLst/>
          </a:prstGeom>
        </p:spPr>
      </p:pic>
      <p:pic>
        <p:nvPicPr>
          <p:cNvPr id="12"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429000"/>
            <a:ext cx="3809999" cy="3429000"/>
          </a:xfrm>
          <a:prstGeom prst="rect">
            <a:avLst/>
          </a:prstGeom>
        </p:spPr>
      </p:pic>
      <p:sp>
        <p:nvSpPr>
          <p:cNvPr id="4" name="Slide Number Placeholder 3">
            <a:extLst>
              <a:ext uri="{FF2B5EF4-FFF2-40B4-BE49-F238E27FC236}">
                <a16:creationId xmlns:a16="http://schemas.microsoft.com/office/drawing/2014/main" id="{915DFFEE-B74D-45AF-A32F-F9D49896F00F}"/>
              </a:ext>
            </a:extLst>
          </p:cNvPr>
          <p:cNvSpPr>
            <a:spLocks noGrp="1"/>
          </p:cNvSpPr>
          <p:nvPr>
            <p:ph type="sldNum" sz="quarter" idx="12"/>
          </p:nvPr>
        </p:nvSpPr>
        <p:spPr/>
        <p:txBody>
          <a:bodyPr/>
          <a:lstStyle/>
          <a:p>
            <a:fld id="{5DCB67A9-91E7-B54A-B9B2-AB0BCF4DE681}" type="slidenum">
              <a:rPr lang="en-US" smtClean="0"/>
              <a:pPr/>
              <a:t>43</a:t>
            </a:fld>
            <a:endParaRPr lang="en-US"/>
          </a:p>
        </p:txBody>
      </p:sp>
    </p:spTree>
    <p:extLst>
      <p:ext uri="{BB962C8B-B14F-4D97-AF65-F5344CB8AC3E}">
        <p14:creationId xmlns:p14="http://schemas.microsoft.com/office/powerpoint/2010/main" val="300365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2647" y="149512"/>
            <a:ext cx="8229600" cy="1143000"/>
          </a:xfrm>
        </p:spPr>
        <p:txBody>
          <a:bodyPr/>
          <a:lstStyle/>
          <a:p>
            <a:r>
              <a:rPr lang="en-US" dirty="0"/>
              <a:t>Industry Outreach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
        <p:nvSpPr>
          <p:cNvPr id="5" name="Rectangle 1"/>
          <p:cNvSpPr>
            <a:spLocks noChangeArrowheads="1"/>
          </p:cNvSpPr>
          <p:nvPr/>
        </p:nvSpPr>
        <p:spPr bwMode="auto">
          <a:xfrm>
            <a:off x="168445" y="2038367"/>
            <a:ext cx="4687502" cy="4239562"/>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9522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Helvetica" pitchFamily="34" charset="0"/>
                <a:ea typeface="+mn-ea"/>
                <a:cs typeface="+mn-cs"/>
              </a:rPr>
              <a:t>Denver Marijuana Industry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33333"/>
                </a:solidFill>
                <a:effectLst/>
                <a:uLnTx/>
                <a:uFillTx/>
                <a:latin typeface="Helvetica" pitchFamily="34" charset="0"/>
                <a:ea typeface="+mn-ea"/>
                <a:cs typeface="+mn-cs"/>
              </a:rPr>
              <a:t>Email Campaign Archive</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10/21/2015 -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3" tooltip="Nature’s Cure Recalls Marijuana Products Due to Possible Pesticide Residues"/>
              </a:rPr>
              <a:t>Nature’s Cure Recalls Marijuana Products Due to Possible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10/20/2015 -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4" tooltip="City Removes Surety Bond Requirement"/>
              </a:rPr>
              <a:t>City Removes Surety Bond Requirement</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10/14/2015 -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5" tooltip="Product Recall Due to Possible Pesticide Residues"/>
              </a:rPr>
              <a:t>Product Recall Due to Possible Pesticide Residues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09/28/2015 -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6" tooltip="Consumer Advisory Issued for Autopilot Capsules Manufactured by Rx Green"/>
              </a:rPr>
              <a:t>Consumer Advisory Issued for Autopilot Capsules Manufactured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09/17/2015 -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7" tooltip="Reminder: DPD District Meetings Start Next Week"/>
              </a:rPr>
              <a:t>Reminder: DPD District Meetings Start Next Week</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8" tooltip="Denver Marijuana Policy Stakeholder Working Group"/>
              </a:rPr>
              <a:t>Denver Marijuana Policy Stakeholder Working Group</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9" tooltip="Denver Marijuana Industry Bulletin: Extraction Room Code Changes"/>
              </a:rPr>
              <a:t>Denver Marijuana Industry Bulletin: Extraction Room Code Changes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0" tooltip="Denver Marijuana Industry Bulletin: Product Recall of Marijuana Concentrates"/>
              </a:rPr>
              <a:t>Denver Marijuana Industry Bulletin: Product Recall of Marijuana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1" tooltip="Denver Marijuana Industry Bulletin: DPD District Meetings"/>
              </a:rPr>
              <a:t>Denver Marijuana Industry Bulletin: DPD District Meetings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09/04/2015 -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2" tooltip="Denver Marijuana Industry Bulletin: Second Update on Pesticides &amp; Labeling"/>
              </a:rPr>
              <a:t>Denver Marijuana Industry Bulletin: Second Update on Pesticides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3" tooltip="Denver Marijuana Industry Bulletin: Extraction Room Code Changes"/>
              </a:rPr>
              <a:t>Denver Marijuana Industry Bulletin: Extraction Room Code Changes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08/31/2015 -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4" tooltip="Denver Marijuana Industry Bulletin: Update on Pesticides"/>
              </a:rPr>
              <a:t>Denver Marijuana Industry Bulletin: Update on Pesticides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07/27/2015 -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5" tooltip="Consumer advisory issued for Nature’s Herbs Olive Oil"/>
              </a:rPr>
              <a:t>Consumer advisory issued for Nature’s Herbs Olive Oil</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6" tooltip="Bulletin: Recall of Mary Mint Tincture"/>
              </a:rPr>
              <a:t>Bulletin: Recall of Mary Mint Tincture</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07/22/2015 -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7" tooltip="Update: Burglaries to Licensed Marijuana Businesses"/>
              </a:rPr>
              <a:t>Update: Burglaries to Licensed Marijuana Businesses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05/29/2015 -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8" tooltip="Invitation to Marijuana and Pesticides Meeting"/>
              </a:rPr>
              <a:t>Invitation to Marijuana and Pesticides Meeting</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05/06/2015 -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9" tooltip="Burglaries to Licensed Marijuana Businesses"/>
              </a:rPr>
              <a:t>Burglaries to Licensed Marijuana Businesses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03/13/2015 -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0" tooltip="Denver Marijuana Industry Bulletin: Use of Pesticides"/>
              </a:rPr>
              <a:t>Denver Marijuana Industry Bulletin: Use of Pesticides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02/09/2015 -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1" tooltip="Denver Marijuana Industry Bulletin: Refrigeration of Hash Oil &amp; Concentrates"/>
              </a:rPr>
              <a:t>Denver Marijuana Industry Bulletin: Refrigeration of Hash Oil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02/03/2015 -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2" tooltip="Denver Marijuana Industry Bulletin: Modification of Premises"/>
              </a:rPr>
              <a:t>Denver Marijuana Industry Bulletin: Modification of Premises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p:txBody>
      </p:sp>
      <p:pic>
        <p:nvPicPr>
          <p:cNvPr id="6" name="Picture 5"/>
          <p:cNvPicPr/>
          <p:nvPr/>
        </p:nvPicPr>
        <p:blipFill rotWithShape="1">
          <a:blip r:embed="rId23"/>
          <a:srcRect l="16978" t="16889" r="67558" b="7223"/>
          <a:stretch/>
        </p:blipFill>
        <p:spPr bwMode="auto">
          <a:xfrm>
            <a:off x="4928135" y="1609167"/>
            <a:ext cx="4004112" cy="519108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765644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17824" y="129842"/>
            <a:ext cx="6309360" cy="1143000"/>
          </a:xfrm>
        </p:spPr>
        <p:txBody>
          <a:bodyPr>
            <a:normAutofit/>
          </a:bodyPr>
          <a:lstStyle/>
          <a:p>
            <a:r>
              <a:rPr lang="en-US" dirty="0"/>
              <a:t>Early Education</a:t>
            </a:r>
          </a:p>
        </p:txBody>
      </p:sp>
      <p:pic>
        <p:nvPicPr>
          <p:cNvPr id="9" name="Picture 8"/>
          <p:cNvPicPr>
            <a:picLocks noChangeAspect="1"/>
          </p:cNvPicPr>
          <p:nvPr/>
        </p:nvPicPr>
        <p:blipFill>
          <a:blip r:embed="rId3"/>
          <a:stretch>
            <a:fillRect/>
          </a:stretch>
        </p:blipFill>
        <p:spPr>
          <a:xfrm>
            <a:off x="131672" y="1735015"/>
            <a:ext cx="6573855" cy="3930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6789935" y="1910697"/>
            <a:ext cx="2438473"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8595B"/>
                </a:solidFill>
                <a:effectLst/>
                <a:uLnTx/>
                <a:uFillTx/>
                <a:latin typeface="Franklin Gothic Book"/>
                <a:ea typeface="+mn-ea"/>
                <a:cs typeface="+mn-cs"/>
              </a:rPr>
              <a:t>Cannabis 101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Know the law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Health basics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Responsible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Safe storage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Youth education and  prevention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3" name="Rectangle 2"/>
          <p:cNvSpPr/>
          <p:nvPr/>
        </p:nvSpPr>
        <p:spPr>
          <a:xfrm>
            <a:off x="131671" y="5798281"/>
            <a:ext cx="6573855"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58595B"/>
                </a:solidFill>
                <a:effectLst/>
                <a:uLnTx/>
                <a:uFillTx/>
                <a:latin typeface="Franklin Gothic Book"/>
                <a:ea typeface="+mn-ea"/>
                <a:cs typeface="+mn-cs"/>
              </a:rPr>
              <a:t>Engage with partners at local, provincial and federal levels</a:t>
            </a:r>
          </a:p>
        </p:txBody>
      </p:sp>
    </p:spTree>
    <p:extLst>
      <p:ext uri="{BB962C8B-B14F-4D97-AF65-F5344CB8AC3E}">
        <p14:creationId xmlns:p14="http://schemas.microsoft.com/office/powerpoint/2010/main" val="1196401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994-0FF9-46D6-8CDC-F9C74A8B6396}"/>
              </a:ext>
            </a:extLst>
          </p:cNvPr>
          <p:cNvSpPr>
            <a:spLocks noGrp="1"/>
          </p:cNvSpPr>
          <p:nvPr>
            <p:ph type="title"/>
          </p:nvPr>
        </p:nvSpPr>
        <p:spPr/>
        <p:txBody>
          <a:bodyPr/>
          <a:lstStyle/>
          <a:p>
            <a:r>
              <a:rPr lang="en-US" dirty="0"/>
              <a:t>High Costs Campaign</a:t>
            </a:r>
          </a:p>
        </p:txBody>
      </p:sp>
      <p:sp>
        <p:nvSpPr>
          <p:cNvPr id="4" name="Slide Number Placeholder 3">
            <a:extLst>
              <a:ext uri="{FF2B5EF4-FFF2-40B4-BE49-F238E27FC236}">
                <a16:creationId xmlns:a16="http://schemas.microsoft.com/office/drawing/2014/main" id="{DBD8C8D4-34B4-413A-B935-216AF00B56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4BFAF95C-7F42-4239-AA4A-42AEBB28F647}"/>
              </a:ext>
            </a:extLst>
          </p:cNvPr>
          <p:cNvPicPr>
            <a:picLocks noChangeAspect="1"/>
          </p:cNvPicPr>
          <p:nvPr/>
        </p:nvPicPr>
        <p:blipFill rotWithShape="1">
          <a:blip r:embed="rId2"/>
          <a:srcRect l="1635" t="10448" r="2327" b="27005"/>
          <a:stretch/>
        </p:blipFill>
        <p:spPr>
          <a:xfrm>
            <a:off x="79076" y="1606619"/>
            <a:ext cx="5322498" cy="2310948"/>
          </a:xfrm>
          <a:prstGeom prst="rect">
            <a:avLst/>
          </a:prstGeom>
        </p:spPr>
      </p:pic>
      <p:pic>
        <p:nvPicPr>
          <p:cNvPr id="7" name="Picture 6">
            <a:extLst>
              <a:ext uri="{FF2B5EF4-FFF2-40B4-BE49-F238E27FC236}">
                <a16:creationId xmlns:a16="http://schemas.microsoft.com/office/drawing/2014/main" id="{315FB0F8-4A6D-461C-8CE7-F04FE543F641}"/>
              </a:ext>
            </a:extLst>
          </p:cNvPr>
          <p:cNvPicPr>
            <a:picLocks noChangeAspect="1"/>
          </p:cNvPicPr>
          <p:nvPr/>
        </p:nvPicPr>
        <p:blipFill rotWithShape="1">
          <a:blip r:embed="rId3"/>
          <a:srcRect l="4214" t="27429" r="5849" b="5779"/>
          <a:stretch/>
        </p:blipFill>
        <p:spPr>
          <a:xfrm>
            <a:off x="1843178" y="3921137"/>
            <a:ext cx="5656052" cy="2800340"/>
          </a:xfrm>
          <a:prstGeom prst="rect">
            <a:avLst/>
          </a:prstGeom>
        </p:spPr>
      </p:pic>
      <p:pic>
        <p:nvPicPr>
          <p:cNvPr id="8" name="Picture 7">
            <a:extLst>
              <a:ext uri="{FF2B5EF4-FFF2-40B4-BE49-F238E27FC236}">
                <a16:creationId xmlns:a16="http://schemas.microsoft.com/office/drawing/2014/main" id="{520B4CBF-09EB-4FE8-94F6-1AC2F41E7686}"/>
              </a:ext>
            </a:extLst>
          </p:cNvPr>
          <p:cNvPicPr>
            <a:picLocks noChangeAspect="1"/>
          </p:cNvPicPr>
          <p:nvPr/>
        </p:nvPicPr>
        <p:blipFill rotWithShape="1">
          <a:blip r:embed="rId4"/>
          <a:srcRect l="23522" t="30637" r="25032" b="19504"/>
          <a:stretch/>
        </p:blipFill>
        <p:spPr>
          <a:xfrm>
            <a:off x="5516592" y="1606619"/>
            <a:ext cx="3548332" cy="2292535"/>
          </a:xfrm>
          <a:prstGeom prst="rect">
            <a:avLst/>
          </a:prstGeom>
        </p:spPr>
      </p:pic>
    </p:spTree>
    <p:extLst>
      <p:ext uri="{BB962C8B-B14F-4D97-AF65-F5344CB8AC3E}">
        <p14:creationId xmlns:p14="http://schemas.microsoft.com/office/powerpoint/2010/main" val="3013714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sp>
        <p:nvSpPr>
          <p:cNvPr id="7" name="Content Placeholder 2">
            <a:extLst>
              <a:ext uri="{FF2B5EF4-FFF2-40B4-BE49-F238E27FC236}">
                <a16:creationId xmlns:a16="http://schemas.microsoft.com/office/drawing/2014/main" id="{2AD33D8D-2C48-4267-994D-5CD216255834}"/>
              </a:ext>
            </a:extLst>
          </p:cNvPr>
          <p:cNvSpPr txBox="1">
            <a:spLocks/>
          </p:cNvSpPr>
          <p:nvPr/>
        </p:nvSpPr>
        <p:spPr>
          <a:xfrm>
            <a:off x="97971" y="2062333"/>
            <a:ext cx="8360229" cy="3321197"/>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2400" kern="1200">
                <a:solidFill>
                  <a:srgbClr val="58595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58595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58595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58595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58595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57175" marR="0" lvl="1" indent="0" algn="l" defTabSz="3429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Although EXL has not received any inquires from existing businesses, we have received and responded to 13 inquiries from potential applicants who want to establish an underlying business for the purpose of obtaining a DCA. </a:t>
            </a: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sng" strike="noStrike" kern="1200" cap="none" spc="0" normalizeH="0" baseline="0" noProof="0">
              <a:ln>
                <a:noFill/>
              </a:ln>
              <a:solidFill>
                <a:srgbClr val="58595B"/>
              </a:solidFill>
              <a:effectLst/>
              <a:uLnTx/>
              <a:uFillTx/>
              <a:latin typeface="Franklin Gothic Book"/>
              <a:ea typeface="+mn-ea"/>
              <a:cs typeface="+mn-cs"/>
            </a:endParaRP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2 have submitted applications</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5 had identified eligible locations</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4 had not yet identified a location</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2 inquired about rules and regulations for “mobile units” (no designated location)</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557213" marR="0" lvl="1" indent="-214313" algn="l" defTabSz="3429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10" name="Title 1">
            <a:extLst>
              <a:ext uri="{FF2B5EF4-FFF2-40B4-BE49-F238E27FC236}">
                <a16:creationId xmlns:a16="http://schemas.microsoft.com/office/drawing/2014/main" id="{C4EFB968-CCE9-4F0C-9B8F-45250920145F}"/>
              </a:ext>
            </a:extLst>
          </p:cNvPr>
          <p:cNvSpPr>
            <a:spLocks noGrp="1"/>
          </p:cNvSpPr>
          <p:nvPr>
            <p:ph type="title"/>
          </p:nvPr>
        </p:nvSpPr>
        <p:spPr>
          <a:xfrm>
            <a:off x="2811095" y="505200"/>
            <a:ext cx="6172200" cy="857250"/>
          </a:xfrm>
        </p:spPr>
        <p:txBody>
          <a:bodyPr>
            <a:normAutofit fontScale="90000"/>
          </a:bodyPr>
          <a:lstStyle/>
          <a:p>
            <a:r>
              <a:rPr lang="en-US" dirty="0"/>
              <a:t>Designated Consumption Area (DCA) License </a:t>
            </a:r>
            <a:br>
              <a:rPr lang="en-US" dirty="0"/>
            </a:br>
            <a:r>
              <a:rPr lang="en-US" dirty="0"/>
              <a:t>Applications and Inquiries</a:t>
            </a:r>
            <a:br>
              <a:rPr lang="en-US" dirty="0"/>
            </a:br>
            <a:endParaRPr lang="en-US" dirty="0"/>
          </a:p>
        </p:txBody>
      </p:sp>
    </p:spTree>
    <p:extLst>
      <p:ext uri="{BB962C8B-B14F-4D97-AF65-F5344CB8AC3E}">
        <p14:creationId xmlns:p14="http://schemas.microsoft.com/office/powerpoint/2010/main" val="217977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cxnSpLocks/>
            <a:stCxn id="17" idx="6"/>
          </p:cNvCxnSpPr>
          <p:nvPr/>
        </p:nvCxnSpPr>
        <p:spPr>
          <a:xfrm>
            <a:off x="433137" y="3474119"/>
            <a:ext cx="8554453"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Flowchart: Connector 16"/>
          <p:cNvSpPr/>
          <p:nvPr/>
        </p:nvSpPr>
        <p:spPr>
          <a:xfrm>
            <a:off x="243640" y="3388752"/>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p:cNvSpPr/>
          <p:nvPr/>
        </p:nvSpPr>
        <p:spPr>
          <a:xfrm>
            <a:off x="843442" y="3388317"/>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p:cNvSpPr/>
          <p:nvPr/>
        </p:nvSpPr>
        <p:spPr>
          <a:xfrm>
            <a:off x="1936531" y="3379296"/>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p:cNvSpPr/>
          <p:nvPr/>
        </p:nvSpPr>
        <p:spPr>
          <a:xfrm>
            <a:off x="3155171" y="3388317"/>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peech Bubble: Rectangle 22"/>
          <p:cNvSpPr/>
          <p:nvPr/>
        </p:nvSpPr>
        <p:spPr>
          <a:xfrm>
            <a:off x="61694" y="1291746"/>
            <a:ext cx="1791021" cy="1848209"/>
          </a:xfrm>
          <a:prstGeom prst="wedgeRectCallout">
            <a:avLst>
              <a:gd name="adj1" fmla="val -32379"/>
              <a:gd name="adj2" fmla="val 606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Colorado voters approve Amendment 20, allowing the use of medical marijuana.</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0"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Colorado  54-46; Denver 64-36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Speech Bubble: Rectangle 23"/>
          <p:cNvSpPr/>
          <p:nvPr/>
        </p:nvSpPr>
        <p:spPr>
          <a:xfrm>
            <a:off x="963630" y="3882192"/>
            <a:ext cx="1335506" cy="1992227"/>
          </a:xfrm>
          <a:prstGeom prst="wedgeRectCallout">
            <a:avLst>
              <a:gd name="adj1" fmla="val -12725"/>
              <a:gd name="adj2" fmla="val -63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to allow possession of up to 1 oz. of marijuana. (The initiative did not affect state law.)</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0"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54-46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Speech Bubble: Rectangle 24"/>
          <p:cNvSpPr/>
          <p:nvPr/>
        </p:nvSpPr>
        <p:spPr>
          <a:xfrm>
            <a:off x="2126027" y="1398672"/>
            <a:ext cx="2130440" cy="1741283"/>
          </a:xfrm>
          <a:prstGeom prst="wedgeRectCallout">
            <a:avLst>
              <a:gd name="adj1" fmla="val -23798"/>
              <a:gd name="adj2" fmla="val 60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making the enforcement of marijuana laws against private use and possession by adults the city’s “lowest law enforcement priority.”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1" indent="-297656"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57-43</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peech Bubble: Rectangle 26"/>
          <p:cNvSpPr/>
          <p:nvPr/>
        </p:nvSpPr>
        <p:spPr>
          <a:xfrm>
            <a:off x="2623428" y="3875016"/>
            <a:ext cx="1721414" cy="1464827"/>
          </a:xfrm>
          <a:prstGeom prst="wedgeRectCallout">
            <a:avLst>
              <a:gd name="adj1" fmla="val 20659"/>
              <a:gd name="adj2" fmla="val -6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adopts ordinance for regulation and licensing of medical marijuana businesses</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Speech Bubble: Rectangle 28"/>
          <p:cNvSpPr/>
          <p:nvPr/>
        </p:nvSpPr>
        <p:spPr>
          <a:xfrm>
            <a:off x="4445964" y="1521562"/>
            <a:ext cx="2312107" cy="1544484"/>
          </a:xfrm>
          <a:prstGeom prst="wedgeRectCallout">
            <a:avLst>
              <a:gd name="adj1" fmla="val -25516"/>
              <a:gd name="adj2" fmla="val 67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Colorado voters approve Amendment 64, decriminalizing adult possession of marijuana and establishing a regulated and licensed commercial marijuana distribution system.</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16694" marR="0" lvl="1"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Colorado 55-45; Denver voting 66-34 </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Speech Bubble: Rectangle 29"/>
          <p:cNvSpPr/>
          <p:nvPr/>
        </p:nvSpPr>
        <p:spPr>
          <a:xfrm>
            <a:off x="4813915" y="3798903"/>
            <a:ext cx="2052908" cy="992032"/>
          </a:xfrm>
          <a:prstGeom prst="wedgeRectCallout">
            <a:avLst>
              <a:gd name="adj1" fmla="val 14543"/>
              <a:gd name="adj2" fmla="val -717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adopts ordinance for regulation and licensing and an ordinance for taxation of retail marijuana businesses.</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Speech Bubble: Rectangle 30"/>
          <p:cNvSpPr/>
          <p:nvPr/>
        </p:nvSpPr>
        <p:spPr>
          <a:xfrm>
            <a:off x="7064920" y="2166805"/>
            <a:ext cx="1629277" cy="884033"/>
          </a:xfrm>
          <a:prstGeom prst="wedgeRectCallout">
            <a:avLst>
              <a:gd name="adj1" fmla="val -34126"/>
              <a:gd name="adj2" fmla="val 80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Retail sales of marijuana begin in Denver. Office of Marijuana Policy established.</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Speech Bubble: Rectangle 31"/>
          <p:cNvSpPr/>
          <p:nvPr/>
        </p:nvSpPr>
        <p:spPr>
          <a:xfrm>
            <a:off x="7391173" y="3882192"/>
            <a:ext cx="1629277" cy="1820925"/>
          </a:xfrm>
          <a:prstGeom prst="wedgeRectCallout">
            <a:avLst>
              <a:gd name="adj1" fmla="val 21260"/>
              <a:gd name="adj2" fmla="val -64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to allow the social use of marijuana in designated consumption areas.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1"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54-46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lowchart: Connector 34"/>
          <p:cNvSpPr/>
          <p:nvPr/>
        </p:nvSpPr>
        <p:spPr>
          <a:xfrm>
            <a:off x="4256467" y="3388749"/>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p:cNvSpPr/>
          <p:nvPr/>
        </p:nvSpPr>
        <p:spPr>
          <a:xfrm>
            <a:off x="5408600" y="3379296"/>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lowchart: Connector 36"/>
          <p:cNvSpPr/>
          <p:nvPr/>
        </p:nvSpPr>
        <p:spPr>
          <a:xfrm>
            <a:off x="2584909" y="3401494"/>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Connector 37"/>
          <p:cNvSpPr/>
          <p:nvPr/>
        </p:nvSpPr>
        <p:spPr>
          <a:xfrm>
            <a:off x="1401790" y="3380441"/>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Connector 38"/>
          <p:cNvSpPr/>
          <p:nvPr/>
        </p:nvSpPr>
        <p:spPr>
          <a:xfrm>
            <a:off x="3750817" y="3380250"/>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lowchart: Connector 39"/>
          <p:cNvSpPr/>
          <p:nvPr/>
        </p:nvSpPr>
        <p:spPr>
          <a:xfrm>
            <a:off x="4886106" y="3388317"/>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Connector 40"/>
          <p:cNvSpPr/>
          <p:nvPr/>
        </p:nvSpPr>
        <p:spPr>
          <a:xfrm>
            <a:off x="6019875" y="3376767"/>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owchart: Connector 41"/>
          <p:cNvSpPr/>
          <p:nvPr/>
        </p:nvSpPr>
        <p:spPr>
          <a:xfrm>
            <a:off x="7879559" y="3366789"/>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lowchart: Connector 42"/>
          <p:cNvSpPr/>
          <p:nvPr/>
        </p:nvSpPr>
        <p:spPr>
          <a:xfrm>
            <a:off x="6631150" y="3372414"/>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Connector 43"/>
          <p:cNvSpPr/>
          <p:nvPr/>
        </p:nvSpPr>
        <p:spPr>
          <a:xfrm>
            <a:off x="8435737" y="3372414"/>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lowchart: Connector 44"/>
          <p:cNvSpPr/>
          <p:nvPr/>
        </p:nvSpPr>
        <p:spPr>
          <a:xfrm>
            <a:off x="7166039" y="3366789"/>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433137" y="197852"/>
            <a:ext cx="8002600" cy="523220"/>
          </a:xfrm>
          <a:prstGeom prst="rect">
            <a:avLst/>
          </a:prstGeom>
          <a:noFill/>
          <a:ln w="19050" cap="rnd">
            <a:solidFill>
              <a:schemeClr val="accent1">
                <a:lumMod val="75000"/>
              </a:schemeClr>
            </a:solidFill>
            <a:prstDash val="dash"/>
            <a:bevel/>
          </a:ln>
          <a:scene3d>
            <a:camera prst="orthographicFront"/>
            <a:lightRig rig="threePt" dir="t"/>
          </a:scene3d>
          <a:sp3d>
            <a:bevelT prst="relaxedInset"/>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Denver Marijuana Legalization Timeline</a:t>
            </a:r>
          </a:p>
        </p:txBody>
      </p:sp>
    </p:spTree>
    <p:extLst>
      <p:ext uri="{BB962C8B-B14F-4D97-AF65-F5344CB8AC3E}">
        <p14:creationId xmlns:p14="http://schemas.microsoft.com/office/powerpoint/2010/main" val="75680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622" y="274638"/>
            <a:ext cx="8229600" cy="1143000"/>
          </a:xfrm>
        </p:spPr>
        <p:txBody>
          <a:bodyPr>
            <a:normAutofit/>
          </a:bodyPr>
          <a:lstStyle/>
          <a:p>
            <a:r>
              <a:rPr lang="en-US" dirty="0"/>
              <a:t>State vs. Denver Responsibilities</a:t>
            </a:r>
          </a:p>
        </p:txBody>
      </p:sp>
      <p:sp>
        <p:nvSpPr>
          <p:cNvPr id="3" name="Content Placeholder 2"/>
          <p:cNvSpPr>
            <a:spLocks noGrp="1"/>
          </p:cNvSpPr>
          <p:nvPr>
            <p:ph idx="1"/>
          </p:nvPr>
        </p:nvSpPr>
        <p:spPr/>
        <p:txBody>
          <a:bodyPr>
            <a:normAutofit fontScale="85000" lnSpcReduction="10000"/>
          </a:bodyPr>
          <a:lstStyle/>
          <a:p>
            <a:r>
              <a:rPr lang="en-US" dirty="0"/>
              <a:t>The State regulates matters of statewide concern</a:t>
            </a:r>
          </a:p>
          <a:p>
            <a:pPr lvl="1"/>
            <a:r>
              <a:rPr lang="en-US" sz="2400" dirty="0"/>
              <a:t>E.g., licensee requirements, operational requirements, consumer safety, advertising, packaging, labeling, testing, cultivation handling and packaging, etc.</a:t>
            </a:r>
          </a:p>
          <a:p>
            <a:r>
              <a:rPr lang="en-US" dirty="0"/>
              <a:t>Local municipalities regulate matters of local concern</a:t>
            </a:r>
          </a:p>
          <a:p>
            <a:pPr lvl="1"/>
            <a:r>
              <a:rPr lang="en-US" sz="2400" dirty="0"/>
              <a:t>Can provide additional requirements related to time, place, manner and number</a:t>
            </a:r>
          </a:p>
          <a:p>
            <a:pPr lvl="1"/>
            <a:endParaRPr lang="en-US" sz="2400" dirty="0"/>
          </a:p>
          <a:p>
            <a:r>
              <a:rPr lang="en-US" dirty="0"/>
              <a:t>Local municipalities can opt in or opt out</a:t>
            </a:r>
          </a:p>
          <a:p>
            <a:pPr lvl="1"/>
            <a:r>
              <a:rPr lang="en-US" sz="2400" dirty="0"/>
              <a:t>Denver opted in and added a local licensing scheme, distance requirements, public hearing process, a phase-in period, specific agency regulations, special sales tax, etc. </a:t>
            </a:r>
          </a:p>
        </p:txBody>
      </p:sp>
      <p:sp>
        <p:nvSpPr>
          <p:cNvPr id="4" name="Slide Number Placeholder 3"/>
          <p:cNvSpPr>
            <a:spLocks noGrp="1"/>
          </p:cNvSpPr>
          <p:nvPr>
            <p:ph type="sldNum" sz="quarter" idx="12"/>
          </p:nvPr>
        </p:nvSpPr>
        <p:spPr/>
        <p:txBody>
          <a:bodyPr/>
          <a:lstStyle/>
          <a:p>
            <a:fld id="{5DCB67A9-91E7-B54A-B9B2-AB0BCF4DE681}" type="slidenum">
              <a:rPr lang="en-US" smtClean="0"/>
              <a:pPr/>
              <a:t>6</a:t>
            </a:fld>
            <a:endParaRPr lang="en-US"/>
          </a:p>
        </p:txBody>
      </p:sp>
    </p:spTree>
    <p:extLst>
      <p:ext uri="{BB962C8B-B14F-4D97-AF65-F5344CB8AC3E}">
        <p14:creationId xmlns:p14="http://schemas.microsoft.com/office/powerpoint/2010/main" val="295338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329" y="198332"/>
            <a:ext cx="8229600" cy="1143000"/>
          </a:xfrm>
        </p:spPr>
        <p:txBody>
          <a:bodyPr/>
          <a:lstStyle/>
          <a:p>
            <a:r>
              <a:rPr lang="en-US" dirty="0"/>
              <a:t>Importance of Collaboration</a:t>
            </a:r>
            <a:br>
              <a:rPr lang="en-US" dirty="0"/>
            </a:br>
            <a:r>
              <a:rPr lang="en-US" dirty="0"/>
              <a:t>(Internal Agencies)</a:t>
            </a:r>
          </a:p>
        </p:txBody>
      </p:sp>
      <p:sp>
        <p:nvSpPr>
          <p:cNvPr id="3" name="Content Placeholder 9"/>
          <p:cNvSpPr txBox="1">
            <a:spLocks/>
          </p:cNvSpPr>
          <p:nvPr/>
        </p:nvSpPr>
        <p:spPr>
          <a:xfrm>
            <a:off x="265814" y="2466753"/>
            <a:ext cx="4338084" cy="3588488"/>
          </a:xfrm>
          <a:prstGeom prst="rect">
            <a:avLst/>
          </a:prstGeom>
        </p:spPr>
        <p:txBody>
          <a:bodyPr>
            <a:norm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1800" b="0" i="0" u="sng" strike="noStrike" kern="1200" cap="none" spc="0" normalizeH="0" baseline="0" noProof="0" dirty="0">
                <a:ln>
                  <a:noFill/>
                </a:ln>
                <a:solidFill>
                  <a:srgbClr val="58595B"/>
                </a:solidFill>
                <a:effectLst/>
                <a:uLnTx/>
                <a:uFillTx/>
                <a:latin typeface="Franklin Gothic Book"/>
                <a:ea typeface="+mn-ea"/>
                <a:cs typeface="+mn-cs"/>
              </a:rPr>
              <a:t>Citywide Coordinated Marijuana Team:</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Marijuana Policy Team</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Community Planning &amp; Development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Excise &amp; Licenses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Fire Department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Police Department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Department of Environmental Health </a:t>
            </a:r>
          </a:p>
          <a:p>
            <a:pPr marL="744538" marR="0" lvl="2"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Public Health</a:t>
            </a:r>
          </a:p>
          <a:p>
            <a:pPr marL="744538" marR="0" lvl="2"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Environmental Quality</a:t>
            </a:r>
          </a:p>
          <a:p>
            <a:pPr marL="287338" marR="0" lvl="1"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City Attorney’s Office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
        <p:nvSpPr>
          <p:cNvPr id="5" name="Content Placeholder 9"/>
          <p:cNvSpPr txBox="1">
            <a:spLocks/>
          </p:cNvSpPr>
          <p:nvPr/>
        </p:nvSpPr>
        <p:spPr>
          <a:xfrm>
            <a:off x="4947683" y="2488019"/>
            <a:ext cx="4196317" cy="4756150"/>
          </a:xfrm>
          <a:prstGeom prst="rect">
            <a:avLst/>
          </a:prstGeom>
        </p:spPr>
        <p:txBody>
          <a:bodyPr>
            <a:normAutofit/>
          </a:bodyPr>
          <a:lstStyle/>
          <a:p>
            <a:pPr marL="287338" marR="0" lvl="1" indent="-287338" algn="l" defTabSz="457200" rtl="0" eaLnBrk="1" fontAlgn="auto" latinLnBrk="0" hangingPunct="1">
              <a:lnSpc>
                <a:spcPct val="100000"/>
              </a:lnSpc>
              <a:spcBef>
                <a:spcPct val="20000"/>
              </a:spcBef>
              <a:spcAft>
                <a:spcPts val="0"/>
              </a:spcAft>
              <a:buClrTx/>
              <a:buSzTx/>
              <a:buFontTx/>
              <a:buNone/>
              <a:tabLst/>
              <a:defRPr/>
            </a:pPr>
            <a:r>
              <a:rPr kumimoji="0" lang="en-US" sz="1800" b="0" i="0" u="sng" strike="noStrike" kern="1200" cap="none" spc="0" normalizeH="0" baseline="0" noProof="0" dirty="0">
                <a:ln>
                  <a:noFill/>
                </a:ln>
                <a:solidFill>
                  <a:srgbClr val="58595B"/>
                </a:solidFill>
                <a:effectLst/>
                <a:uLnTx/>
                <a:uFillTx/>
                <a:latin typeface="Franklin Gothic Book"/>
                <a:ea typeface="+mn-ea"/>
                <a:cs typeface="+mn-cs"/>
              </a:rPr>
              <a:t>Citywide Partners: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Treasury Division</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Parks &amp; Recreation</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Denver 3-1-1</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Technology Services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Budget and Management Office</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Office of Children’s Affairs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Office of Behavioral Health</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Denver International Airport</a:t>
            </a:r>
          </a:p>
          <a:p>
            <a:pPr marL="287338" marR="0" lvl="1" indent="-287338" algn="l" defTabSz="4572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6" name="TextBox 5"/>
          <p:cNvSpPr txBox="1"/>
          <p:nvPr/>
        </p:nvSpPr>
        <p:spPr>
          <a:xfrm>
            <a:off x="265814" y="1607955"/>
            <a:ext cx="85171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Franklin Gothic Book"/>
                <a:ea typeface="+mn-ea"/>
                <a:cs typeface="+mn-cs"/>
              </a:rPr>
              <a:t>Multiple City agencies are working collaboratively on marijuana issues with the coordinating agency being the Office of Marijuana Policy:</a:t>
            </a:r>
          </a:p>
        </p:txBody>
      </p:sp>
    </p:spTree>
    <p:extLst>
      <p:ext uri="{BB962C8B-B14F-4D97-AF65-F5344CB8AC3E}">
        <p14:creationId xmlns:p14="http://schemas.microsoft.com/office/powerpoint/2010/main" val="33417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a:xfrm>
            <a:off x="613148" y="8778"/>
            <a:ext cx="8229600" cy="1143000"/>
          </a:xfrm>
        </p:spPr>
        <p:txBody>
          <a:bodyPr>
            <a:normAutofit/>
          </a:bodyPr>
          <a:lstStyle/>
          <a:p>
            <a:r>
              <a:rPr lang="en-US" sz="2800" b="1" dirty="0">
                <a:effectLst/>
              </a:rPr>
              <a:t>Denver Marijuana Landscape</a:t>
            </a:r>
            <a:endParaRPr lang="en-US" sz="2800" dirty="0">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379095890"/>
              </p:ext>
            </p:extLst>
          </p:nvPr>
        </p:nvGraphicFramePr>
        <p:xfrm>
          <a:off x="128025" y="1750763"/>
          <a:ext cx="8871600" cy="3765256"/>
        </p:xfrm>
        <a:graphic>
          <a:graphicData uri="http://schemas.openxmlformats.org/drawingml/2006/table">
            <a:tbl>
              <a:tblPr firstRow="1" bandRow="1">
                <a:tableStyleId>{5C22544A-7EE6-4342-B048-85BDC9FD1C3A}</a:tableStyleId>
              </a:tblPr>
              <a:tblGrid>
                <a:gridCol w="2957200">
                  <a:extLst>
                    <a:ext uri="{9D8B030D-6E8A-4147-A177-3AD203B41FA5}">
                      <a16:colId xmlns:a16="http://schemas.microsoft.com/office/drawing/2014/main" val="20000"/>
                    </a:ext>
                  </a:extLst>
                </a:gridCol>
                <a:gridCol w="2957200">
                  <a:extLst>
                    <a:ext uri="{9D8B030D-6E8A-4147-A177-3AD203B41FA5}">
                      <a16:colId xmlns:a16="http://schemas.microsoft.com/office/drawing/2014/main" val="20001"/>
                    </a:ext>
                  </a:extLst>
                </a:gridCol>
                <a:gridCol w="2957200">
                  <a:extLst>
                    <a:ext uri="{9D8B030D-6E8A-4147-A177-3AD203B41FA5}">
                      <a16:colId xmlns:a16="http://schemas.microsoft.com/office/drawing/2014/main" val="20002"/>
                    </a:ext>
                  </a:extLst>
                </a:gridCol>
              </a:tblGrid>
              <a:tr h="1036548">
                <a:tc>
                  <a:txBody>
                    <a:bodyPr/>
                    <a:lstStyle/>
                    <a:p>
                      <a:pPr marL="0" indent="0">
                        <a:buFont typeface="Arial" panose="020B0604020202020204" pitchFamily="34" charset="0"/>
                        <a:buNone/>
                      </a:pPr>
                      <a:r>
                        <a:rPr lang="en-US" sz="1800" dirty="0">
                          <a:solidFill>
                            <a:schemeClr val="bg1"/>
                          </a:solidFill>
                          <a:latin typeface="+mn-lt"/>
                        </a:rPr>
                        <a:t>Licensed Business</a:t>
                      </a:r>
                    </a:p>
                    <a:p>
                      <a:pPr marL="742950" lvl="1" indent="-285750">
                        <a:buFont typeface="Arial" panose="020B0604020202020204" pitchFamily="34" charset="0"/>
                        <a:buChar char="•"/>
                      </a:pPr>
                      <a:r>
                        <a:rPr lang="en-US" sz="1800" dirty="0">
                          <a:solidFill>
                            <a:schemeClr val="bg1"/>
                          </a:solidFill>
                          <a:latin typeface="+mn-lt"/>
                        </a:rPr>
                        <a:t>Medical / Retail</a:t>
                      </a:r>
                    </a:p>
                    <a:p>
                      <a:pPr marL="742950" lvl="1" indent="-285750">
                        <a:buFont typeface="Arial" panose="020B0604020202020204" pitchFamily="34" charset="0"/>
                        <a:buChar char="•"/>
                      </a:pPr>
                      <a:r>
                        <a:rPr lang="en-US" sz="1800" dirty="0">
                          <a:solidFill>
                            <a:schemeClr val="bg1"/>
                          </a:solidFill>
                          <a:latin typeface="+mn-lt"/>
                        </a:rPr>
                        <a:t>Taxed / Regulated</a:t>
                      </a:r>
                    </a:p>
                  </a:txBody>
                  <a:tcPr/>
                </a:tc>
                <a:tc>
                  <a:txBody>
                    <a:bodyPr/>
                    <a:lstStyle/>
                    <a:p>
                      <a:r>
                        <a:rPr lang="en-US" sz="1800" dirty="0">
                          <a:latin typeface="+mn-lt"/>
                        </a:rPr>
                        <a:t># of Licenses</a:t>
                      </a:r>
                    </a:p>
                    <a:p>
                      <a:endParaRPr lang="en-US" sz="1800" dirty="0">
                        <a:latin typeface="+mn-lt"/>
                      </a:endParaRPr>
                    </a:p>
                  </a:txBody>
                  <a:tcPr/>
                </a:tc>
                <a:tc>
                  <a:txBody>
                    <a:bodyPr/>
                    <a:lstStyle/>
                    <a:p>
                      <a:r>
                        <a:rPr lang="en-US" sz="1800" dirty="0">
                          <a:latin typeface="+mn-lt"/>
                        </a:rPr>
                        <a:t># of Locations</a:t>
                      </a:r>
                    </a:p>
                  </a:txBody>
                  <a:tcPr/>
                </a:tc>
                <a:extLst>
                  <a:ext uri="{0D108BD9-81ED-4DB2-BD59-A6C34878D82A}">
                    <a16:rowId xmlns:a16="http://schemas.microsoft.com/office/drawing/2014/main" val="10000"/>
                  </a:ext>
                </a:extLst>
              </a:tr>
              <a:tr h="435221">
                <a:tc>
                  <a:txBody>
                    <a:bodyPr/>
                    <a:lstStyle/>
                    <a:p>
                      <a:pPr algn="ctr"/>
                      <a:r>
                        <a:rPr lang="en-US" sz="1800" dirty="0">
                          <a:latin typeface="+mn-lt"/>
                        </a:rPr>
                        <a:t>Grows</a:t>
                      </a:r>
                    </a:p>
                  </a:txBody>
                  <a:tcPr/>
                </a:tc>
                <a:tc>
                  <a:txBody>
                    <a:bodyPr/>
                    <a:lstStyle/>
                    <a:p>
                      <a:pPr algn="ctr"/>
                      <a:r>
                        <a:rPr lang="en-US" sz="1800" dirty="0">
                          <a:latin typeface="+mn-lt"/>
                        </a:rPr>
                        <a:t>584</a:t>
                      </a:r>
                    </a:p>
                  </a:txBody>
                  <a:tcPr/>
                </a:tc>
                <a:tc>
                  <a:txBody>
                    <a:bodyPr/>
                    <a:lstStyle/>
                    <a:p>
                      <a:pPr algn="ctr"/>
                      <a:r>
                        <a:rPr lang="en-US" sz="1800" dirty="0">
                          <a:latin typeface="+mn-lt"/>
                        </a:rPr>
                        <a:t>292</a:t>
                      </a:r>
                    </a:p>
                  </a:txBody>
                  <a:tcPr/>
                </a:tc>
                <a:extLst>
                  <a:ext uri="{0D108BD9-81ED-4DB2-BD59-A6C34878D82A}">
                    <a16:rowId xmlns:a16="http://schemas.microsoft.com/office/drawing/2014/main" val="10001"/>
                  </a:ext>
                </a:extLst>
              </a:tr>
              <a:tr h="403488">
                <a:tc>
                  <a:txBody>
                    <a:bodyPr/>
                    <a:lstStyle/>
                    <a:p>
                      <a:pPr algn="ctr"/>
                      <a:r>
                        <a:rPr lang="en-US" sz="1800" dirty="0">
                          <a:latin typeface="+mn-lt"/>
                        </a:rPr>
                        <a:t>Stores + Centers</a:t>
                      </a:r>
                    </a:p>
                  </a:txBody>
                  <a:tcPr/>
                </a:tc>
                <a:tc>
                  <a:txBody>
                    <a:bodyPr/>
                    <a:lstStyle/>
                    <a:p>
                      <a:pPr algn="ctr"/>
                      <a:r>
                        <a:rPr lang="en-US" sz="1800" dirty="0">
                          <a:latin typeface="+mn-lt"/>
                        </a:rPr>
                        <a:t>364</a:t>
                      </a:r>
                    </a:p>
                  </a:txBody>
                  <a:tcPr/>
                </a:tc>
                <a:tc>
                  <a:txBody>
                    <a:bodyPr/>
                    <a:lstStyle/>
                    <a:p>
                      <a:pPr algn="ctr"/>
                      <a:r>
                        <a:rPr lang="en-US" sz="1800" dirty="0">
                          <a:latin typeface="+mn-lt"/>
                        </a:rPr>
                        <a:t>222</a:t>
                      </a:r>
                    </a:p>
                  </a:txBody>
                  <a:tcPr/>
                </a:tc>
                <a:extLst>
                  <a:ext uri="{0D108BD9-81ED-4DB2-BD59-A6C34878D82A}">
                    <a16:rowId xmlns:a16="http://schemas.microsoft.com/office/drawing/2014/main" val="10002"/>
                  </a:ext>
                </a:extLst>
              </a:tr>
              <a:tr h="409855">
                <a:tc>
                  <a:txBody>
                    <a:bodyPr/>
                    <a:lstStyle/>
                    <a:p>
                      <a:pPr algn="ctr"/>
                      <a:r>
                        <a:rPr lang="en-US" sz="1800" dirty="0">
                          <a:latin typeface="+mn-lt"/>
                        </a:rPr>
                        <a:t>MIPs</a:t>
                      </a:r>
                    </a:p>
                  </a:txBody>
                  <a:tcPr/>
                </a:tc>
                <a:tc>
                  <a:txBody>
                    <a:bodyPr/>
                    <a:lstStyle/>
                    <a:p>
                      <a:pPr algn="ctr"/>
                      <a:r>
                        <a:rPr lang="en-US" sz="1800" dirty="0">
                          <a:latin typeface="+mn-lt"/>
                        </a:rPr>
                        <a:t>183</a:t>
                      </a:r>
                    </a:p>
                  </a:txBody>
                  <a:tcPr/>
                </a:tc>
                <a:tc>
                  <a:txBody>
                    <a:bodyPr/>
                    <a:lstStyle/>
                    <a:p>
                      <a:pPr algn="ctr"/>
                      <a:r>
                        <a:rPr lang="en-US" sz="1800" dirty="0">
                          <a:latin typeface="+mn-lt"/>
                        </a:rPr>
                        <a:t>98</a:t>
                      </a:r>
                    </a:p>
                  </a:txBody>
                  <a:tcPr/>
                </a:tc>
                <a:extLst>
                  <a:ext uri="{0D108BD9-81ED-4DB2-BD59-A6C34878D82A}">
                    <a16:rowId xmlns:a16="http://schemas.microsoft.com/office/drawing/2014/main" val="10003"/>
                  </a:ext>
                </a:extLst>
              </a:tr>
              <a:tr h="454322">
                <a:tc>
                  <a:txBody>
                    <a:bodyPr/>
                    <a:lstStyle/>
                    <a:p>
                      <a:pPr algn="ctr"/>
                      <a:r>
                        <a:rPr lang="en-US" sz="1800" dirty="0">
                          <a:latin typeface="+mn-lt"/>
                        </a:rPr>
                        <a:t>Testing Facilities</a:t>
                      </a:r>
                    </a:p>
                  </a:txBody>
                  <a:tcPr/>
                </a:tc>
                <a:tc>
                  <a:txBody>
                    <a:bodyPr/>
                    <a:lstStyle/>
                    <a:p>
                      <a:pPr algn="ctr"/>
                      <a:r>
                        <a:rPr lang="en-US" sz="1800" dirty="0">
                          <a:latin typeface="+mn-lt"/>
                        </a:rPr>
                        <a:t>10</a:t>
                      </a:r>
                    </a:p>
                  </a:txBody>
                  <a:tcPr/>
                </a:tc>
                <a:tc>
                  <a:txBody>
                    <a:bodyPr/>
                    <a:lstStyle/>
                    <a:p>
                      <a:pPr algn="ctr"/>
                      <a:r>
                        <a:rPr lang="en-US" sz="1800" dirty="0">
                          <a:latin typeface="+mn-lt"/>
                        </a:rPr>
                        <a:t>6</a:t>
                      </a:r>
                    </a:p>
                  </a:txBody>
                  <a:tcPr/>
                </a:tc>
                <a:extLst>
                  <a:ext uri="{0D108BD9-81ED-4DB2-BD59-A6C34878D82A}">
                    <a16:rowId xmlns:a16="http://schemas.microsoft.com/office/drawing/2014/main" val="10004"/>
                  </a:ext>
                </a:extLst>
              </a:tr>
              <a:tr h="422589">
                <a:tc>
                  <a:txBody>
                    <a:bodyPr/>
                    <a:lstStyle/>
                    <a:p>
                      <a:pPr algn="ctr"/>
                      <a:r>
                        <a:rPr lang="en-US" sz="1800" dirty="0">
                          <a:latin typeface="+mn-lt"/>
                        </a:rPr>
                        <a:t>Transporters</a:t>
                      </a:r>
                    </a:p>
                  </a:txBody>
                  <a:tcPr/>
                </a:tc>
                <a:tc>
                  <a:txBody>
                    <a:bodyPr/>
                    <a:lstStyle/>
                    <a:p>
                      <a:pPr algn="ctr"/>
                      <a:r>
                        <a:rPr lang="en-US" sz="1800" dirty="0">
                          <a:latin typeface="+mn-lt"/>
                        </a:rPr>
                        <a:t>2</a:t>
                      </a:r>
                    </a:p>
                  </a:txBody>
                  <a:tcPr/>
                </a:tc>
                <a:tc>
                  <a:txBody>
                    <a:bodyPr/>
                    <a:lstStyle/>
                    <a:p>
                      <a:pPr algn="ctr"/>
                      <a:r>
                        <a:rPr lang="en-US" sz="1800" dirty="0">
                          <a:latin typeface="+mn-lt"/>
                        </a:rPr>
                        <a:t>1</a:t>
                      </a:r>
                    </a:p>
                  </a:txBody>
                  <a:tcPr/>
                </a:tc>
                <a:extLst>
                  <a:ext uri="{0D108BD9-81ED-4DB2-BD59-A6C34878D82A}">
                    <a16:rowId xmlns:a16="http://schemas.microsoft.com/office/drawing/2014/main" val="4251050651"/>
                  </a:ext>
                </a:extLst>
              </a:tr>
              <a:tr h="603233">
                <a:tc>
                  <a:txBody>
                    <a:bodyPr/>
                    <a:lstStyle/>
                    <a:p>
                      <a:pPr algn="ctr"/>
                      <a:r>
                        <a:rPr lang="en-US" sz="1800" b="1" dirty="0">
                          <a:latin typeface="+mn-lt"/>
                        </a:rPr>
                        <a:t>Total</a:t>
                      </a:r>
                    </a:p>
                  </a:txBody>
                  <a:tcPr/>
                </a:tc>
                <a:tc>
                  <a:txBody>
                    <a:bodyPr/>
                    <a:lstStyle/>
                    <a:p>
                      <a:pPr algn="ctr"/>
                      <a:r>
                        <a:rPr lang="en-US" sz="1800" b="1" dirty="0">
                          <a:latin typeface="+mn-lt"/>
                        </a:rPr>
                        <a:t>1152</a:t>
                      </a:r>
                    </a:p>
                  </a:txBody>
                  <a:tcPr/>
                </a:tc>
                <a:tc>
                  <a:txBody>
                    <a:bodyPr/>
                    <a:lstStyle/>
                    <a:p>
                      <a:pPr algn="ctr"/>
                      <a:r>
                        <a:rPr lang="en-US" sz="1800" b="1" dirty="0">
                          <a:latin typeface="+mn-lt"/>
                        </a:rPr>
                        <a:t>491*</a:t>
                      </a:r>
                    </a:p>
                  </a:txBody>
                  <a:tcPr/>
                </a:tc>
                <a:extLst>
                  <a:ext uri="{0D108BD9-81ED-4DB2-BD59-A6C34878D82A}">
                    <a16:rowId xmlns:a16="http://schemas.microsoft.com/office/drawing/2014/main" val="10005"/>
                  </a:ext>
                </a:extLst>
              </a:tr>
            </a:tbl>
          </a:graphicData>
        </a:graphic>
      </p:graphicFrame>
      <p:sp>
        <p:nvSpPr>
          <p:cNvPr id="8" name="TextBox 7"/>
          <p:cNvSpPr txBox="1"/>
          <p:nvPr/>
        </p:nvSpPr>
        <p:spPr>
          <a:xfrm>
            <a:off x="293077" y="5637950"/>
            <a:ext cx="8557845" cy="954107"/>
          </a:xfrm>
          <a:prstGeom prst="rect">
            <a:avLst/>
          </a:prstGeom>
          <a:noFill/>
        </p:spPr>
        <p:txBody>
          <a:bodyPr wrap="square" rtlCol="0">
            <a:spAutoFit/>
          </a:bodyPr>
          <a:lstStyle/>
          <a:p>
            <a:r>
              <a:rPr lang="en-US" sz="1400" dirty="0"/>
              <a:t>As of 4/2/18</a:t>
            </a:r>
          </a:p>
          <a:p>
            <a:r>
              <a:rPr lang="en-US" sz="1400" dirty="0"/>
              <a:t>*Some locations have several licenses and license types at one location. E.g., one location could have both medical and retail grow licenses, a MIP license and a retail and medical store license.  Therefore, the total number of locations will not be a sum of the various location types.</a:t>
            </a:r>
            <a:endParaRPr lang="en-US" sz="1600" dirty="0"/>
          </a:p>
        </p:txBody>
      </p:sp>
      <p:sp>
        <p:nvSpPr>
          <p:cNvPr id="2" name="Slide Number Placeholder 1">
            <a:extLst>
              <a:ext uri="{FF2B5EF4-FFF2-40B4-BE49-F238E27FC236}">
                <a16:creationId xmlns:a16="http://schemas.microsoft.com/office/drawing/2014/main" id="{7D9B67DA-FEC7-4C22-A8DA-9B63732FB0BE}"/>
              </a:ext>
            </a:extLst>
          </p:cNvPr>
          <p:cNvSpPr>
            <a:spLocks noGrp="1"/>
          </p:cNvSpPr>
          <p:nvPr>
            <p:ph type="sldNum" sz="quarter" idx="12"/>
          </p:nvPr>
        </p:nvSpPr>
        <p:spPr/>
        <p:txBody>
          <a:bodyPr/>
          <a:lstStyle/>
          <a:p>
            <a:fld id="{5DCB67A9-91E7-B54A-B9B2-AB0BCF4DE681}" type="slidenum">
              <a:rPr lang="en-US" smtClean="0"/>
              <a:pPr/>
              <a:t>8</a:t>
            </a:fld>
            <a:endParaRPr lang="en-US"/>
          </a:p>
        </p:txBody>
      </p:sp>
    </p:spTree>
    <p:extLst>
      <p:ext uri="{BB962C8B-B14F-4D97-AF65-F5344CB8AC3E}">
        <p14:creationId xmlns:p14="http://schemas.microsoft.com/office/powerpoint/2010/main" val="374014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a:xfrm>
            <a:off x="768481" y="267922"/>
            <a:ext cx="8229600" cy="1143000"/>
          </a:xfrm>
        </p:spPr>
        <p:txBody>
          <a:bodyPr>
            <a:normAutofit/>
          </a:bodyPr>
          <a:lstStyle/>
          <a:p>
            <a:r>
              <a:rPr lang="en-US" b="1" dirty="0">
                <a:effectLst/>
              </a:rPr>
              <a:t>Denver Marijuana Landscape</a:t>
            </a:r>
            <a:endParaRPr lang="en-US" dirty="0">
              <a:effectLst/>
            </a:endParaRPr>
          </a:p>
        </p:txBody>
      </p:sp>
      <p:sp>
        <p:nvSpPr>
          <p:cNvPr id="5" name="Content Placeholder 9"/>
          <p:cNvSpPr>
            <a:spLocks noGrp="1"/>
          </p:cNvSpPr>
          <p:nvPr>
            <p:ph sz="half" idx="2"/>
          </p:nvPr>
        </p:nvSpPr>
        <p:spPr>
          <a:xfrm>
            <a:off x="120311" y="1708488"/>
            <a:ext cx="4114800" cy="5125452"/>
          </a:xfrm>
        </p:spPr>
        <p:txBody>
          <a:bodyPr>
            <a:normAutofit/>
          </a:bodyPr>
          <a:lstStyle/>
          <a:p>
            <a:r>
              <a:rPr lang="en-US" sz="3600" dirty="0">
                <a:solidFill>
                  <a:srgbClr val="000000"/>
                </a:solidFill>
                <a:latin typeface="Calibri" pitchFamily="34" charset="0"/>
              </a:rPr>
              <a:t>Non-licensed</a:t>
            </a:r>
          </a:p>
          <a:p>
            <a:pPr>
              <a:buNone/>
            </a:pPr>
            <a:r>
              <a:rPr lang="en-US" sz="1400" dirty="0">
                <a:solidFill>
                  <a:srgbClr val="000000"/>
                </a:solidFill>
                <a:latin typeface="Calibri" pitchFamily="34" charset="0"/>
              </a:rPr>
              <a:t>	</a:t>
            </a:r>
            <a:r>
              <a:rPr lang="en-US" sz="2000" dirty="0">
                <a:solidFill>
                  <a:srgbClr val="000000"/>
                </a:solidFill>
                <a:latin typeface="Calibri" pitchFamily="34" charset="0"/>
              </a:rPr>
              <a:t>(Locations mostly unknown, not supposed to be for profit, not taxed)</a:t>
            </a:r>
          </a:p>
          <a:p>
            <a:pPr lvl="1"/>
            <a:r>
              <a:rPr lang="en-US" dirty="0">
                <a:solidFill>
                  <a:srgbClr val="000000"/>
                </a:solidFill>
                <a:latin typeface="Calibri" pitchFamily="34" charset="0"/>
              </a:rPr>
              <a:t>Medical MJ Collectives</a:t>
            </a:r>
          </a:p>
          <a:p>
            <a:pPr lvl="1"/>
            <a:r>
              <a:rPr lang="en-US" dirty="0">
                <a:solidFill>
                  <a:srgbClr val="000000"/>
                </a:solidFill>
                <a:latin typeface="Calibri" pitchFamily="34" charset="0"/>
              </a:rPr>
              <a:t>Retail MJ Collectives</a:t>
            </a:r>
          </a:p>
          <a:p>
            <a:pPr lvl="1"/>
            <a:r>
              <a:rPr lang="en-US" dirty="0">
                <a:solidFill>
                  <a:srgbClr val="000000"/>
                </a:solidFill>
                <a:latin typeface="Calibri" pitchFamily="34" charset="0"/>
              </a:rPr>
              <a:t>Caregivers</a:t>
            </a:r>
          </a:p>
          <a:p>
            <a:pPr lvl="1"/>
            <a:r>
              <a:rPr lang="en-US" dirty="0">
                <a:solidFill>
                  <a:srgbClr val="000000"/>
                </a:solidFill>
                <a:latin typeface="Calibri" pitchFamily="34" charset="0"/>
              </a:rPr>
              <a:t>Home Grows</a:t>
            </a:r>
          </a:p>
          <a:p>
            <a:pPr lvl="1"/>
            <a:r>
              <a:rPr lang="en-US" dirty="0">
                <a:solidFill>
                  <a:srgbClr val="000000"/>
                </a:solidFill>
                <a:latin typeface="Calibri" pitchFamily="34" charset="0"/>
              </a:rPr>
              <a:t>Illegal Operations</a:t>
            </a:r>
          </a:p>
          <a:p>
            <a:pPr marL="457200" lvl="1" indent="0">
              <a:buNone/>
            </a:pPr>
            <a:endParaRPr lang="en-US" dirty="0">
              <a:solidFill>
                <a:srgbClr val="000000"/>
              </a:solidFill>
              <a:latin typeface="Calibri" pitchFamily="34" charset="0"/>
            </a:endParaRPr>
          </a:p>
        </p:txBody>
      </p:sp>
      <p:pic>
        <p:nvPicPr>
          <p:cNvPr id="2" name="Picture 1"/>
          <p:cNvPicPr>
            <a:picLocks noChangeAspect="1"/>
          </p:cNvPicPr>
          <p:nvPr/>
        </p:nvPicPr>
        <p:blipFill>
          <a:blip r:embed="rId3"/>
          <a:stretch>
            <a:fillRect/>
          </a:stretch>
        </p:blipFill>
        <p:spPr>
          <a:xfrm>
            <a:off x="4235115" y="2081712"/>
            <a:ext cx="4762967" cy="3555533"/>
          </a:xfrm>
          <a:prstGeom prst="rect">
            <a:avLst/>
          </a:prstGeom>
        </p:spPr>
      </p:pic>
      <p:sp>
        <p:nvSpPr>
          <p:cNvPr id="7" name="Content Placeholder 9"/>
          <p:cNvSpPr>
            <a:spLocks noGrp="1"/>
          </p:cNvSpPr>
          <p:nvPr>
            <p:ph sz="half" idx="2"/>
          </p:nvPr>
        </p:nvSpPr>
        <p:spPr>
          <a:xfrm>
            <a:off x="4235114" y="5934811"/>
            <a:ext cx="4762967" cy="790841"/>
          </a:xfrm>
        </p:spPr>
        <p:txBody>
          <a:bodyPr>
            <a:normAutofit/>
          </a:bodyPr>
          <a:lstStyle/>
          <a:p>
            <a:pPr marL="457200" lvl="1" indent="0">
              <a:buNone/>
            </a:pPr>
            <a:r>
              <a:rPr lang="en-US" sz="1800" i="1" dirty="0">
                <a:solidFill>
                  <a:srgbClr val="000000"/>
                </a:solidFill>
                <a:latin typeface="Calibri" pitchFamily="34" charset="0"/>
              </a:rPr>
              <a:t>Illegal collective grow </a:t>
            </a:r>
          </a:p>
        </p:txBody>
      </p:sp>
      <p:sp>
        <p:nvSpPr>
          <p:cNvPr id="3" name="Slide Number Placeholder 2">
            <a:extLst>
              <a:ext uri="{FF2B5EF4-FFF2-40B4-BE49-F238E27FC236}">
                <a16:creationId xmlns:a16="http://schemas.microsoft.com/office/drawing/2014/main" id="{7C0CA4D5-C8C2-4511-A1CA-C95E966809DB}"/>
              </a:ext>
            </a:extLst>
          </p:cNvPr>
          <p:cNvSpPr>
            <a:spLocks noGrp="1"/>
          </p:cNvSpPr>
          <p:nvPr>
            <p:ph type="sldNum" sz="quarter" idx="12"/>
          </p:nvPr>
        </p:nvSpPr>
        <p:spPr/>
        <p:txBody>
          <a:bodyPr/>
          <a:lstStyle/>
          <a:p>
            <a:fld id="{5DCB67A9-91E7-B54A-B9B2-AB0BCF4DE681}" type="slidenum">
              <a:rPr lang="en-US" smtClean="0"/>
              <a:pPr/>
              <a:t>9</a:t>
            </a:fld>
            <a:endParaRPr lang="en-US"/>
          </a:p>
        </p:txBody>
      </p:sp>
    </p:spTree>
    <p:extLst>
      <p:ext uri="{BB962C8B-B14F-4D97-AF65-F5344CB8AC3E}">
        <p14:creationId xmlns:p14="http://schemas.microsoft.com/office/powerpoint/2010/main" val="3483683037"/>
      </p:ext>
    </p:extLst>
  </p:cSld>
  <p:clrMapOvr>
    <a:masterClrMapping/>
  </p:clrMapOvr>
</p:sld>
</file>

<file path=ppt/theme/theme1.xml><?xml version="1.0" encoding="utf-8"?>
<a:theme xmlns:a="http://schemas.openxmlformats.org/drawingml/2006/main" name="Office Theme">
  <a:themeElements>
    <a:clrScheme name="Denver Palette">
      <a:dk1>
        <a:srgbClr val="58595B"/>
      </a:dk1>
      <a:lt1>
        <a:sysClr val="window" lastClr="FFFFFF"/>
      </a:lt1>
      <a:dk2>
        <a:srgbClr val="005596"/>
      </a:dk2>
      <a:lt2>
        <a:srgbClr val="BFBFBF"/>
      </a:lt2>
      <a:accent1>
        <a:srgbClr val="0096D6"/>
      </a:accent1>
      <a:accent2>
        <a:srgbClr val="400F60"/>
      </a:accent2>
      <a:accent3>
        <a:srgbClr val="A00022"/>
      </a:accent3>
      <a:accent4>
        <a:srgbClr val="FDB913"/>
      </a:accent4>
      <a:accent5>
        <a:srgbClr val="9FA617"/>
      </a:accent5>
      <a:accent6>
        <a:srgbClr val="F3901D"/>
      </a:accent6>
      <a:hlink>
        <a:srgbClr val="005596"/>
      </a:hlink>
      <a:folHlink>
        <a:srgbClr val="D9531E"/>
      </a:folHlink>
    </a:clrScheme>
    <a:fontScheme name="Denver Fonts">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Denver Palette">
      <a:dk1>
        <a:srgbClr val="58595B"/>
      </a:dk1>
      <a:lt1>
        <a:sysClr val="window" lastClr="FFFFFF"/>
      </a:lt1>
      <a:dk2>
        <a:srgbClr val="005596"/>
      </a:dk2>
      <a:lt2>
        <a:srgbClr val="BFBFBF"/>
      </a:lt2>
      <a:accent1>
        <a:srgbClr val="0096D6"/>
      </a:accent1>
      <a:accent2>
        <a:srgbClr val="400F60"/>
      </a:accent2>
      <a:accent3>
        <a:srgbClr val="A00022"/>
      </a:accent3>
      <a:accent4>
        <a:srgbClr val="FDB913"/>
      </a:accent4>
      <a:accent5>
        <a:srgbClr val="9FA617"/>
      </a:accent5>
      <a:accent6>
        <a:srgbClr val="F3901D"/>
      </a:accent6>
      <a:hlink>
        <a:srgbClr val="005596"/>
      </a:hlink>
      <a:folHlink>
        <a:srgbClr val="D9531E"/>
      </a:folHlink>
    </a:clrScheme>
    <a:fontScheme name="Denver Fonts">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12007</TotalTime>
  <Words>2527</Words>
  <Application>Microsoft Office PowerPoint</Application>
  <PresentationFormat>On-screen Show (4:3)</PresentationFormat>
  <Paragraphs>545</Paragraphs>
  <Slides>47</Slides>
  <Notes>33</Notes>
  <HiddenSlides>9</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Arial</vt:lpstr>
      <vt:lpstr>Arial Narrow</vt:lpstr>
      <vt:lpstr>Calibri</vt:lpstr>
      <vt:lpstr>Calibri Light</vt:lpstr>
      <vt:lpstr>Century Gothic</vt:lpstr>
      <vt:lpstr>Courier New</vt:lpstr>
      <vt:lpstr>Franklin Gothic Book</vt:lpstr>
      <vt:lpstr>Franklin Gothic Heavy</vt:lpstr>
      <vt:lpstr>Helvetica</vt:lpstr>
      <vt:lpstr>Times New Roman</vt:lpstr>
      <vt:lpstr>Trebuchet MS</vt:lpstr>
      <vt:lpstr>Wingdings</vt:lpstr>
      <vt:lpstr>Office Theme</vt:lpstr>
      <vt:lpstr>1_Office Theme</vt:lpstr>
      <vt:lpstr>2_Office Theme</vt:lpstr>
      <vt:lpstr>Denver Collaborative Model</vt:lpstr>
      <vt:lpstr>About Denver</vt:lpstr>
      <vt:lpstr>Legalization in the United States</vt:lpstr>
      <vt:lpstr>Legalization Trends</vt:lpstr>
      <vt:lpstr>PowerPoint Presentation</vt:lpstr>
      <vt:lpstr>State vs. Denver Responsibilities</vt:lpstr>
      <vt:lpstr>Importance of Collaboration (Internal Agencies)</vt:lpstr>
      <vt:lpstr>Denver Marijuana Landscape</vt:lpstr>
      <vt:lpstr>Denver Marijuana Landscape</vt:lpstr>
      <vt:lpstr>Licensing Process</vt:lpstr>
      <vt:lpstr>Marijuana Business Inspections</vt:lpstr>
      <vt:lpstr>Community Planning &amp; Development</vt:lpstr>
      <vt:lpstr>Community Planning &amp; Development</vt:lpstr>
      <vt:lpstr>Denver Fire Department</vt:lpstr>
      <vt:lpstr>Denver Fire Department</vt:lpstr>
      <vt:lpstr>Public Health Inspections Dept. of Public Health &amp; Environment</vt:lpstr>
      <vt:lpstr>Environmental Quality Dept. of Public Health &amp; Environment</vt:lpstr>
      <vt:lpstr>Excise &amp; Licenses</vt:lpstr>
      <vt:lpstr>Compliance Tools</vt:lpstr>
      <vt:lpstr>MJ Social Consumption</vt:lpstr>
      <vt:lpstr>MJ Social Consumption</vt:lpstr>
      <vt:lpstr>Assessing the Impact: Challenges</vt:lpstr>
      <vt:lpstr>MJ Sales as  Percent of CO GDP</vt:lpstr>
      <vt:lpstr> How much revenue is generated by marijuana sales in Denver? </vt:lpstr>
      <vt:lpstr>PowerPoint Presentation</vt:lpstr>
      <vt:lpstr>Marijuana Regulation, Enforcement and Education Costs</vt:lpstr>
      <vt:lpstr>Denver MJ Revenue vs Expenses</vt:lpstr>
      <vt:lpstr>Assessing the Impact: Crime</vt:lpstr>
      <vt:lpstr>DUI Citations Colorado State Patrol</vt:lpstr>
      <vt:lpstr>Fatalities on Colorado Roadways</vt:lpstr>
      <vt:lpstr>Assessing the Impact: Public Health</vt:lpstr>
      <vt:lpstr>Assessing the Impact: Public Health</vt:lpstr>
      <vt:lpstr>Assessing the Impact: Youth Perceptions</vt:lpstr>
      <vt:lpstr>Assessing the Impact: Youth Impacts</vt:lpstr>
      <vt:lpstr>Tourism</vt:lpstr>
      <vt:lpstr>Other Impacts/Issues</vt:lpstr>
      <vt:lpstr>Lessons Learned</vt:lpstr>
      <vt:lpstr>Thank You!</vt:lpstr>
      <vt:lpstr>PowerPoint Presentation</vt:lpstr>
      <vt:lpstr>Department of Excise and Licenses</vt:lpstr>
      <vt:lpstr>Office of Marijuana Policy</vt:lpstr>
      <vt:lpstr>Importance of Collaboration (External Partners)</vt:lpstr>
      <vt:lpstr>Denver Fire Department</vt:lpstr>
      <vt:lpstr>Industry Outreach</vt:lpstr>
      <vt:lpstr>Early Education</vt:lpstr>
      <vt:lpstr>High Costs Campaign</vt:lpstr>
      <vt:lpstr>Designated Consumption Area (DCA) License  Applications and Inquiries </vt:lpstr>
    </vt:vector>
  </TitlesOfParts>
  <Company>Rassman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Liz Schmidt</dc:creator>
  <cp:lastModifiedBy>Lisa Allen</cp:lastModifiedBy>
  <cp:revision>267</cp:revision>
  <cp:lastPrinted>2018-04-17T21:08:03Z</cp:lastPrinted>
  <dcterms:created xsi:type="dcterms:W3CDTF">2013-04-19T17:28:16Z</dcterms:created>
  <dcterms:modified xsi:type="dcterms:W3CDTF">2018-04-18T16:22:34Z</dcterms:modified>
</cp:coreProperties>
</file>