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62" r:id="rId5"/>
    <p:sldId id="263" r:id="rId6"/>
    <p:sldId id="274" r:id="rId7"/>
    <p:sldId id="264" r:id="rId8"/>
    <p:sldId id="265" r:id="rId9"/>
    <p:sldId id="266" r:id="rId10"/>
    <p:sldId id="268" r:id="rId11"/>
    <p:sldId id="269" r:id="rId12"/>
    <p:sldId id="270" r:id="rId13"/>
    <p:sldId id="271" r:id="rId14"/>
    <p:sldId id="275" r:id="rId15"/>
    <p:sldId id="272" r:id="rId16"/>
    <p:sldId id="276" r:id="rId17"/>
    <p:sldId id="273" r:id="rId18"/>
  </p:sldIdLst>
  <p:sldSz cx="9144000" cy="6858000" type="screen4x3"/>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B00D115-88B2-4493-9FED-185C89639D78}" type="datetimeFigureOut">
              <a:rPr lang="en-US" smtClean="0"/>
              <a:t>4/17/2018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25ACDD-6975-443A-9BCA-A8EC5E1B20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25ACDD-6975-443A-9BCA-A8EC5E1B20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25ACDD-6975-443A-9BCA-A8EC5E1B20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25ACDD-6975-443A-9BCA-A8EC5E1B20D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25ACDD-6975-443A-9BCA-A8EC5E1B20D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25ACDD-6975-443A-9BCA-A8EC5E1B20D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825ACDD-6975-443A-9BCA-A8EC5E1B20D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825ACDD-6975-443A-9BCA-A8EC5E1B20D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00D115-88B2-4493-9FED-185C89639D78}" type="datetimeFigureOut">
              <a:rPr lang="en-US" smtClean="0"/>
              <a:t>4/17/2018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825ACDD-6975-443A-9BCA-A8EC5E1B20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B00D115-88B2-4493-9FED-185C89639D78}" type="datetimeFigureOut">
              <a:rPr lang="en-US" smtClean="0"/>
              <a:t>4/17/2018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25ACDD-6975-443A-9BCA-A8EC5E1B20D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B00D115-88B2-4493-9FED-185C89639D78}" type="datetimeFigureOut">
              <a:rPr lang="en-US" smtClean="0"/>
              <a:t>4/17/2018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25ACDD-6975-443A-9BCA-A8EC5E1B20D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B00D115-88B2-4493-9FED-185C89639D78}" type="datetimeFigureOut">
              <a:rPr lang="en-US" smtClean="0"/>
              <a:t>4/17/2018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25ACDD-6975-443A-9BCA-A8EC5E1B20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shs.texas.gov/sa/NAS/Mommies_Toolki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Mommies Program – Outpatient Treatment</a:t>
            </a:r>
            <a:br>
              <a:rPr lang="en-US" dirty="0" smtClean="0"/>
            </a:br>
            <a:r>
              <a:rPr lang="en-US" dirty="0" smtClean="0"/>
              <a:t>NAS Residential Treatment</a:t>
            </a:r>
            <a:endParaRPr lang="en-US" dirty="0"/>
          </a:p>
        </p:txBody>
      </p:sp>
      <p:sp>
        <p:nvSpPr>
          <p:cNvPr id="3" name="Subtitle 2"/>
          <p:cNvSpPr>
            <a:spLocks noGrp="1"/>
          </p:cNvSpPr>
          <p:nvPr>
            <p:ph type="subTitle" idx="1"/>
          </p:nvPr>
        </p:nvSpPr>
        <p:spPr>
          <a:xfrm>
            <a:off x="685800" y="4038600"/>
            <a:ext cx="7772400" cy="1001311"/>
          </a:xfrm>
        </p:spPr>
        <p:txBody>
          <a:bodyPr>
            <a:normAutofit fontScale="77500" lnSpcReduction="20000"/>
          </a:bodyPr>
          <a:lstStyle/>
          <a:p>
            <a:pPr algn="l"/>
            <a:r>
              <a:rPr lang="en-US" dirty="0" smtClean="0">
                <a:solidFill>
                  <a:schemeClr val="tx1"/>
                </a:solidFill>
              </a:rPr>
              <a:t>Briseida Courtois, MSSW, LCDC</a:t>
            </a:r>
          </a:p>
          <a:p>
            <a:pPr algn="l"/>
            <a:r>
              <a:rPr lang="en-US" dirty="0" smtClean="0">
                <a:solidFill>
                  <a:schemeClr val="tx1"/>
                </a:solidFill>
              </a:rPr>
              <a:t>Director of Substance Use Treatment Services</a:t>
            </a:r>
          </a:p>
          <a:p>
            <a:pPr algn="l"/>
            <a:r>
              <a:rPr lang="en-US" dirty="0" smtClean="0">
                <a:solidFill>
                  <a:schemeClr val="tx1"/>
                </a:solidFill>
              </a:rPr>
              <a:t>The Center for Health Care Services</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4" name="Picture 1" descr="cid:image001.png@01CF6E92.1B7A15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943600"/>
            <a:ext cx="22717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62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72000" cy="5014722"/>
          </a:xfrm>
        </p:spPr>
        <p:txBody>
          <a:bodyPr>
            <a:normAutofit fontScale="62500" lnSpcReduction="20000"/>
          </a:bodyPr>
          <a:lstStyle/>
          <a:p>
            <a:r>
              <a:rPr lang="en-US" dirty="0" smtClean="0"/>
              <a:t>Linkage to transportation services via </a:t>
            </a:r>
            <a:r>
              <a:rPr lang="en-US" dirty="0" err="1" smtClean="0"/>
              <a:t>Logisticare</a:t>
            </a:r>
            <a:r>
              <a:rPr lang="en-US" dirty="0" smtClean="0"/>
              <a:t> (for Medicaid-funded clients), bus pass, or shuttle service (for Non-Medicaid funded clients)</a:t>
            </a:r>
          </a:p>
          <a:p>
            <a:r>
              <a:rPr lang="en-US" dirty="0" smtClean="0"/>
              <a:t>Free on-site childcare while attending sessions/groups.  </a:t>
            </a:r>
            <a:r>
              <a:rPr lang="en-US" i="1" dirty="0" smtClean="0"/>
              <a:t>If mother is to be supervised per Safety Plan, mother is to understand that supervisor must sign-in and sign-out child(</a:t>
            </a:r>
            <a:r>
              <a:rPr lang="en-US" i="1" dirty="0" err="1" smtClean="0"/>
              <a:t>ren</a:t>
            </a:r>
            <a:r>
              <a:rPr lang="en-US" i="1" dirty="0" smtClean="0"/>
              <a:t>) of childcare room</a:t>
            </a:r>
            <a:endParaRPr lang="en-US" dirty="0" smtClean="0"/>
          </a:p>
          <a:p>
            <a:r>
              <a:rPr lang="en-US" dirty="0" smtClean="0"/>
              <a:t>A benefits coordinator to assist women with enrollment in healthcare and other benefits, referrals to prenatal care and scheduling of health-related appointments</a:t>
            </a:r>
          </a:p>
          <a:p>
            <a:r>
              <a:rPr lang="en-US" dirty="0" smtClean="0"/>
              <a:t>Direct referral to any other services located at CHCS Restoration Center</a:t>
            </a:r>
          </a:p>
          <a:p>
            <a:r>
              <a:rPr lang="en-US" dirty="0" smtClean="0"/>
              <a:t>Mommies Boutique Shopping Incentives</a:t>
            </a:r>
            <a:endParaRPr lang="en-US" dirty="0"/>
          </a:p>
        </p:txBody>
      </p:sp>
      <p:sp>
        <p:nvSpPr>
          <p:cNvPr id="3" name="Title 2"/>
          <p:cNvSpPr>
            <a:spLocks noGrp="1"/>
          </p:cNvSpPr>
          <p:nvPr>
            <p:ph type="title"/>
          </p:nvPr>
        </p:nvSpPr>
        <p:spPr/>
        <p:txBody>
          <a:bodyPr>
            <a:normAutofit fontScale="90000"/>
          </a:bodyPr>
          <a:lstStyle/>
          <a:p>
            <a:pPr algn="ctr"/>
            <a:r>
              <a:rPr lang="en-US" dirty="0" smtClean="0"/>
              <a:t>Benefit to Mommies </a:t>
            </a:r>
            <a:br>
              <a:rPr lang="en-US" dirty="0" smtClean="0"/>
            </a:br>
            <a:r>
              <a:rPr lang="en-US" dirty="0" smtClean="0"/>
              <a:t>Program Involvement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45598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83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Collaboration with UHS</a:t>
            </a:r>
          </a:p>
          <a:p>
            <a:r>
              <a:rPr lang="en-US" dirty="0" smtClean="0"/>
              <a:t>In-services conducted for UHS staff on reducing stigma</a:t>
            </a:r>
          </a:p>
          <a:p>
            <a:r>
              <a:rPr lang="en-US" dirty="0" smtClean="0"/>
              <a:t>“Mommies” are treated like any other patient with a chronic healthcare need such as diabetes or hypertension</a:t>
            </a:r>
          </a:p>
          <a:p>
            <a:r>
              <a:rPr lang="en-US" dirty="0" smtClean="0"/>
              <a:t>During encounters, are referred to as “one of our Mommies” to reduce stigmatization</a:t>
            </a:r>
          </a:p>
        </p:txBody>
      </p:sp>
      <p:sp>
        <p:nvSpPr>
          <p:cNvPr id="3" name="Title 2"/>
          <p:cNvSpPr>
            <a:spLocks noGrp="1"/>
          </p:cNvSpPr>
          <p:nvPr>
            <p:ph type="title"/>
          </p:nvPr>
        </p:nvSpPr>
        <p:spPr/>
        <p:txBody>
          <a:bodyPr>
            <a:normAutofit fontScale="90000"/>
          </a:bodyPr>
          <a:lstStyle/>
          <a:p>
            <a:pPr algn="ctr"/>
            <a:r>
              <a:rPr lang="en-US" dirty="0" smtClean="0"/>
              <a:t>The “Mommies”: A Healthcare Environment Culture Change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029200"/>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372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481328"/>
            <a:ext cx="5638800" cy="5071872"/>
          </a:xfrm>
        </p:spPr>
        <p:txBody>
          <a:bodyPr/>
          <a:lstStyle/>
          <a:p>
            <a:r>
              <a:rPr lang="en-US" dirty="0" smtClean="0"/>
              <a:t>University Hospital staff provide educational classes at the Center for the Mommies</a:t>
            </a:r>
          </a:p>
          <a:p>
            <a:r>
              <a:rPr lang="en-US" dirty="0" smtClean="0"/>
              <a:t>Provides the women with an opportunity to become familiar with the hospital staff</a:t>
            </a:r>
          </a:p>
          <a:p>
            <a:r>
              <a:rPr lang="en-US" dirty="0" smtClean="0"/>
              <a:t>The curriculum consists of 13 classes on a variety of topics</a:t>
            </a:r>
            <a:endParaRPr lang="en-US" dirty="0"/>
          </a:p>
        </p:txBody>
      </p:sp>
      <p:sp>
        <p:nvSpPr>
          <p:cNvPr id="3" name="Title 2"/>
          <p:cNvSpPr>
            <a:spLocks noGrp="1"/>
          </p:cNvSpPr>
          <p:nvPr>
            <p:ph type="title"/>
          </p:nvPr>
        </p:nvSpPr>
        <p:spPr/>
        <p:txBody>
          <a:bodyPr/>
          <a:lstStyle/>
          <a:p>
            <a:pPr algn="ctr"/>
            <a:r>
              <a:rPr lang="en-US" dirty="0" smtClean="0"/>
              <a:t>Involvement of Hospital Staff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491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result of reducing stigma; creating a family focused NICU environment; providing education and support to mothers; and developing a therapeutic relationship prior to delivery has shown to reduce NICU lengths of stay by 33% and 87% of newborns go home with Mommies participants</a:t>
            </a:r>
          </a:p>
          <a:p>
            <a:r>
              <a:rPr lang="en-US" dirty="0" smtClean="0"/>
              <a:t>In addition, many newborns delivered by mothers in this program have symptoms that do not require hospitalization</a:t>
            </a:r>
          </a:p>
          <a:p>
            <a:r>
              <a:rPr lang="en-US" dirty="0" smtClean="0"/>
              <a:t>Each year, roughly160-175 women and their children are served by the $175,000-$400,000 approximate annual cost it takes to operate the Mommies program</a:t>
            </a:r>
            <a:endParaRPr lang="en-US" dirty="0"/>
          </a:p>
        </p:txBody>
      </p:sp>
      <p:sp>
        <p:nvSpPr>
          <p:cNvPr id="3" name="Title 2"/>
          <p:cNvSpPr>
            <a:spLocks noGrp="1"/>
          </p:cNvSpPr>
          <p:nvPr>
            <p:ph type="title"/>
          </p:nvPr>
        </p:nvSpPr>
        <p:spPr/>
        <p:txBody>
          <a:bodyPr>
            <a:normAutofit/>
          </a:bodyPr>
          <a:lstStyle/>
          <a:p>
            <a:pPr algn="ctr"/>
            <a:r>
              <a:rPr lang="en-US" dirty="0" smtClean="0"/>
              <a:t>Results</a:t>
            </a:r>
            <a:endParaRPr lang="en-US" dirty="0"/>
          </a:p>
        </p:txBody>
      </p:sp>
    </p:spTree>
    <p:extLst>
      <p:ext uri="{BB962C8B-B14F-4D97-AF65-F5344CB8AC3E}">
        <p14:creationId xmlns:p14="http://schemas.microsoft.com/office/powerpoint/2010/main" val="523640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Participation of women in the Mommies Program has resulted in a 33% reduction in infants’ NICU length of stay due to NAS</a:t>
            </a:r>
          </a:p>
          <a:p>
            <a:r>
              <a:rPr lang="en-US" dirty="0" smtClean="0"/>
              <a:t>86% of mommies who completed 6 months of treatment maintained abstinence</a:t>
            </a:r>
          </a:p>
          <a:p>
            <a:r>
              <a:rPr lang="en-US" dirty="0" smtClean="0"/>
              <a:t>100% of infants released to mothers’ care/custody were screened by CHCS ECI (Early Childhood Intervention) program by 8 weeks post-delivery</a:t>
            </a:r>
          </a:p>
          <a:p>
            <a:r>
              <a:rPr lang="en-US" dirty="0" smtClean="0"/>
              <a:t>90% of mommies completed The Nurturing Program for Families in Substance Abuse Treatment &amp; Recovery (EB Parenting curriculum)</a:t>
            </a:r>
            <a:endParaRPr lang="en-US" dirty="0"/>
          </a:p>
        </p:txBody>
      </p:sp>
      <p:sp>
        <p:nvSpPr>
          <p:cNvPr id="3" name="Title 2"/>
          <p:cNvSpPr>
            <a:spLocks noGrp="1"/>
          </p:cNvSpPr>
          <p:nvPr>
            <p:ph type="title"/>
          </p:nvPr>
        </p:nvSpPr>
        <p:spPr/>
        <p:txBody>
          <a:bodyPr/>
          <a:lstStyle/>
          <a:p>
            <a:pPr algn="ctr"/>
            <a:r>
              <a:rPr lang="en-US" dirty="0" smtClean="0"/>
              <a:t>Mommies Outcomes 2017</a:t>
            </a:r>
            <a:endParaRPr lang="en-US" dirty="0"/>
          </a:p>
        </p:txBody>
      </p:sp>
    </p:spTree>
    <p:extLst>
      <p:ext uri="{BB962C8B-B14F-4D97-AF65-F5344CB8AC3E}">
        <p14:creationId xmlns:p14="http://schemas.microsoft.com/office/powerpoint/2010/main" val="351271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19600" cy="4525963"/>
          </a:xfrm>
        </p:spPr>
        <p:txBody>
          <a:bodyPr>
            <a:normAutofit fontScale="77500" lnSpcReduction="20000"/>
          </a:bodyPr>
          <a:lstStyle/>
          <a:p>
            <a:r>
              <a:rPr lang="en-US" dirty="0" smtClean="0"/>
              <a:t>Due to the success of the Mommies Program CHCS was selected to pilot the NAS Residential Treatment program</a:t>
            </a:r>
          </a:p>
          <a:p>
            <a:r>
              <a:rPr lang="en-US" dirty="0" smtClean="0"/>
              <a:t>Funded by Department of State Health Services in response to the opioid epidemic</a:t>
            </a:r>
          </a:p>
          <a:p>
            <a:r>
              <a:rPr lang="en-US" dirty="0" smtClean="0"/>
              <a:t>Has been in operation for approximately 18 months. 1</a:t>
            </a:r>
            <a:r>
              <a:rPr lang="en-US" baseline="30000" dirty="0" smtClean="0"/>
              <a:t>st</a:t>
            </a:r>
            <a:r>
              <a:rPr lang="en-US" dirty="0" smtClean="0"/>
              <a:t> client admitted in August 2016</a:t>
            </a:r>
          </a:p>
          <a:p>
            <a:r>
              <a:rPr lang="en-US" dirty="0"/>
              <a:t>NAS program has </a:t>
            </a:r>
            <a:r>
              <a:rPr lang="en-US" dirty="0" smtClean="0"/>
              <a:t>admitted 94 </a:t>
            </a:r>
            <a:r>
              <a:rPr lang="en-US" dirty="0"/>
              <a:t>women and serviced approximately 15 </a:t>
            </a:r>
            <a:r>
              <a:rPr lang="en-US" dirty="0" smtClean="0"/>
              <a:t>infants </a:t>
            </a:r>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NAS Residential </a:t>
            </a:r>
            <a:r>
              <a:rPr lang="en-US" sz="3700" dirty="0"/>
              <a:t/>
            </a:r>
            <a:br>
              <a:rPr lang="en-US" sz="3700" dirty="0"/>
            </a:br>
            <a:r>
              <a:rPr lang="en-US" dirty="0" smtClean="0"/>
              <a:t>Treatment Program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0734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64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65% of the women in NAS RTP completed 90 days of treatment</a:t>
            </a:r>
          </a:p>
          <a:p>
            <a:r>
              <a:rPr lang="en-US" dirty="0" smtClean="0"/>
              <a:t>60% of the women were working towards family reunification after successfully completing recommended length of stay</a:t>
            </a:r>
          </a:p>
          <a:p>
            <a:r>
              <a:rPr lang="en-US" dirty="0" smtClean="0"/>
              <a:t>90% of the women were able to have regular visitation with their children as court ordered and were transported weekly to these visits</a:t>
            </a:r>
          </a:p>
          <a:p>
            <a:r>
              <a:rPr lang="en-US" dirty="0" smtClean="0"/>
              <a:t>80% of the women were able to have parent/child visitation at the CPS office</a:t>
            </a:r>
          </a:p>
          <a:p>
            <a:r>
              <a:rPr lang="en-US" dirty="0" smtClean="0"/>
              <a:t>80% of the women were able to bring their newborn to treatment when released from the hospital</a:t>
            </a:r>
            <a:endParaRPr lang="en-US" dirty="0"/>
          </a:p>
        </p:txBody>
      </p:sp>
      <p:sp>
        <p:nvSpPr>
          <p:cNvPr id="3" name="Title 2"/>
          <p:cNvSpPr>
            <a:spLocks noGrp="1"/>
          </p:cNvSpPr>
          <p:nvPr>
            <p:ph type="title"/>
          </p:nvPr>
        </p:nvSpPr>
        <p:spPr/>
        <p:txBody>
          <a:bodyPr>
            <a:normAutofit fontScale="90000"/>
          </a:bodyPr>
          <a:lstStyle/>
          <a:p>
            <a:pPr algn="ctr"/>
            <a:r>
              <a:rPr lang="en-US" dirty="0" smtClean="0"/>
              <a:t>NAS Residential Outcomes 2017</a:t>
            </a:r>
            <a:endParaRPr lang="en-US" dirty="0"/>
          </a:p>
        </p:txBody>
      </p:sp>
    </p:spTree>
    <p:extLst>
      <p:ext uri="{BB962C8B-B14F-4D97-AF65-F5344CB8AC3E}">
        <p14:creationId xmlns:p14="http://schemas.microsoft.com/office/powerpoint/2010/main" val="338400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562600" cy="5224272"/>
          </a:xfrm>
        </p:spPr>
        <p:txBody>
          <a:bodyPr/>
          <a:lstStyle/>
          <a:p>
            <a:pPr marL="452628" lvl="1" indent="-342900">
              <a:spcBef>
                <a:spcPts val="400"/>
              </a:spcBef>
              <a:buSzPct val="68000"/>
              <a:buFont typeface="Wingdings" panose="05000000000000000000" pitchFamily="2" charset="2"/>
              <a:buChar char="Ø"/>
            </a:pPr>
            <a:r>
              <a:rPr lang="en-US" sz="1400" dirty="0"/>
              <a:t>The Mommies Toolkit: Improving Outcomes for Families Impacted by Neonatal Abstinence Syndrome,” Summer 2015, </a:t>
            </a:r>
            <a:r>
              <a:rPr lang="en-US" sz="1400" u="sng" dirty="0" smtClean="0">
                <a:solidFill>
                  <a:schemeClr val="accent1"/>
                </a:solidFill>
                <a:hlinkClick r:id="rId2"/>
              </a:rPr>
              <a:t>www.dshs.texas.gov/sa/NAS/Mommies_Toolkit.pdf</a:t>
            </a:r>
            <a:endParaRPr lang="en-US" sz="1400" u="sng" dirty="0" smtClean="0">
              <a:solidFill>
                <a:schemeClr val="accent1"/>
              </a:solidFill>
            </a:endParaRPr>
          </a:p>
          <a:p>
            <a:pPr marL="109728" lvl="1" indent="0">
              <a:spcBef>
                <a:spcPts val="400"/>
              </a:spcBef>
              <a:buSzPct val="68000"/>
              <a:buNone/>
            </a:pPr>
            <a:endParaRPr lang="en-US" sz="1400" u="sng" dirty="0">
              <a:solidFill>
                <a:schemeClr val="accent1"/>
              </a:solidFill>
            </a:endParaRPr>
          </a:p>
          <a:p>
            <a:pPr marL="452628" lvl="1" indent="-342900">
              <a:spcBef>
                <a:spcPts val="400"/>
              </a:spcBef>
              <a:buSzPct val="68000"/>
              <a:buFont typeface="Wingdings" panose="05000000000000000000" pitchFamily="2" charset="2"/>
              <a:buChar char="Ø"/>
            </a:pPr>
            <a:r>
              <a:rPr lang="en-US" sz="1400" dirty="0" smtClean="0"/>
              <a:t>Texas Department of State Health Services: Texas Strategies to Address the Opioid Crisis and Neonatal Abstinence Syndrome </a:t>
            </a:r>
          </a:p>
          <a:p>
            <a:pPr marL="109728" lvl="1" indent="0">
              <a:spcBef>
                <a:spcPts val="400"/>
              </a:spcBef>
              <a:buSzPct val="68000"/>
              <a:buNone/>
            </a:pPr>
            <a:endParaRPr lang="en-US" sz="1400" u="sng" dirty="0">
              <a:solidFill>
                <a:schemeClr val="accent1"/>
              </a:solidFill>
            </a:endParaRPr>
          </a:p>
          <a:p>
            <a:pPr marL="395478" lvl="1" indent="-285750">
              <a:spcBef>
                <a:spcPts val="400"/>
              </a:spcBef>
              <a:buSzPct val="68000"/>
              <a:buFont typeface="Wingdings" panose="05000000000000000000" pitchFamily="2" charset="2"/>
              <a:buChar char="Ø"/>
            </a:pPr>
            <a:r>
              <a:rPr lang="en-US" sz="1400" dirty="0"/>
              <a:t>The Center for Health Care Services Outpatient Specialized Female Treatment (Mommies Program) Client Handbook (Rev. 03/29/2017</a:t>
            </a:r>
            <a:r>
              <a:rPr lang="en-US" sz="1400" dirty="0" smtClean="0"/>
              <a:t>)</a:t>
            </a:r>
          </a:p>
          <a:p>
            <a:pPr marL="395478" lvl="1" indent="-285750">
              <a:spcBef>
                <a:spcPts val="400"/>
              </a:spcBef>
              <a:buSzPct val="68000"/>
              <a:buFont typeface="Wingdings" panose="05000000000000000000" pitchFamily="2" charset="2"/>
              <a:buChar char="Ø"/>
            </a:pPr>
            <a:endParaRPr lang="en-US" sz="1400" dirty="0"/>
          </a:p>
          <a:p>
            <a:pPr marL="395478" lvl="1" indent="-285750">
              <a:spcBef>
                <a:spcPts val="400"/>
              </a:spcBef>
              <a:buSzPct val="68000"/>
              <a:buFont typeface="Wingdings" panose="05000000000000000000" pitchFamily="2" charset="2"/>
              <a:buChar char="Ø"/>
            </a:pPr>
            <a:r>
              <a:rPr lang="en-US" sz="1400" dirty="0" smtClean="0"/>
              <a:t>American Society of Addiction Medicine (ASAM)</a:t>
            </a:r>
            <a:endParaRPr lang="en-US" sz="1400" dirty="0"/>
          </a:p>
          <a:p>
            <a:pPr marL="109728" indent="0">
              <a:buNone/>
            </a:pPr>
            <a:endParaRPr lang="en-US" dirty="0" smtClean="0"/>
          </a:p>
          <a:p>
            <a:pPr marL="109728" indent="0">
              <a:buNone/>
            </a:pPr>
            <a:endParaRPr lang="en-US" dirty="0" smtClean="0"/>
          </a:p>
          <a:p>
            <a:pPr marL="109728" indent="0">
              <a:buNone/>
            </a:pPr>
            <a:endParaRPr lang="en-US" dirty="0"/>
          </a:p>
        </p:txBody>
      </p:sp>
      <p:sp>
        <p:nvSpPr>
          <p:cNvPr id="3" name="Title 2"/>
          <p:cNvSpPr>
            <a:spLocks noGrp="1"/>
          </p:cNvSpPr>
          <p:nvPr>
            <p:ph type="title"/>
          </p:nvPr>
        </p:nvSpPr>
        <p:spPr/>
        <p:txBody>
          <a:bodyPr/>
          <a:lstStyle/>
          <a:p>
            <a:pPr algn="ctr"/>
            <a:r>
              <a:rPr lang="en-US" dirty="0" smtClean="0"/>
              <a:t>References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2" y="1371600"/>
            <a:ext cx="3030537"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54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95672"/>
          </a:xfrm>
        </p:spPr>
        <p:txBody>
          <a:bodyPr>
            <a:normAutofit fontScale="85000" lnSpcReduction="20000"/>
          </a:bodyPr>
          <a:lstStyle/>
          <a:p>
            <a:r>
              <a:rPr lang="en-US" dirty="0" smtClean="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  </a:t>
            </a:r>
            <a:endParaRPr lang="en-US" dirty="0"/>
          </a:p>
          <a:p>
            <a:r>
              <a:rPr lang="en-US" dirty="0" smtClean="0"/>
              <a:t>Addiction is characterized by inability to consistently abstain, impairment in behavioral control, craving, diminished recognition of significant problems with one’s behaviors and interpersonal relationships, and a dysfunctional emotional response.  </a:t>
            </a:r>
          </a:p>
          <a:p>
            <a:r>
              <a:rPr lang="en-US" dirty="0" smtClean="0"/>
              <a:t>Like other chronic diseases, addiction often involves cycles of relapse and remission.  Without treatment or engagement in recovery activities, addiction is progressive and can result in disability or premature death.</a:t>
            </a:r>
          </a:p>
          <a:p>
            <a:endParaRPr lang="en-US" dirty="0"/>
          </a:p>
        </p:txBody>
      </p:sp>
      <p:sp>
        <p:nvSpPr>
          <p:cNvPr id="2" name="Title 1"/>
          <p:cNvSpPr>
            <a:spLocks noGrp="1"/>
          </p:cNvSpPr>
          <p:nvPr>
            <p:ph type="title"/>
          </p:nvPr>
        </p:nvSpPr>
        <p:spPr/>
        <p:txBody>
          <a:bodyPr/>
          <a:lstStyle/>
          <a:p>
            <a:pPr algn="ctr"/>
            <a:r>
              <a:rPr lang="en-US" dirty="0" smtClean="0"/>
              <a:t>Definition of Addiction</a:t>
            </a:r>
            <a:endParaRPr lang="en-US" dirty="0"/>
          </a:p>
        </p:txBody>
      </p:sp>
    </p:spTree>
    <p:extLst>
      <p:ext uri="{BB962C8B-B14F-4D97-AF65-F5344CB8AC3E}">
        <p14:creationId xmlns:p14="http://schemas.microsoft.com/office/powerpoint/2010/main" val="3037127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Opioid use among pregnant women has increased in Texas, and approximately 1 out of 4 pregnant women admitted to DSHS-funded treatment services are dependent on opioids.</a:t>
            </a:r>
            <a:endParaRPr lang="en-US" dirty="0"/>
          </a:p>
        </p:txBody>
      </p:sp>
      <p:sp>
        <p:nvSpPr>
          <p:cNvPr id="3" name="Title 2"/>
          <p:cNvSpPr>
            <a:spLocks noGrp="1"/>
          </p:cNvSpPr>
          <p:nvPr>
            <p:ph type="title"/>
          </p:nvPr>
        </p:nvSpPr>
        <p:spPr/>
        <p:txBody>
          <a:bodyPr>
            <a:normAutofit fontScale="90000"/>
          </a:bodyPr>
          <a:lstStyle/>
          <a:p>
            <a:pPr algn="ctr"/>
            <a:r>
              <a:rPr lang="en-US" dirty="0" smtClean="0"/>
              <a:t>Opioid Use Among Pregnant </a:t>
            </a:r>
            <a:br>
              <a:rPr lang="en-US" dirty="0" smtClean="0"/>
            </a:br>
            <a:r>
              <a:rPr lang="en-US" dirty="0" smtClean="0"/>
              <a:t>Texas Women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23054"/>
            <a:ext cx="4911261" cy="3266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48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Withdrawal that follows in-utero substance exposures </a:t>
            </a:r>
          </a:p>
          <a:p>
            <a:r>
              <a:rPr lang="en-US" dirty="0" smtClean="0"/>
              <a:t>60-94% of opioid exposed infants</a:t>
            </a:r>
          </a:p>
          <a:p>
            <a:pPr marL="109728" indent="0">
              <a:buNone/>
            </a:pPr>
            <a:endParaRPr lang="en-US" dirty="0" smtClean="0"/>
          </a:p>
        </p:txBody>
      </p:sp>
      <p:sp>
        <p:nvSpPr>
          <p:cNvPr id="3" name="Title 2"/>
          <p:cNvSpPr>
            <a:spLocks noGrp="1"/>
          </p:cNvSpPr>
          <p:nvPr>
            <p:ph type="title"/>
          </p:nvPr>
        </p:nvSpPr>
        <p:spPr/>
        <p:txBody>
          <a:bodyPr>
            <a:normAutofit fontScale="90000"/>
          </a:bodyPr>
          <a:lstStyle/>
          <a:p>
            <a:pPr algn="ctr"/>
            <a:r>
              <a:rPr lang="en-US" smtClean="0"/>
              <a:t>Neonatal Abstinence Syndrome (NAS)</a:t>
            </a:r>
            <a:endParaRPr lang="en-US" dirty="0"/>
          </a:p>
        </p:txBody>
      </p:sp>
      <p:sp>
        <p:nvSpPr>
          <p:cNvPr id="5" name="AutoShape 4"/>
          <p:cNvSpPr>
            <a:spLocks noChangeAspect="1" noChangeArrowheads="1" noTextEdit="1"/>
          </p:cNvSpPr>
          <p:nvPr/>
        </p:nvSpPr>
        <p:spPr bwMode="auto">
          <a:xfrm>
            <a:off x="762000" y="2819400"/>
            <a:ext cx="2590800" cy="3740150"/>
          </a:xfrm>
          <a:prstGeom prst="rect">
            <a:avLst/>
          </a:prstGeom>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a:innerShdw blurRad="114300">
              <a:prstClr val="black"/>
            </a:innerShdw>
          </a:effectLs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19400"/>
            <a:ext cx="2603500" cy="3746500"/>
          </a:xfrm>
          <a:prstGeom prst="rect">
            <a:avLst/>
          </a:prstGeom>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miter lim="800000"/>
            <a:headEnd/>
            <a:tailEnd/>
          </a:ln>
          <a:effectLst>
            <a:innerShdw blurRad="114300">
              <a:prstClr val="black"/>
            </a:innerShdw>
          </a:effectLst>
          <a:extLst/>
        </p:spPr>
      </p:pic>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19400"/>
            <a:ext cx="2603500" cy="3746500"/>
          </a:xfrm>
          <a:prstGeom prst="rect">
            <a:avLst/>
          </a:prstGeom>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miter lim="800000"/>
          </a:ln>
          <a:effectLst>
            <a:innerShdw blurRad="114300">
              <a:prstClr val="black"/>
            </a:innerShdw>
          </a:effectLst>
          <a:extLst/>
        </p:spPr>
      </p:pic>
      <p:sp>
        <p:nvSpPr>
          <p:cNvPr id="7" name="TextBox 6"/>
          <p:cNvSpPr txBox="1"/>
          <p:nvPr/>
        </p:nvSpPr>
        <p:spPr>
          <a:xfrm>
            <a:off x="762000" y="2817264"/>
            <a:ext cx="2590800" cy="2800767"/>
          </a:xfrm>
          <a:prstGeom prst="rect">
            <a:avLst/>
          </a:prstGeom>
          <a:noFill/>
        </p:spPr>
        <p:txBody>
          <a:bodyPr wrap="square" rtlCol="0">
            <a:spAutoFit/>
          </a:bodyPr>
          <a:lstStyle/>
          <a:p>
            <a:pPr algn="ctr"/>
            <a:r>
              <a:rPr lang="en-US" b="1" dirty="0" smtClean="0"/>
              <a:t>Neurological</a:t>
            </a:r>
          </a:p>
          <a:p>
            <a:pPr algn="ctr"/>
            <a:endParaRPr lang="en-US" dirty="0" smtClean="0"/>
          </a:p>
          <a:p>
            <a:pPr marL="285750" indent="-285750">
              <a:buFont typeface="Arial" panose="020B0604020202020204" pitchFamily="34" charset="0"/>
              <a:buChar char="•"/>
            </a:pPr>
            <a:r>
              <a:rPr lang="en-US" sz="1400" dirty="0" smtClean="0"/>
              <a:t>Irritability</a:t>
            </a:r>
          </a:p>
          <a:p>
            <a:pPr marL="285750" indent="-285750">
              <a:buFont typeface="Arial" panose="020B0604020202020204" pitchFamily="34" charset="0"/>
              <a:buChar char="•"/>
            </a:pPr>
            <a:r>
              <a:rPr lang="en-US" sz="1400" dirty="0" smtClean="0"/>
              <a:t>Increased wakefulness</a:t>
            </a:r>
          </a:p>
          <a:p>
            <a:pPr marL="285750" indent="-285750">
              <a:buFont typeface="Arial" panose="020B0604020202020204" pitchFamily="34" charset="0"/>
              <a:buChar char="•"/>
            </a:pPr>
            <a:r>
              <a:rPr lang="en-US" sz="1400" dirty="0" smtClean="0"/>
              <a:t>High-pitched cry</a:t>
            </a:r>
          </a:p>
          <a:p>
            <a:pPr marL="285750" indent="-285750">
              <a:buFont typeface="Arial" panose="020B0604020202020204" pitchFamily="34" charset="0"/>
              <a:buChar char="•"/>
            </a:pPr>
            <a:r>
              <a:rPr lang="en-US" sz="1400" dirty="0" smtClean="0"/>
              <a:t>Tremor</a:t>
            </a:r>
          </a:p>
          <a:p>
            <a:pPr marL="285750" indent="-285750">
              <a:buFont typeface="Arial" panose="020B0604020202020204" pitchFamily="34" charset="0"/>
              <a:buChar char="•"/>
            </a:pPr>
            <a:r>
              <a:rPr lang="en-US" sz="1400" dirty="0" smtClean="0"/>
              <a:t>Increased muscle tone</a:t>
            </a:r>
          </a:p>
          <a:p>
            <a:pPr marL="285750" indent="-285750">
              <a:buFont typeface="Arial" panose="020B0604020202020204" pitchFamily="34" charset="0"/>
              <a:buChar char="•"/>
            </a:pPr>
            <a:r>
              <a:rPr lang="en-US" sz="1400" dirty="0" smtClean="0"/>
              <a:t>Hyperactive deep tendon reflexes</a:t>
            </a:r>
          </a:p>
          <a:p>
            <a:pPr marL="285750" indent="-285750">
              <a:buFont typeface="Arial" panose="020B0604020202020204" pitchFamily="34" charset="0"/>
              <a:buChar char="•"/>
            </a:pPr>
            <a:r>
              <a:rPr lang="en-US" sz="1400" dirty="0" smtClean="0"/>
              <a:t>Frequent yawning</a:t>
            </a:r>
          </a:p>
          <a:p>
            <a:pPr marL="285750" indent="-285750">
              <a:buFont typeface="Arial" panose="020B0604020202020204" pitchFamily="34" charset="0"/>
              <a:buChar char="•"/>
            </a:pPr>
            <a:r>
              <a:rPr lang="en-US" sz="1400" dirty="0" smtClean="0"/>
              <a:t>Sneezing</a:t>
            </a:r>
          </a:p>
          <a:p>
            <a:pPr marL="285750" indent="-285750">
              <a:buFont typeface="Arial" panose="020B0604020202020204" pitchFamily="34" charset="0"/>
              <a:buChar char="•"/>
            </a:pPr>
            <a:r>
              <a:rPr lang="en-US" sz="1400" dirty="0" smtClean="0"/>
              <a:t>Seizures</a:t>
            </a:r>
          </a:p>
        </p:txBody>
      </p:sp>
      <p:sp>
        <p:nvSpPr>
          <p:cNvPr id="8" name="TextBox 7"/>
          <p:cNvSpPr txBox="1"/>
          <p:nvPr/>
        </p:nvSpPr>
        <p:spPr>
          <a:xfrm>
            <a:off x="3505200" y="2817264"/>
            <a:ext cx="2603500" cy="2154436"/>
          </a:xfrm>
          <a:prstGeom prst="rect">
            <a:avLst/>
          </a:prstGeom>
          <a:noFill/>
          <a:effectLst>
            <a:innerShdw blurRad="114300">
              <a:prstClr val="black"/>
            </a:innerShdw>
          </a:effectLst>
        </p:spPr>
        <p:txBody>
          <a:bodyPr wrap="square" rtlCol="0">
            <a:spAutoFit/>
          </a:bodyPr>
          <a:lstStyle/>
          <a:p>
            <a:pPr algn="ctr"/>
            <a:r>
              <a:rPr lang="en-US" b="1" dirty="0" smtClean="0"/>
              <a:t>Gastrointestinal</a:t>
            </a:r>
          </a:p>
          <a:p>
            <a:endParaRPr lang="en-US" dirty="0"/>
          </a:p>
          <a:p>
            <a:pPr marL="285750" indent="-285750">
              <a:buFont typeface="Arial" panose="020B0604020202020204" pitchFamily="34" charset="0"/>
              <a:buChar char="•"/>
            </a:pPr>
            <a:r>
              <a:rPr lang="en-US" sz="1400" dirty="0" smtClean="0"/>
              <a:t>Vomiting</a:t>
            </a:r>
          </a:p>
          <a:p>
            <a:pPr marL="285750" indent="-285750">
              <a:buFont typeface="Arial" panose="020B0604020202020204" pitchFamily="34" charset="0"/>
              <a:buChar char="•"/>
            </a:pPr>
            <a:r>
              <a:rPr lang="en-US" sz="1400" dirty="0" smtClean="0"/>
              <a:t>Diarrhea</a:t>
            </a:r>
          </a:p>
          <a:p>
            <a:pPr marL="285750" indent="-285750">
              <a:buFont typeface="Arial" panose="020B0604020202020204" pitchFamily="34" charset="0"/>
              <a:buChar char="•"/>
            </a:pPr>
            <a:r>
              <a:rPr lang="en-US" sz="1400" dirty="0" smtClean="0"/>
              <a:t>Dehydration</a:t>
            </a:r>
          </a:p>
          <a:p>
            <a:pPr marL="285750" indent="-285750">
              <a:buFont typeface="Arial" panose="020B0604020202020204" pitchFamily="34" charset="0"/>
              <a:buChar char="•"/>
            </a:pPr>
            <a:r>
              <a:rPr lang="en-US" sz="1400" dirty="0" smtClean="0"/>
              <a:t>Poor weight gain</a:t>
            </a:r>
          </a:p>
          <a:p>
            <a:pPr marL="285750" indent="-285750">
              <a:buFont typeface="Arial" panose="020B0604020202020204" pitchFamily="34" charset="0"/>
              <a:buChar char="•"/>
            </a:pPr>
            <a:r>
              <a:rPr lang="en-US" sz="1400" dirty="0" smtClean="0"/>
              <a:t>Poor feeding</a:t>
            </a:r>
          </a:p>
          <a:p>
            <a:pPr marL="285750" indent="-285750">
              <a:buFont typeface="Arial" panose="020B0604020202020204" pitchFamily="34" charset="0"/>
              <a:buChar char="•"/>
            </a:pPr>
            <a:r>
              <a:rPr lang="en-US" sz="1400" dirty="0" smtClean="0"/>
              <a:t>Uncoordinated and constant sucking</a:t>
            </a:r>
            <a:endParaRPr lang="en-US" sz="1400" dirty="0"/>
          </a:p>
        </p:txBody>
      </p:sp>
      <p:sp>
        <p:nvSpPr>
          <p:cNvPr id="9" name="TextBox 8"/>
          <p:cNvSpPr txBox="1"/>
          <p:nvPr/>
        </p:nvSpPr>
        <p:spPr>
          <a:xfrm>
            <a:off x="6248400" y="2830082"/>
            <a:ext cx="2603500" cy="3016210"/>
          </a:xfrm>
          <a:prstGeom prst="rect">
            <a:avLst/>
          </a:prstGeom>
          <a:noFill/>
        </p:spPr>
        <p:txBody>
          <a:bodyPr wrap="square" rtlCol="0">
            <a:spAutoFit/>
          </a:bodyPr>
          <a:lstStyle/>
          <a:p>
            <a:pPr algn="ctr"/>
            <a:r>
              <a:rPr lang="en-US" b="1" dirty="0" smtClean="0"/>
              <a:t>Autonomic</a:t>
            </a:r>
          </a:p>
          <a:p>
            <a:endParaRPr lang="en-US" dirty="0"/>
          </a:p>
          <a:p>
            <a:pPr marL="285750" indent="-285750">
              <a:buFont typeface="Arial" panose="020B0604020202020204" pitchFamily="34" charset="0"/>
              <a:buChar char="•"/>
            </a:pPr>
            <a:r>
              <a:rPr lang="en-US" sz="1400" dirty="0" smtClean="0"/>
              <a:t>Diaphoresis (profuse sweating)</a:t>
            </a:r>
          </a:p>
          <a:p>
            <a:pPr marL="285750" indent="-285750">
              <a:buFont typeface="Arial" panose="020B0604020202020204" pitchFamily="34" charset="0"/>
              <a:buChar char="•"/>
            </a:pPr>
            <a:r>
              <a:rPr lang="en-US" sz="1400" dirty="0" smtClean="0"/>
              <a:t>Nasal stuffiness</a:t>
            </a:r>
          </a:p>
          <a:p>
            <a:pPr marL="285750" indent="-285750">
              <a:buFont typeface="Arial" panose="020B0604020202020204" pitchFamily="34" charset="0"/>
              <a:buChar char="•"/>
            </a:pPr>
            <a:r>
              <a:rPr lang="en-US" sz="1400" dirty="0" smtClean="0"/>
              <a:t>Fever</a:t>
            </a:r>
          </a:p>
          <a:p>
            <a:pPr marL="285750" indent="-285750">
              <a:buFont typeface="Arial" panose="020B0604020202020204" pitchFamily="34" charset="0"/>
              <a:buChar char="•"/>
            </a:pPr>
            <a:r>
              <a:rPr lang="en-US" sz="1400" dirty="0" smtClean="0"/>
              <a:t>Mottling</a:t>
            </a:r>
          </a:p>
          <a:p>
            <a:pPr marL="285750" indent="-285750">
              <a:buFont typeface="Arial" panose="020B0604020202020204" pitchFamily="34" charset="0"/>
              <a:buChar char="•"/>
            </a:pPr>
            <a:r>
              <a:rPr lang="en-US" sz="1400" dirty="0" smtClean="0"/>
              <a:t>Temperature instability</a:t>
            </a:r>
          </a:p>
          <a:p>
            <a:pPr marL="285750" indent="-285750">
              <a:buFont typeface="Arial" panose="020B0604020202020204" pitchFamily="34" charset="0"/>
              <a:buChar char="•"/>
            </a:pPr>
            <a:r>
              <a:rPr lang="en-US" sz="1400" dirty="0" smtClean="0"/>
              <a:t>Piloerection (goose bumps)</a:t>
            </a:r>
          </a:p>
          <a:p>
            <a:pPr marL="285750" indent="-285750">
              <a:buFont typeface="Arial" panose="020B0604020202020204" pitchFamily="34" charset="0"/>
              <a:buChar char="•"/>
            </a:pPr>
            <a:r>
              <a:rPr lang="en-US" sz="1400" dirty="0" smtClean="0"/>
              <a:t>Mild elevations in respiratory rate and blood pressure</a:t>
            </a:r>
          </a:p>
        </p:txBody>
      </p:sp>
      <p:cxnSp>
        <p:nvCxnSpPr>
          <p:cNvPr id="11" name="Straight Connector 10"/>
          <p:cNvCxnSpPr/>
          <p:nvPr/>
        </p:nvCxnSpPr>
        <p:spPr>
          <a:xfrm>
            <a:off x="762000" y="3124200"/>
            <a:ext cx="259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5200" y="3124200"/>
            <a:ext cx="260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48400" y="3124200"/>
            <a:ext cx="260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257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Average length of hospital stay was 21 days</a:t>
            </a:r>
          </a:p>
          <a:p>
            <a:r>
              <a:rPr lang="en-US" dirty="0" smtClean="0"/>
              <a:t>Average cost for hospital stay was $32,000</a:t>
            </a:r>
          </a:p>
          <a:p>
            <a:r>
              <a:rPr lang="en-US" dirty="0" smtClean="0"/>
              <a:t>Counties with the highest incidence:</a:t>
            </a:r>
          </a:p>
          <a:p>
            <a:pPr lvl="1"/>
            <a:r>
              <a:rPr lang="en-US" dirty="0" smtClean="0"/>
              <a:t>Bexar 26%</a:t>
            </a:r>
          </a:p>
          <a:p>
            <a:pPr lvl="1"/>
            <a:r>
              <a:rPr lang="en-US" dirty="0" smtClean="0"/>
              <a:t>Dallas 14%</a:t>
            </a:r>
          </a:p>
          <a:p>
            <a:pPr lvl="1"/>
            <a:r>
              <a:rPr lang="en-US" dirty="0" smtClean="0"/>
              <a:t>Tarrant 10%</a:t>
            </a:r>
          </a:p>
          <a:p>
            <a:pPr lvl="1"/>
            <a:r>
              <a:rPr lang="en-US" dirty="0" smtClean="0"/>
              <a:t>Harris 7%</a:t>
            </a:r>
          </a:p>
          <a:p>
            <a:pPr lvl="1"/>
            <a:r>
              <a:rPr lang="en-US" dirty="0" smtClean="0"/>
              <a:t>Nueces 7%</a:t>
            </a:r>
            <a:endParaRPr lang="en-US" dirty="0"/>
          </a:p>
        </p:txBody>
      </p:sp>
      <p:sp>
        <p:nvSpPr>
          <p:cNvPr id="3" name="Title 2"/>
          <p:cNvSpPr>
            <a:spLocks noGrp="1"/>
          </p:cNvSpPr>
          <p:nvPr>
            <p:ph type="title"/>
          </p:nvPr>
        </p:nvSpPr>
        <p:spPr/>
        <p:txBody>
          <a:bodyPr>
            <a:normAutofit fontScale="90000"/>
          </a:bodyPr>
          <a:lstStyle/>
          <a:p>
            <a:pPr algn="ctr"/>
            <a:r>
              <a:rPr lang="en-US" dirty="0" smtClean="0"/>
              <a:t>2014 Texas Medicaid </a:t>
            </a:r>
            <a:br>
              <a:rPr lang="en-US" dirty="0" smtClean="0"/>
            </a:br>
            <a:r>
              <a:rPr lang="en-US" dirty="0" smtClean="0"/>
              <a:t>NAS Births Data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473" y="3048000"/>
            <a:ext cx="4667250" cy="339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642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77500" lnSpcReduction="20000"/>
          </a:bodyPr>
          <a:lstStyle/>
          <a:p>
            <a:r>
              <a:rPr lang="en-US" dirty="0" smtClean="0"/>
              <a:t>Associated healthcare costs for providing care for infants with NAS has risen from $190M per year to $720M per year as a result of the increasing incidences</a:t>
            </a:r>
          </a:p>
          <a:p>
            <a:r>
              <a:rPr lang="en-US" dirty="0" smtClean="0"/>
              <a:t>In 2009, average hospital expenses for infants with NAS were estimated at $53,400 when compared to $9,500 for all other births</a:t>
            </a:r>
          </a:p>
          <a:p>
            <a:r>
              <a:rPr lang="en-US" dirty="0" smtClean="0"/>
              <a:t>High cost is primarily due to a lengthy hospital stay in a NICU and the need for extensive nursing care</a:t>
            </a:r>
          </a:p>
          <a:p>
            <a:r>
              <a:rPr lang="en-US" dirty="0" smtClean="0"/>
              <a:t>Average hospital stay for newborns with NAS is approximately 16 days when compared to 3 days for all other births</a:t>
            </a:r>
          </a:p>
          <a:p>
            <a:r>
              <a:rPr lang="en-US" dirty="0" smtClean="0"/>
              <a:t>NAS also results in increased costs to the Child Welfare System through investigations, removals, and placement in foster care. For example, the cost of providing foster care for one child is approximately $25,281 per year and kinship care for children placed with family is $1,500 per year.</a:t>
            </a:r>
            <a:endParaRPr lang="en-US" dirty="0"/>
          </a:p>
        </p:txBody>
      </p:sp>
      <p:sp>
        <p:nvSpPr>
          <p:cNvPr id="3" name="Title 2"/>
          <p:cNvSpPr>
            <a:spLocks noGrp="1"/>
          </p:cNvSpPr>
          <p:nvPr>
            <p:ph type="title"/>
          </p:nvPr>
        </p:nvSpPr>
        <p:spPr/>
        <p:txBody>
          <a:bodyPr/>
          <a:lstStyle/>
          <a:p>
            <a:pPr algn="ctr"/>
            <a:r>
              <a:rPr lang="en-US" dirty="0" smtClean="0"/>
              <a:t>Cost of NAS</a:t>
            </a:r>
            <a:endParaRPr lang="en-US" dirty="0"/>
          </a:p>
        </p:txBody>
      </p:sp>
    </p:spTree>
    <p:extLst>
      <p:ext uri="{BB962C8B-B14F-4D97-AF65-F5344CB8AC3E}">
        <p14:creationId xmlns:p14="http://schemas.microsoft.com/office/powerpoint/2010/main" val="414142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MAT, NOT DETOX</a:t>
            </a:r>
          </a:p>
          <a:p>
            <a:r>
              <a:rPr lang="en-US" dirty="0" smtClean="0"/>
              <a:t>MAT is the use of medications, in combination with counseling and behavioral therapies, to provide a whole-patient approach to the treatment of substance use disorders</a:t>
            </a:r>
          </a:p>
          <a:p>
            <a:r>
              <a:rPr lang="en-US" dirty="0" smtClean="0"/>
              <a:t>Both ACOG and ASAM recommend against medically supervised withdrawal from heroin or other opioid drugs during pregnancy because of the high relapse rate and the increased risk of fetal distress and death.</a:t>
            </a:r>
          </a:p>
          <a:p>
            <a:r>
              <a:rPr lang="en-US" dirty="0" smtClean="0"/>
              <a:t>Medically unsupervised withdrawal is contraindicated</a:t>
            </a:r>
            <a:endParaRPr lang="en-US" dirty="0"/>
          </a:p>
        </p:txBody>
      </p:sp>
      <p:sp>
        <p:nvSpPr>
          <p:cNvPr id="3" name="Title 2"/>
          <p:cNvSpPr>
            <a:spLocks noGrp="1"/>
          </p:cNvSpPr>
          <p:nvPr>
            <p:ph type="title"/>
          </p:nvPr>
        </p:nvSpPr>
        <p:spPr/>
        <p:txBody>
          <a:bodyPr>
            <a:normAutofit fontScale="90000"/>
          </a:bodyPr>
          <a:lstStyle/>
          <a:p>
            <a:pPr algn="ctr"/>
            <a:r>
              <a:rPr lang="en-US" dirty="0" smtClean="0"/>
              <a:t>Management of Maternal </a:t>
            </a:r>
            <a:br>
              <a:rPr lang="en-US" dirty="0" smtClean="0"/>
            </a:br>
            <a:r>
              <a:rPr lang="en-US" dirty="0" smtClean="0"/>
              <a:t>Opioid Use Disorder</a:t>
            </a:r>
            <a:endParaRPr lang="en-US" dirty="0"/>
          </a:p>
        </p:txBody>
      </p:sp>
    </p:spTree>
    <p:extLst>
      <p:ext uri="{BB962C8B-B14F-4D97-AF65-F5344CB8AC3E}">
        <p14:creationId xmlns:p14="http://schemas.microsoft.com/office/powerpoint/2010/main" val="398648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2007 – </a:t>
            </a:r>
            <a:r>
              <a:rPr lang="en-US" dirty="0"/>
              <a:t>Project </a:t>
            </a:r>
            <a:r>
              <a:rPr lang="en-US" dirty="0" err="1" smtClean="0"/>
              <a:t>Cariño</a:t>
            </a:r>
            <a:r>
              <a:rPr lang="en-US" dirty="0" smtClean="0"/>
              <a:t> (“cherish” and “tenderness”) was created at The Center for Health Care Services (CHCS) through funding by a 5 year, $2.5M Substance Abuse and Mental Services Administration (SAMHSA) grant</a:t>
            </a:r>
          </a:p>
          <a:p>
            <a:r>
              <a:rPr lang="en-US" dirty="0" smtClean="0"/>
              <a:t>2013 – Program was renamed the Mommies Program when UHS assumed funding for the program and partnered with CHCS</a:t>
            </a:r>
          </a:p>
          <a:p>
            <a:r>
              <a:rPr lang="en-US" dirty="0" smtClean="0"/>
              <a:t>To date – Approximately 1,500 pregnant and parenting women and their families have been served by this program</a:t>
            </a:r>
            <a:endParaRPr lang="en-US" dirty="0"/>
          </a:p>
        </p:txBody>
      </p:sp>
      <p:sp>
        <p:nvSpPr>
          <p:cNvPr id="3" name="Title 2"/>
          <p:cNvSpPr>
            <a:spLocks noGrp="1"/>
          </p:cNvSpPr>
          <p:nvPr>
            <p:ph type="title"/>
          </p:nvPr>
        </p:nvSpPr>
        <p:spPr/>
        <p:txBody>
          <a:bodyPr/>
          <a:lstStyle/>
          <a:p>
            <a:pPr algn="ctr"/>
            <a:r>
              <a:rPr lang="en-US" dirty="0" smtClean="0"/>
              <a:t>Mommies History</a:t>
            </a:r>
            <a:endParaRPr lang="en-US" dirty="0"/>
          </a:p>
        </p:txBody>
      </p:sp>
    </p:spTree>
    <p:extLst>
      <p:ext uri="{BB962C8B-B14F-4D97-AF65-F5344CB8AC3E}">
        <p14:creationId xmlns:p14="http://schemas.microsoft.com/office/powerpoint/2010/main" val="2592852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Childcare</a:t>
            </a:r>
          </a:p>
          <a:p>
            <a:r>
              <a:rPr lang="en-US" dirty="0" smtClean="0"/>
              <a:t>Transportation</a:t>
            </a:r>
          </a:p>
          <a:p>
            <a:r>
              <a:rPr lang="en-US" dirty="0" smtClean="0"/>
              <a:t>Credentialed Staff</a:t>
            </a:r>
          </a:p>
          <a:p>
            <a:r>
              <a:rPr lang="en-US" dirty="0" smtClean="0"/>
              <a:t>Outreach Staff</a:t>
            </a:r>
          </a:p>
          <a:p>
            <a:r>
              <a:rPr lang="en-US" dirty="0" smtClean="0"/>
              <a:t>Case Manager</a:t>
            </a:r>
          </a:p>
          <a:p>
            <a:r>
              <a:rPr lang="en-US" dirty="0" smtClean="0"/>
              <a:t>Patient Navigator</a:t>
            </a:r>
          </a:p>
          <a:p>
            <a:r>
              <a:rPr lang="en-US" dirty="0" smtClean="0"/>
              <a:t>Counselors</a:t>
            </a:r>
          </a:p>
          <a:p>
            <a:r>
              <a:rPr lang="en-US" dirty="0" smtClean="0"/>
              <a:t>EB Curriculum addressing trauma</a:t>
            </a:r>
          </a:p>
          <a:p>
            <a:r>
              <a:rPr lang="en-US" dirty="0" smtClean="0"/>
              <a:t>EB Curriculum addressing parenting</a:t>
            </a:r>
          </a:p>
          <a:p>
            <a:r>
              <a:rPr lang="en-US" dirty="0" smtClean="0"/>
              <a:t>Life Skills Training</a:t>
            </a:r>
          </a:p>
          <a:p>
            <a:r>
              <a:rPr lang="en-US" dirty="0" smtClean="0"/>
              <a:t>Sexual Health</a:t>
            </a:r>
            <a:endParaRPr lang="en-US" dirty="0"/>
          </a:p>
        </p:txBody>
      </p:sp>
      <p:sp>
        <p:nvSpPr>
          <p:cNvPr id="3" name="Title 2"/>
          <p:cNvSpPr>
            <a:spLocks noGrp="1"/>
          </p:cNvSpPr>
          <p:nvPr>
            <p:ph type="title"/>
          </p:nvPr>
        </p:nvSpPr>
        <p:spPr/>
        <p:txBody>
          <a:bodyPr/>
          <a:lstStyle/>
          <a:p>
            <a:pPr algn="ctr"/>
            <a:r>
              <a:rPr lang="en-US" dirty="0" smtClean="0"/>
              <a:t>Services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3811807" cy="298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641" y="2529759"/>
            <a:ext cx="1828800" cy="164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180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318</TotalTime>
  <Words>1205</Words>
  <Application>Microsoft Office PowerPoint</Application>
  <PresentationFormat>On-screen Show (4:3)</PresentationFormat>
  <Paragraphs>122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Mommies Program – Outpatient Treatment NAS Residential Treatment</vt:lpstr>
      <vt:lpstr>Definition of Addiction</vt:lpstr>
      <vt:lpstr>Opioid Use Among Pregnant  Texas Women</vt:lpstr>
      <vt:lpstr>Neonatal Abstinence Syndrome (NAS)</vt:lpstr>
      <vt:lpstr>2014 Texas Medicaid  NAS Births Data</vt:lpstr>
      <vt:lpstr>Cost of NAS</vt:lpstr>
      <vt:lpstr>Management of Maternal  Opioid Use Disorder</vt:lpstr>
      <vt:lpstr>Mommies History</vt:lpstr>
      <vt:lpstr>Services</vt:lpstr>
      <vt:lpstr>Benefit to Mommies  Program Involvement</vt:lpstr>
      <vt:lpstr>The “Mommies”: A Healthcare Environment Culture Change</vt:lpstr>
      <vt:lpstr>Involvement of Hospital Staff</vt:lpstr>
      <vt:lpstr>Results</vt:lpstr>
      <vt:lpstr>Mommies Outcomes 2017</vt:lpstr>
      <vt:lpstr>NAS Residential  Treatment Program</vt:lpstr>
      <vt:lpstr>NAS Residential Outcomes 2017</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Cuellar, Adrianna G</dc:creator>
  <cp:lastModifiedBy>Courtois, Briseida</cp:lastModifiedBy>
  <cp:revision>39</cp:revision>
  <cp:lastPrinted>2018-04-17T18:11:31Z</cp:lastPrinted>
  <dcterms:created xsi:type="dcterms:W3CDTF">2018-04-04T20:39:55Z</dcterms:created>
  <dcterms:modified xsi:type="dcterms:W3CDTF">2018-04-17T18:29:04Z</dcterms:modified>
</cp:coreProperties>
</file>