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3E3"/>
    <a:srgbClr val="FFFFFF"/>
    <a:srgbClr val="102C52"/>
    <a:srgbClr val="CFDE00"/>
    <a:srgbClr val="5D8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A0270-CE29-48BD-9CE1-32589F51962B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0FB55-2262-41F4-88E5-05092FE355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70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471C-E1C2-4981-924C-CCFB0B47DAD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783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1146-E42C-46CC-9B78-EAEDA6A844FA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732E-3D7B-4608-B03F-722A0A6139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9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1146-E42C-46CC-9B78-EAEDA6A844FA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732E-3D7B-4608-B03F-722A0A6139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2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1146-E42C-46CC-9B78-EAEDA6A844FA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732E-3D7B-4608-B03F-722A0A6139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99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1146-E42C-46CC-9B78-EAEDA6A844FA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732E-3D7B-4608-B03F-722A0A6139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3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1146-E42C-46CC-9B78-EAEDA6A844FA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732E-3D7B-4608-B03F-722A0A6139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96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1146-E42C-46CC-9B78-EAEDA6A844FA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732E-3D7B-4608-B03F-722A0A6139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09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1146-E42C-46CC-9B78-EAEDA6A844FA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732E-3D7B-4608-B03F-722A0A6139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00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1146-E42C-46CC-9B78-EAEDA6A844FA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732E-3D7B-4608-B03F-722A0A6139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52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1146-E42C-46CC-9B78-EAEDA6A844FA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732E-3D7B-4608-B03F-722A0A6139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3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1146-E42C-46CC-9B78-EAEDA6A844FA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732E-3D7B-4608-B03F-722A0A6139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85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1146-E42C-46CC-9B78-EAEDA6A844FA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732E-3D7B-4608-B03F-722A0A6139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6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1146-E42C-46CC-9B78-EAEDA6A844FA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8732E-3D7B-4608-B03F-722A0A6139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50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325892" cy="685800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819400" y="76200"/>
            <a:ext cx="3841750" cy="4775678"/>
            <a:chOff x="2711450" y="-108927"/>
            <a:chExt cx="3841750" cy="4775677"/>
          </a:xfrm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2711450" y="2079797"/>
              <a:ext cx="717550" cy="717550"/>
            </a:xfrm>
            <a:custGeom>
              <a:avLst/>
              <a:gdLst>
                <a:gd name="T0" fmla="*/ 55 w 111"/>
                <a:gd name="T1" fmla="*/ 111 h 111"/>
                <a:gd name="T2" fmla="*/ 0 w 111"/>
                <a:gd name="T3" fmla="*/ 56 h 111"/>
                <a:gd name="T4" fmla="*/ 55 w 111"/>
                <a:gd name="T5" fmla="*/ 0 h 111"/>
                <a:gd name="T6" fmla="*/ 111 w 111"/>
                <a:gd name="T7" fmla="*/ 56 h 111"/>
                <a:gd name="T8" fmla="*/ 55 w 111"/>
                <a:gd name="T9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111">
                  <a:moveTo>
                    <a:pt x="55" y="111"/>
                  </a:moveTo>
                  <a:cubicBezTo>
                    <a:pt x="55" y="67"/>
                    <a:pt x="44" y="56"/>
                    <a:pt x="0" y="56"/>
                  </a:cubicBezTo>
                  <a:cubicBezTo>
                    <a:pt x="44" y="56"/>
                    <a:pt x="55" y="44"/>
                    <a:pt x="55" y="0"/>
                  </a:cubicBezTo>
                  <a:cubicBezTo>
                    <a:pt x="55" y="44"/>
                    <a:pt x="67" y="56"/>
                    <a:pt x="111" y="56"/>
                  </a:cubicBezTo>
                  <a:cubicBezTo>
                    <a:pt x="67" y="56"/>
                    <a:pt x="55" y="67"/>
                    <a:pt x="55" y="111"/>
                  </a:cubicBezTo>
                </a:path>
              </a:pathLst>
            </a:custGeom>
            <a:solidFill>
              <a:srgbClr val="FFFFFF">
                <a:alpha val="50196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259297" y="-108927"/>
              <a:ext cx="1687513" cy="1687513"/>
            </a:xfrm>
            <a:custGeom>
              <a:avLst/>
              <a:gdLst>
                <a:gd name="T0" fmla="*/ 131 w 261"/>
                <a:gd name="T1" fmla="*/ 261 h 261"/>
                <a:gd name="T2" fmla="*/ 0 w 261"/>
                <a:gd name="T3" fmla="*/ 130 h 261"/>
                <a:gd name="T4" fmla="*/ 131 w 261"/>
                <a:gd name="T5" fmla="*/ 0 h 261"/>
                <a:gd name="T6" fmla="*/ 261 w 261"/>
                <a:gd name="T7" fmla="*/ 130 h 261"/>
                <a:gd name="T8" fmla="*/ 131 w 261"/>
                <a:gd name="T9" fmla="*/ 261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261">
                  <a:moveTo>
                    <a:pt x="131" y="261"/>
                  </a:moveTo>
                  <a:cubicBezTo>
                    <a:pt x="131" y="158"/>
                    <a:pt x="103" y="130"/>
                    <a:pt x="0" y="130"/>
                  </a:cubicBezTo>
                  <a:cubicBezTo>
                    <a:pt x="103" y="130"/>
                    <a:pt x="131" y="103"/>
                    <a:pt x="131" y="0"/>
                  </a:cubicBezTo>
                  <a:cubicBezTo>
                    <a:pt x="131" y="103"/>
                    <a:pt x="158" y="130"/>
                    <a:pt x="261" y="130"/>
                  </a:cubicBezTo>
                  <a:cubicBezTo>
                    <a:pt x="158" y="130"/>
                    <a:pt x="131" y="158"/>
                    <a:pt x="131" y="261"/>
                  </a:cubicBezTo>
                </a:path>
              </a:pathLst>
            </a:custGeom>
            <a:solidFill>
              <a:srgbClr val="FFFFFF">
                <a:alpha val="50196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3368675" y="1232988"/>
              <a:ext cx="2625725" cy="2535238"/>
            </a:xfrm>
            <a:custGeom>
              <a:avLst/>
              <a:gdLst>
                <a:gd name="T0" fmla="*/ 389 w 406"/>
                <a:gd name="T1" fmla="*/ 122 h 392"/>
                <a:gd name="T2" fmla="*/ 203 w 406"/>
                <a:gd name="T3" fmla="*/ 0 h 392"/>
                <a:gd name="T4" fmla="*/ 0 w 406"/>
                <a:gd name="T5" fmla="*/ 203 h 392"/>
                <a:gd name="T6" fmla="*/ 129 w 406"/>
                <a:gd name="T7" fmla="*/ 392 h 392"/>
                <a:gd name="T8" fmla="*/ 121 w 406"/>
                <a:gd name="T9" fmla="*/ 392 h 392"/>
                <a:gd name="T10" fmla="*/ 117 w 406"/>
                <a:gd name="T11" fmla="*/ 392 h 392"/>
                <a:gd name="T12" fmla="*/ 290 w 406"/>
                <a:gd name="T13" fmla="*/ 392 h 392"/>
                <a:gd name="T14" fmla="*/ 286 w 406"/>
                <a:gd name="T15" fmla="*/ 392 h 392"/>
                <a:gd name="T16" fmla="*/ 277 w 406"/>
                <a:gd name="T17" fmla="*/ 392 h 392"/>
                <a:gd name="T18" fmla="*/ 406 w 406"/>
                <a:gd name="T19" fmla="*/ 203 h 392"/>
                <a:gd name="T20" fmla="*/ 391 w 406"/>
                <a:gd name="T21" fmla="*/ 125 h 392"/>
                <a:gd name="T22" fmla="*/ 392 w 406"/>
                <a:gd name="T23" fmla="*/ 125 h 392"/>
                <a:gd name="T24" fmla="*/ 391 w 406"/>
                <a:gd name="T25" fmla="*/ 121 h 392"/>
                <a:gd name="T26" fmla="*/ 389 w 406"/>
                <a:gd name="T27" fmla="*/ 12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6" h="392">
                  <a:moveTo>
                    <a:pt x="389" y="122"/>
                  </a:moveTo>
                  <a:cubicBezTo>
                    <a:pt x="358" y="50"/>
                    <a:pt x="286" y="0"/>
                    <a:pt x="203" y="0"/>
                  </a:cubicBezTo>
                  <a:cubicBezTo>
                    <a:pt x="91" y="0"/>
                    <a:pt x="0" y="91"/>
                    <a:pt x="0" y="203"/>
                  </a:cubicBezTo>
                  <a:cubicBezTo>
                    <a:pt x="0" y="289"/>
                    <a:pt x="54" y="363"/>
                    <a:pt x="129" y="392"/>
                  </a:cubicBezTo>
                  <a:cubicBezTo>
                    <a:pt x="121" y="392"/>
                    <a:pt x="121" y="392"/>
                    <a:pt x="121" y="392"/>
                  </a:cubicBezTo>
                  <a:cubicBezTo>
                    <a:pt x="119" y="392"/>
                    <a:pt x="118" y="392"/>
                    <a:pt x="117" y="392"/>
                  </a:cubicBezTo>
                  <a:cubicBezTo>
                    <a:pt x="290" y="392"/>
                    <a:pt x="290" y="392"/>
                    <a:pt x="290" y="392"/>
                  </a:cubicBezTo>
                  <a:cubicBezTo>
                    <a:pt x="289" y="392"/>
                    <a:pt x="287" y="392"/>
                    <a:pt x="286" y="392"/>
                  </a:cubicBezTo>
                  <a:cubicBezTo>
                    <a:pt x="277" y="392"/>
                    <a:pt x="277" y="392"/>
                    <a:pt x="277" y="392"/>
                  </a:cubicBezTo>
                  <a:cubicBezTo>
                    <a:pt x="353" y="363"/>
                    <a:pt x="406" y="289"/>
                    <a:pt x="406" y="203"/>
                  </a:cubicBezTo>
                  <a:cubicBezTo>
                    <a:pt x="406" y="175"/>
                    <a:pt x="401" y="149"/>
                    <a:pt x="391" y="125"/>
                  </a:cubicBezTo>
                  <a:cubicBezTo>
                    <a:pt x="391" y="125"/>
                    <a:pt x="392" y="125"/>
                    <a:pt x="392" y="125"/>
                  </a:cubicBezTo>
                  <a:cubicBezTo>
                    <a:pt x="391" y="121"/>
                    <a:pt x="391" y="121"/>
                    <a:pt x="391" y="121"/>
                  </a:cubicBezTo>
                  <a:cubicBezTo>
                    <a:pt x="390" y="122"/>
                    <a:pt x="390" y="122"/>
                    <a:pt x="389" y="122"/>
                  </a:cubicBezTo>
                </a:path>
              </a:pathLst>
            </a:custGeom>
            <a:solidFill>
              <a:srgbClr val="00B3E3">
                <a:alpha val="50196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767322" y="1553525"/>
              <a:ext cx="785878" cy="951188"/>
            </a:xfrm>
            <a:custGeom>
              <a:avLst/>
              <a:gdLst>
                <a:gd name="T0" fmla="*/ 58 w 147"/>
                <a:gd name="T1" fmla="*/ 0 h 178"/>
                <a:gd name="T2" fmla="*/ 0 w 147"/>
                <a:gd name="T3" fmla="*/ 87 h 178"/>
                <a:gd name="T4" fmla="*/ 1 w 147"/>
                <a:gd name="T5" fmla="*/ 91 h 178"/>
                <a:gd name="T6" fmla="*/ 58 w 147"/>
                <a:gd name="T7" fmla="*/ 178 h 178"/>
                <a:gd name="T8" fmla="*/ 147 w 147"/>
                <a:gd name="T9" fmla="*/ 89 h 178"/>
                <a:gd name="T10" fmla="*/ 58 w 147"/>
                <a:gd name="T11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178">
                  <a:moveTo>
                    <a:pt x="58" y="0"/>
                  </a:moveTo>
                  <a:cubicBezTo>
                    <a:pt x="58" y="59"/>
                    <a:pt x="45" y="81"/>
                    <a:pt x="0" y="87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45" y="97"/>
                    <a:pt x="58" y="120"/>
                    <a:pt x="58" y="178"/>
                  </a:cubicBezTo>
                  <a:cubicBezTo>
                    <a:pt x="58" y="108"/>
                    <a:pt x="77" y="89"/>
                    <a:pt x="147" y="89"/>
                  </a:cubicBezTo>
                  <a:cubicBezTo>
                    <a:pt x="77" y="89"/>
                    <a:pt x="58" y="70"/>
                    <a:pt x="58" y="0"/>
                  </a:cubicBezTo>
                </a:path>
              </a:pathLst>
            </a:custGeom>
            <a:solidFill>
              <a:srgbClr val="FFFFFF">
                <a:alpha val="50196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3349625" y="3768225"/>
              <a:ext cx="2670175" cy="898525"/>
            </a:xfrm>
            <a:custGeom>
              <a:avLst/>
              <a:gdLst>
                <a:gd name="T0" fmla="*/ 81 w 413"/>
                <a:gd name="T1" fmla="*/ 26 h 139"/>
                <a:gd name="T2" fmla="*/ 35 w 413"/>
                <a:gd name="T3" fmla="*/ 98 h 139"/>
                <a:gd name="T4" fmla="*/ 9 w 413"/>
                <a:gd name="T5" fmla="*/ 98 h 139"/>
                <a:gd name="T6" fmla="*/ 0 w 413"/>
                <a:gd name="T7" fmla="*/ 108 h 139"/>
                <a:gd name="T8" fmla="*/ 0 w 413"/>
                <a:gd name="T9" fmla="*/ 139 h 139"/>
                <a:gd name="T10" fmla="*/ 413 w 413"/>
                <a:gd name="T11" fmla="*/ 139 h 139"/>
                <a:gd name="T12" fmla="*/ 413 w 413"/>
                <a:gd name="T13" fmla="*/ 108 h 139"/>
                <a:gd name="T14" fmla="*/ 404 w 413"/>
                <a:gd name="T15" fmla="*/ 98 h 139"/>
                <a:gd name="T16" fmla="*/ 377 w 413"/>
                <a:gd name="T17" fmla="*/ 98 h 139"/>
                <a:gd name="T18" fmla="*/ 332 w 413"/>
                <a:gd name="T19" fmla="*/ 26 h 139"/>
                <a:gd name="T20" fmla="*/ 293 w 413"/>
                <a:gd name="T21" fmla="*/ 0 h 139"/>
                <a:gd name="T22" fmla="*/ 120 w 413"/>
                <a:gd name="T23" fmla="*/ 0 h 139"/>
                <a:gd name="T24" fmla="*/ 81 w 413"/>
                <a:gd name="T25" fmla="*/ 2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3" h="139">
                  <a:moveTo>
                    <a:pt x="81" y="26"/>
                  </a:moveTo>
                  <a:cubicBezTo>
                    <a:pt x="66" y="50"/>
                    <a:pt x="71" y="98"/>
                    <a:pt x="35" y="98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4" y="98"/>
                    <a:pt x="0" y="103"/>
                    <a:pt x="0" y="108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413" y="139"/>
                    <a:pt x="413" y="139"/>
                    <a:pt x="413" y="139"/>
                  </a:cubicBezTo>
                  <a:cubicBezTo>
                    <a:pt x="413" y="108"/>
                    <a:pt x="413" y="108"/>
                    <a:pt x="413" y="108"/>
                  </a:cubicBezTo>
                  <a:cubicBezTo>
                    <a:pt x="413" y="103"/>
                    <a:pt x="409" y="98"/>
                    <a:pt x="404" y="98"/>
                  </a:cubicBezTo>
                  <a:cubicBezTo>
                    <a:pt x="377" y="98"/>
                    <a:pt x="377" y="98"/>
                    <a:pt x="377" y="98"/>
                  </a:cubicBezTo>
                  <a:cubicBezTo>
                    <a:pt x="341" y="98"/>
                    <a:pt x="346" y="50"/>
                    <a:pt x="332" y="26"/>
                  </a:cubicBezTo>
                  <a:cubicBezTo>
                    <a:pt x="324" y="12"/>
                    <a:pt x="310" y="2"/>
                    <a:pt x="293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03" y="2"/>
                    <a:pt x="89" y="12"/>
                    <a:pt x="81" y="26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3646487" y="1498100"/>
              <a:ext cx="1087438" cy="1138238"/>
            </a:xfrm>
            <a:custGeom>
              <a:avLst/>
              <a:gdLst>
                <a:gd name="T0" fmla="*/ 128 w 168"/>
                <a:gd name="T1" fmla="*/ 5 h 176"/>
                <a:gd name="T2" fmla="*/ 164 w 168"/>
                <a:gd name="T3" fmla="*/ 23 h 176"/>
                <a:gd name="T4" fmla="*/ 146 w 168"/>
                <a:gd name="T5" fmla="*/ 59 h 176"/>
                <a:gd name="T6" fmla="*/ 97 w 168"/>
                <a:gd name="T7" fmla="*/ 90 h 176"/>
                <a:gd name="T8" fmla="*/ 59 w 168"/>
                <a:gd name="T9" fmla="*/ 155 h 176"/>
                <a:gd name="T10" fmla="*/ 32 w 168"/>
                <a:gd name="T11" fmla="*/ 176 h 176"/>
                <a:gd name="T12" fmla="*/ 24 w 168"/>
                <a:gd name="T13" fmla="*/ 175 h 176"/>
                <a:gd name="T14" fmla="*/ 5 w 168"/>
                <a:gd name="T15" fmla="*/ 140 h 176"/>
                <a:gd name="T16" fmla="*/ 56 w 168"/>
                <a:gd name="T17" fmla="*/ 50 h 176"/>
                <a:gd name="T18" fmla="*/ 128 w 168"/>
                <a:gd name="T19" fmla="*/ 5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8" h="176">
                  <a:moveTo>
                    <a:pt x="128" y="5"/>
                  </a:moveTo>
                  <a:cubicBezTo>
                    <a:pt x="142" y="0"/>
                    <a:pt x="159" y="8"/>
                    <a:pt x="164" y="23"/>
                  </a:cubicBezTo>
                  <a:cubicBezTo>
                    <a:pt x="168" y="37"/>
                    <a:pt x="160" y="54"/>
                    <a:pt x="146" y="59"/>
                  </a:cubicBezTo>
                  <a:cubicBezTo>
                    <a:pt x="131" y="63"/>
                    <a:pt x="113" y="74"/>
                    <a:pt x="97" y="90"/>
                  </a:cubicBezTo>
                  <a:cubicBezTo>
                    <a:pt x="81" y="106"/>
                    <a:pt x="67" y="128"/>
                    <a:pt x="59" y="155"/>
                  </a:cubicBezTo>
                  <a:cubicBezTo>
                    <a:pt x="56" y="168"/>
                    <a:pt x="44" y="176"/>
                    <a:pt x="32" y="176"/>
                  </a:cubicBezTo>
                  <a:cubicBezTo>
                    <a:pt x="29" y="176"/>
                    <a:pt x="27" y="176"/>
                    <a:pt x="24" y="175"/>
                  </a:cubicBezTo>
                  <a:cubicBezTo>
                    <a:pt x="9" y="171"/>
                    <a:pt x="0" y="155"/>
                    <a:pt x="5" y="140"/>
                  </a:cubicBezTo>
                  <a:cubicBezTo>
                    <a:pt x="15" y="103"/>
                    <a:pt x="34" y="73"/>
                    <a:pt x="56" y="50"/>
                  </a:cubicBezTo>
                  <a:cubicBezTo>
                    <a:pt x="78" y="28"/>
                    <a:pt x="103" y="13"/>
                    <a:pt x="128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H="1">
            <a:off x="0" y="4851878"/>
            <a:ext cx="632589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325892" y="0"/>
            <a:ext cx="2818108" cy="6858000"/>
          </a:xfrm>
          <a:prstGeom prst="rect">
            <a:avLst/>
          </a:prstGeom>
          <a:solidFill>
            <a:srgbClr val="102C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294967295"/>
          </p:nvPr>
        </p:nvSpPr>
        <p:spPr>
          <a:xfrm>
            <a:off x="381000" y="3862387"/>
            <a:ext cx="2133600" cy="40481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000" dirty="0">
                <a:solidFill>
                  <a:srgbClr val="00B3E3"/>
                </a:solidFill>
                <a:latin typeface="Arial Narrow" panose="020B0606020202030204" pitchFamily="34" charset="0"/>
              </a:rPr>
              <a:t>April 19, 2018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77000" y="598438"/>
            <a:ext cx="2643651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Angela Montez</a:t>
            </a:r>
          </a:p>
          <a:p>
            <a:r>
              <a:rPr lang="en-US" sz="1600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Senior Vice President, </a:t>
            </a:r>
          </a:p>
          <a:p>
            <a:r>
              <a:rPr lang="en-US" sz="1600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General Counsel, ICMA-RC</a:t>
            </a:r>
          </a:p>
          <a:p>
            <a:r>
              <a:rPr lang="en-US" sz="1600" b="1" dirty="0" smtClean="0">
                <a:solidFill>
                  <a:srgbClr val="00B3E3"/>
                </a:solidFill>
                <a:latin typeface="Arial Narrow" panose="020B0606020202030204" pitchFamily="34" charset="0"/>
              </a:rPr>
              <a:t>amontez@icmarc.org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77000" y="2408658"/>
            <a:ext cx="266700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John Saeli</a:t>
            </a:r>
          </a:p>
          <a:p>
            <a:r>
              <a:rPr lang="en-US" sz="1600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Managing Vice President,</a:t>
            </a:r>
          </a:p>
          <a:p>
            <a:r>
              <a:rPr lang="en-US" sz="1600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Strategy Development and</a:t>
            </a:r>
          </a:p>
          <a:p>
            <a:r>
              <a:rPr lang="en-US" sz="1600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Implementation, ICMA-RC</a:t>
            </a:r>
          </a:p>
          <a:p>
            <a:r>
              <a:rPr lang="en-US" sz="1600" b="1" dirty="0" smtClean="0">
                <a:solidFill>
                  <a:srgbClr val="00B3E3"/>
                </a:solidFill>
                <a:latin typeface="Arial Narrow" panose="020B0606020202030204" pitchFamily="34" charset="0"/>
              </a:rPr>
              <a:t>jsaeli@icmarc.org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77000" y="5322838"/>
            <a:ext cx="2667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Joshua M. Franzel</a:t>
            </a:r>
            <a:r>
              <a:rPr lang="en-US" sz="2000" b="1" cap="all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PhD</a:t>
            </a:r>
          </a:p>
          <a:p>
            <a:r>
              <a:rPr lang="en-US" sz="1600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President and CEO, SLGE</a:t>
            </a:r>
          </a:p>
          <a:p>
            <a:r>
              <a:rPr lang="en-US" sz="1600" b="1" dirty="0" smtClean="0">
                <a:solidFill>
                  <a:srgbClr val="00B3E3"/>
                </a:solidFill>
                <a:latin typeface="Arial Narrow" panose="020B0606020202030204" pitchFamily="34" charset="0"/>
              </a:rPr>
              <a:t>@4GovtExcellence (Twitter)</a:t>
            </a:r>
          </a:p>
          <a:p>
            <a:r>
              <a:rPr lang="en-US" sz="1600" b="1" dirty="0" smtClean="0">
                <a:solidFill>
                  <a:srgbClr val="00B3E3"/>
                </a:solidFill>
                <a:latin typeface="Arial Narrow" panose="020B0606020202030204" pitchFamily="34" charset="0"/>
              </a:rPr>
              <a:t>jfranzel@slge.org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77000" y="4004247"/>
            <a:ext cx="26670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Allen Foster</a:t>
            </a:r>
          </a:p>
          <a:p>
            <a:r>
              <a:rPr lang="en-US" sz="1600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Director of Benefits</a:t>
            </a:r>
          </a:p>
          <a:p>
            <a:r>
              <a:rPr lang="en-US" sz="1600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Administration, OPERS</a:t>
            </a:r>
          </a:p>
          <a:p>
            <a:r>
              <a:rPr lang="en-US" sz="1600" b="1" dirty="0" smtClean="0">
                <a:solidFill>
                  <a:srgbClr val="00B3E3"/>
                </a:solidFill>
                <a:latin typeface="Arial Narrow" panose="020B0606020202030204" pitchFamily="34" charset="0"/>
              </a:rPr>
              <a:t>afoster@opers.org</a:t>
            </a:r>
            <a:endParaRPr lang="en-US" sz="1600" b="1" dirty="0">
              <a:solidFill>
                <a:srgbClr val="00B3E3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77000" y="2130623"/>
            <a:ext cx="12282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cap="all" dirty="0" smtClean="0">
                <a:solidFill>
                  <a:srgbClr val="CFDE00"/>
                </a:solidFill>
                <a:latin typeface="Arial Narrow" panose="020B0606020202030204" pitchFamily="34" charset="0"/>
              </a:rPr>
              <a:t>Presenters: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77000" y="381000"/>
            <a:ext cx="11667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cap="all" dirty="0" smtClean="0">
                <a:solidFill>
                  <a:srgbClr val="CFDE00"/>
                </a:solidFill>
                <a:latin typeface="Arial Narrow" panose="020B0606020202030204" pitchFamily="34" charset="0"/>
              </a:rPr>
              <a:t>Moderator: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440680"/>
            <a:ext cx="1364105" cy="9144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751" y="5394960"/>
            <a:ext cx="2063049" cy="10058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257800"/>
            <a:ext cx="1063443" cy="109728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381001" y="1207479"/>
            <a:ext cx="3733799" cy="2450121"/>
          </a:xfrm>
        </p:spPr>
        <p:txBody>
          <a:bodyPr>
            <a:noAutofit/>
          </a:bodyPr>
          <a:lstStyle/>
          <a:p>
            <a:pPr algn="l" defTabSz="457200">
              <a:lnSpc>
                <a:spcPts val="5000"/>
              </a:lnSpc>
            </a:pPr>
            <a:r>
              <a:rPr lang="en-US" sz="3800" b="1" dirty="0" smtClean="0">
                <a:solidFill>
                  <a:srgbClr val="102C52"/>
                </a:solidFill>
                <a:latin typeface="Arial Narrow" panose="020B0606020202030204" pitchFamily="34" charset="0"/>
              </a:rPr>
              <a:t>Demystifying </a:t>
            </a:r>
            <a:br>
              <a:rPr lang="en-US" sz="3800" b="1" dirty="0" smtClean="0">
                <a:solidFill>
                  <a:srgbClr val="102C52"/>
                </a:solidFill>
                <a:latin typeface="Arial Narrow" panose="020B0606020202030204" pitchFamily="34" charset="0"/>
              </a:rPr>
            </a:br>
            <a:r>
              <a:rPr lang="en-US" sz="3800" b="1" dirty="0" smtClean="0">
                <a:solidFill>
                  <a:srgbClr val="102C52"/>
                </a:solidFill>
                <a:latin typeface="Arial Narrow" panose="020B0606020202030204" pitchFamily="34" charset="0"/>
              </a:rPr>
              <a:t>the Pension </a:t>
            </a:r>
            <a:br>
              <a:rPr lang="en-US" sz="3800" b="1" dirty="0" smtClean="0">
                <a:solidFill>
                  <a:srgbClr val="102C52"/>
                </a:solidFill>
                <a:latin typeface="Arial Narrow" panose="020B0606020202030204" pitchFamily="34" charset="0"/>
              </a:rPr>
            </a:br>
            <a:r>
              <a:rPr lang="en-US" sz="3800" b="1" dirty="0" smtClean="0">
                <a:solidFill>
                  <a:srgbClr val="102C52"/>
                </a:solidFill>
                <a:latin typeface="Arial Narrow" panose="020B0606020202030204" pitchFamily="34" charset="0"/>
              </a:rPr>
              <a:t>Fund for </a:t>
            </a:r>
            <a:r>
              <a:rPr lang="en-US" sz="3800" b="1" dirty="0">
                <a:solidFill>
                  <a:srgbClr val="102C52"/>
                </a:solidFill>
                <a:latin typeface="Arial Narrow" panose="020B0606020202030204" pitchFamily="34" charset="0"/>
              </a:rPr>
              <a:t>the </a:t>
            </a:r>
            <a:r>
              <a:rPr lang="en-US" sz="3800" b="1" dirty="0" smtClean="0">
                <a:solidFill>
                  <a:srgbClr val="102C52"/>
                </a:solidFill>
                <a:latin typeface="Arial Narrow" panose="020B0606020202030204" pitchFamily="34" charset="0"/>
              </a:rPr>
              <a:t/>
            </a:r>
            <a:br>
              <a:rPr lang="en-US" sz="3800" b="1" dirty="0" smtClean="0">
                <a:solidFill>
                  <a:srgbClr val="102C52"/>
                </a:solidFill>
                <a:latin typeface="Arial Narrow" panose="020B0606020202030204" pitchFamily="34" charset="0"/>
              </a:rPr>
            </a:br>
            <a:r>
              <a:rPr lang="en-US" sz="3800" b="1" dirty="0" smtClean="0">
                <a:solidFill>
                  <a:srgbClr val="102C52"/>
                </a:solidFill>
                <a:latin typeface="Arial Narrow" panose="020B0606020202030204" pitchFamily="34" charset="0"/>
              </a:rPr>
              <a:t>Public and </a:t>
            </a:r>
            <a:r>
              <a:rPr lang="en-US" sz="3800" b="1" dirty="0">
                <a:solidFill>
                  <a:srgbClr val="102C52"/>
                </a:solidFill>
                <a:latin typeface="Arial Narrow" panose="020B0606020202030204" pitchFamily="34" charset="0"/>
              </a:rPr>
              <a:t>You! </a:t>
            </a:r>
          </a:p>
        </p:txBody>
      </p:sp>
    </p:spTree>
    <p:extLst>
      <p:ext uri="{BB962C8B-B14F-4D97-AF65-F5344CB8AC3E}">
        <p14:creationId xmlns:p14="http://schemas.microsoft.com/office/powerpoint/2010/main" val="27819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60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Demystifying  the Pension  Fund for the  Public and You! </vt:lpstr>
    </vt:vector>
  </TitlesOfParts>
  <Company>ICMA-RC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Demystifying the Pension Fund for the Public and You!</dc:title>
  <dc:creator>Dumas, Ryan</dc:creator>
  <cp:lastModifiedBy>Dumas, Ryan</cp:lastModifiedBy>
  <cp:revision>10</cp:revision>
  <dcterms:created xsi:type="dcterms:W3CDTF">2018-04-04T12:43:29Z</dcterms:created>
  <dcterms:modified xsi:type="dcterms:W3CDTF">2018-04-06T14:39:26Z</dcterms:modified>
</cp:coreProperties>
</file>