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3" r:id="rId2"/>
    <p:sldId id="261" r:id="rId3"/>
    <p:sldId id="299" r:id="rId4"/>
    <p:sldId id="266" r:id="rId5"/>
    <p:sldId id="274" r:id="rId6"/>
    <p:sldId id="271" r:id="rId7"/>
    <p:sldId id="288" r:id="rId8"/>
    <p:sldId id="295" r:id="rId9"/>
    <p:sldId id="287" r:id="rId10"/>
    <p:sldId id="289" r:id="rId11"/>
    <p:sldId id="301" r:id="rId12"/>
    <p:sldId id="300" r:id="rId13"/>
    <p:sldId id="268" r:id="rId14"/>
  </p:sldIdLst>
  <p:sldSz cx="24387175" cy="13716000"/>
  <p:notesSz cx="7010400" cy="92964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C29"/>
    <a:srgbClr val="F36F24"/>
    <a:srgbClr val="FFFFFF"/>
    <a:srgbClr val="FABD30"/>
    <a:srgbClr val="2C4155"/>
    <a:srgbClr val="A8D709"/>
    <a:srgbClr val="192632"/>
    <a:srgbClr val="DBDBDB"/>
    <a:srgbClr val="C3C3C3"/>
    <a:srgbClr val="3834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81034" autoAdjust="0"/>
  </p:normalViewPr>
  <p:slideViewPr>
    <p:cSldViewPr snapToObjects="1" showGuides="1">
      <p:cViewPr varScale="1">
        <p:scale>
          <a:sx n="26" d="100"/>
          <a:sy n="26" d="100"/>
        </p:scale>
        <p:origin x="1000" y="44"/>
      </p:cViewPr>
      <p:guideLst>
        <p:guide pos="7681"/>
        <p:guide orient="horz" pos="4320"/>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b="1"/>
              <a:t>Major Topic References by Count</a:t>
            </a:r>
          </a:p>
          <a:p>
            <a:pPr>
              <a:defRPr sz="2800" b="1"/>
            </a:pPr>
            <a:r>
              <a:rPr lang="en-US" sz="2800" b="1"/>
              <a:t>Roundtable Discussions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3"/>
            <c:invertIfNegative val="0"/>
            <c:bubble3D val="0"/>
            <c:spPr>
              <a:solidFill>
                <a:srgbClr val="F36F24"/>
              </a:solidFill>
              <a:ln w="9525" cap="flat" cmpd="sng" algn="ctr">
                <a:solidFill>
                  <a:schemeClr val="lt1">
                    <a:alpha val="50000"/>
                  </a:schemeClr>
                </a:solidFill>
                <a:round/>
              </a:ln>
              <a:effectLst/>
            </c:spPr>
            <c:extLst>
              <c:ext xmlns:c16="http://schemas.microsoft.com/office/drawing/2014/chart" uri="{C3380CC4-5D6E-409C-BE32-E72D297353CC}">
                <c16:uniqueId val="{00000001-9E6C-47C9-B493-913E6628491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Sheet1!$A$1:$A$5</c:f>
              <c:strCache>
                <c:ptCount val="5"/>
                <c:pt idx="0">
                  <c:v>Benefits/compensation/money</c:v>
                </c:pt>
                <c:pt idx="1">
                  <c:v>Supervisor</c:v>
                </c:pt>
                <c:pt idx="2">
                  <c:v>Management</c:v>
                </c:pt>
                <c:pt idx="3">
                  <c:v>Communication</c:v>
                </c:pt>
                <c:pt idx="4">
                  <c:v>Appreciation</c:v>
                </c:pt>
              </c:strCache>
            </c:strRef>
          </c:cat>
          <c:val>
            <c:numRef>
              <c:f>Sheet1!$B$1:$B$5</c:f>
              <c:numCache>
                <c:formatCode>General</c:formatCode>
                <c:ptCount val="5"/>
                <c:pt idx="0">
                  <c:v>58</c:v>
                </c:pt>
                <c:pt idx="1">
                  <c:v>50</c:v>
                </c:pt>
                <c:pt idx="2">
                  <c:v>47</c:v>
                </c:pt>
                <c:pt idx="3">
                  <c:v>44</c:v>
                </c:pt>
                <c:pt idx="4">
                  <c:v>25</c:v>
                </c:pt>
              </c:numCache>
            </c:numRef>
          </c:val>
          <c:extLst>
            <c:ext xmlns:c16="http://schemas.microsoft.com/office/drawing/2014/chart" uri="{C3380CC4-5D6E-409C-BE32-E72D297353CC}">
              <c16:uniqueId val="{00000000-9E6C-47C9-B493-913E66284911}"/>
            </c:ext>
          </c:extLst>
        </c:ser>
        <c:dLbls>
          <c:dLblPos val="inEnd"/>
          <c:showLegendKey val="0"/>
          <c:showVal val="1"/>
          <c:showCatName val="0"/>
          <c:showSerName val="0"/>
          <c:showPercent val="0"/>
          <c:showBubbleSize val="0"/>
        </c:dLbls>
        <c:gapWidth val="65"/>
        <c:axId val="913154048"/>
        <c:axId val="961823072"/>
      </c:barChart>
      <c:catAx>
        <c:axId val="913154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961823072"/>
        <c:crosses val="autoZero"/>
        <c:auto val="1"/>
        <c:lblAlgn val="ctr"/>
        <c:lblOffset val="100"/>
        <c:noMultiLvlLbl val="0"/>
      </c:catAx>
      <c:valAx>
        <c:axId val="961823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31540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20E31EDE-17CF-D746-B83B-FEE41F000DF3}" type="datetimeFigureOut">
              <a:rPr lang="en-US" smtClean="0"/>
              <a:t>4/9/2018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6D320672-5196-0B4F-93AE-044FFF107570}" type="slidenum">
              <a:rPr lang="en-US" smtClean="0"/>
              <a:t>‹#›</a:t>
            </a:fld>
            <a:endParaRPr lang="en-US" dirty="0"/>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96A9F3C-04AF-8847-8AD8-CAC892C2E245}" type="datetimeFigureOut">
              <a:rPr lang="en-US" smtClean="0"/>
              <a:t>4/9/2018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4417CB07-0039-4545-92EA-48E12138E514}" type="slidenum">
              <a:rPr lang="en-US" smtClean="0"/>
              <a:t>‹#›</a:t>
            </a:fld>
            <a:endParaRPr lang="en-US" dirty="0"/>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a:t>
            </a:fld>
            <a:endParaRPr lang="en-US" dirty="0"/>
          </a:p>
        </p:txBody>
      </p:sp>
    </p:spTree>
    <p:extLst>
      <p:ext uri="{BB962C8B-B14F-4D97-AF65-F5344CB8AC3E}">
        <p14:creationId xmlns:p14="http://schemas.microsoft.com/office/powerpoint/2010/main" val="305867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t>10</a:t>
            </a:fld>
            <a:endParaRPr lang="en-US" dirty="0"/>
          </a:p>
        </p:txBody>
      </p:sp>
    </p:spTree>
    <p:extLst>
      <p:ext uri="{BB962C8B-B14F-4D97-AF65-F5344CB8AC3E}">
        <p14:creationId xmlns:p14="http://schemas.microsoft.com/office/powerpoint/2010/main" val="262309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network analysis (ONA) is an extension of social network analysis that is used to study organizational dynamics. ONA draws conclusions about an organizational behavior by examining the relationships among employees and their work and interpreting these with social and management theory. (The relationships between) people and work.</a:t>
            </a:r>
          </a:p>
          <a:p>
            <a:endParaRPr lang="en-US" dirty="0"/>
          </a:p>
          <a:p>
            <a:r>
              <a:rPr lang="en-US" dirty="0"/>
              <a:t>Conclusions: Shared network patterns across LHDs suggest where common organizational management strategies are feasible.</a:t>
            </a:r>
          </a:p>
        </p:txBody>
      </p:sp>
      <p:sp>
        <p:nvSpPr>
          <p:cNvPr id="4" name="Slide Number Placeholder 3"/>
          <p:cNvSpPr>
            <a:spLocks noGrp="1"/>
          </p:cNvSpPr>
          <p:nvPr>
            <p:ph type="sldNum" sz="quarter" idx="10"/>
          </p:nvPr>
        </p:nvSpPr>
        <p:spPr/>
        <p:txBody>
          <a:bodyPr/>
          <a:lstStyle/>
          <a:p>
            <a:fld id="{4417CB07-0039-4545-92EA-48E12138E514}" type="slidenum">
              <a:rPr lang="en-US" smtClean="0"/>
              <a:t>12</a:t>
            </a:fld>
            <a:endParaRPr lang="en-US" dirty="0"/>
          </a:p>
        </p:txBody>
      </p:sp>
    </p:spTree>
    <p:extLst>
      <p:ext uri="{BB962C8B-B14F-4D97-AF65-F5344CB8AC3E}">
        <p14:creationId xmlns:p14="http://schemas.microsoft.com/office/powerpoint/2010/main" val="90344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t>13</a:t>
            </a:fld>
            <a:endParaRPr lang="en-US" dirty="0"/>
          </a:p>
        </p:txBody>
      </p:sp>
    </p:spTree>
    <p:extLst>
      <p:ext uri="{BB962C8B-B14F-4D97-AF65-F5344CB8AC3E}">
        <p14:creationId xmlns:p14="http://schemas.microsoft.com/office/powerpoint/2010/main" val="177080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2</a:t>
            </a:fld>
            <a:endParaRPr lang="en-US" dirty="0"/>
          </a:p>
        </p:txBody>
      </p:sp>
    </p:spTree>
    <p:extLst>
      <p:ext uri="{BB962C8B-B14F-4D97-AF65-F5344CB8AC3E}">
        <p14:creationId xmlns:p14="http://schemas.microsoft.com/office/powerpoint/2010/main" val="344984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Breaker – What if we treated people the same way we treated email?</a:t>
            </a:r>
          </a:p>
          <a:p>
            <a:r>
              <a:rPr lang="en-US" dirty="0"/>
              <a:t>Kellen (Delete) and Amanda (Corporate Clapback)</a:t>
            </a:r>
          </a:p>
        </p:txBody>
      </p:sp>
      <p:sp>
        <p:nvSpPr>
          <p:cNvPr id="4" name="Slide Number Placeholder 3"/>
          <p:cNvSpPr>
            <a:spLocks noGrp="1"/>
          </p:cNvSpPr>
          <p:nvPr>
            <p:ph type="sldNum" sz="quarter" idx="10"/>
          </p:nvPr>
        </p:nvSpPr>
        <p:spPr/>
        <p:txBody>
          <a:bodyPr/>
          <a:lstStyle/>
          <a:p>
            <a:fld id="{4417CB07-0039-4545-92EA-48E12138E514}" type="slidenum">
              <a:rPr lang="en-US" smtClean="0"/>
              <a:t>3</a:t>
            </a:fld>
            <a:endParaRPr lang="en-US" dirty="0"/>
          </a:p>
        </p:txBody>
      </p:sp>
    </p:spTree>
    <p:extLst>
      <p:ext uri="{BB962C8B-B14F-4D97-AF65-F5344CB8AC3E}">
        <p14:creationId xmlns:p14="http://schemas.microsoft.com/office/powerpoint/2010/main" val="172692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According to a 2014 communications study, a business of 100 employees spends an average of 17 hours a week clarifying lousy communication. </a:t>
            </a:r>
          </a:p>
          <a:p>
            <a:pPr marL="457200" indent="-457200">
              <a:buFont typeface="Arial" panose="020B0604020202020204" pitchFamily="34" charset="0"/>
              <a:buChar char="•"/>
            </a:pPr>
            <a:r>
              <a:rPr lang="en-US" dirty="0">
                <a:solidFill>
                  <a:schemeClr val="tx2"/>
                </a:solidFill>
              </a:rPr>
              <a:t>Poor message</a:t>
            </a:r>
          </a:p>
          <a:p>
            <a:pPr marL="457200" indent="-457200">
              <a:buFont typeface="Arial" panose="020B0604020202020204" pitchFamily="34" charset="0"/>
              <a:buChar char="•"/>
            </a:pPr>
            <a:r>
              <a:rPr lang="en-US" dirty="0">
                <a:solidFill>
                  <a:schemeClr val="tx2"/>
                </a:solidFill>
              </a:rPr>
              <a:t>Bad Channel</a:t>
            </a:r>
          </a:p>
          <a:p>
            <a:pPr marL="457200" indent="-457200">
              <a:buFont typeface="Arial" panose="020B0604020202020204" pitchFamily="34" charset="0"/>
              <a:buChar char="•"/>
            </a:pPr>
            <a:r>
              <a:rPr lang="en-US" dirty="0">
                <a:solidFill>
                  <a:schemeClr val="tx2"/>
                </a:solidFill>
              </a:rPr>
              <a:t>Out of context </a:t>
            </a:r>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t>4</a:t>
            </a:fld>
            <a:endParaRPr lang="en-US" dirty="0"/>
          </a:p>
        </p:txBody>
      </p:sp>
    </p:spTree>
    <p:extLst>
      <p:ext uri="{BB962C8B-B14F-4D97-AF65-F5344CB8AC3E}">
        <p14:creationId xmlns:p14="http://schemas.microsoft.com/office/powerpoint/2010/main" val="59873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5</a:t>
            </a:fld>
            <a:endParaRPr lang="en-US" dirty="0"/>
          </a:p>
        </p:txBody>
      </p:sp>
    </p:spTree>
    <p:extLst>
      <p:ext uri="{BB962C8B-B14F-4D97-AF65-F5344CB8AC3E}">
        <p14:creationId xmlns:p14="http://schemas.microsoft.com/office/powerpoint/2010/main" val="336132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6</a:t>
            </a:fld>
            <a:endParaRPr lang="en-US" dirty="0"/>
          </a:p>
        </p:txBody>
      </p:sp>
    </p:spTree>
    <p:extLst>
      <p:ext uri="{BB962C8B-B14F-4D97-AF65-F5344CB8AC3E}">
        <p14:creationId xmlns:p14="http://schemas.microsoft.com/office/powerpoint/2010/main" val="360002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2000 unique (2/3 include the, and, to, </a:t>
            </a:r>
            <a:r>
              <a:rPr lang="en-US" dirty="0" err="1"/>
              <a:t>etc</a:t>
            </a:r>
            <a:r>
              <a:rPr lang="en-US" dirty="0"/>
              <a:t>)</a:t>
            </a:r>
          </a:p>
        </p:txBody>
      </p:sp>
      <p:sp>
        <p:nvSpPr>
          <p:cNvPr id="4" name="Slide Number Placeholder 3"/>
          <p:cNvSpPr>
            <a:spLocks noGrp="1"/>
          </p:cNvSpPr>
          <p:nvPr>
            <p:ph type="sldNum" sz="quarter" idx="10"/>
          </p:nvPr>
        </p:nvSpPr>
        <p:spPr/>
        <p:txBody>
          <a:bodyPr/>
          <a:lstStyle/>
          <a:p>
            <a:fld id="{4417CB07-0039-4545-92EA-48E12138E514}" type="slidenum">
              <a:rPr lang="en-US" smtClean="0"/>
              <a:t>7</a:t>
            </a:fld>
            <a:endParaRPr lang="en-US" dirty="0"/>
          </a:p>
        </p:txBody>
      </p:sp>
    </p:spTree>
    <p:extLst>
      <p:ext uri="{BB962C8B-B14F-4D97-AF65-F5344CB8AC3E}">
        <p14:creationId xmlns:p14="http://schemas.microsoft.com/office/powerpoint/2010/main" val="328503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8</a:t>
            </a:fld>
            <a:endParaRPr lang="en-US" dirty="0"/>
          </a:p>
        </p:txBody>
      </p:sp>
    </p:spTree>
    <p:extLst>
      <p:ext uri="{BB962C8B-B14F-4D97-AF65-F5344CB8AC3E}">
        <p14:creationId xmlns:p14="http://schemas.microsoft.com/office/powerpoint/2010/main" val="281944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9</a:t>
            </a:fld>
            <a:endParaRPr lang="en-US" dirty="0"/>
          </a:p>
        </p:txBody>
      </p:sp>
    </p:spTree>
    <p:extLst>
      <p:ext uri="{BB962C8B-B14F-4D97-AF65-F5344CB8AC3E}">
        <p14:creationId xmlns:p14="http://schemas.microsoft.com/office/powerpoint/2010/main" val="1988344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7"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043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1"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0" y="2590800"/>
            <a:ext cx="12193588" cy="8923867"/>
          </a:xfrm>
        </p:spPr>
        <p:txBody>
          <a:bodyPr>
            <a:normAutofit/>
          </a:bodyPr>
          <a:lstStyle>
            <a:lvl1pPr>
              <a:defRPr sz="3200"/>
            </a:lvl1pPr>
          </a:lstStyle>
          <a:p>
            <a:endParaRPr lang="en-US" dirty="0"/>
          </a:p>
        </p:txBody>
      </p:sp>
      <p:sp>
        <p:nvSpPr>
          <p:cNvPr id="6"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7"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0524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2219145" y="3606800"/>
            <a:ext cx="4267756" cy="4267200"/>
          </a:xfrm>
          <a:prstGeom prst="ellipse">
            <a:avLst/>
          </a:prstGeom>
        </p:spPr>
        <p:txBody>
          <a:bodyPr>
            <a:normAutofit/>
          </a:bodyPr>
          <a:lstStyle>
            <a:lvl1pPr>
              <a:defRPr sz="3200"/>
            </a:lvl1pPr>
          </a:lstStyle>
          <a:p>
            <a:endParaRPr lang="en-US" dirty="0"/>
          </a:p>
        </p:txBody>
      </p:sp>
      <p:sp>
        <p:nvSpPr>
          <p:cNvPr id="18" name="Picture Placeholder 22"/>
          <p:cNvSpPr>
            <a:spLocks noGrp="1"/>
          </p:cNvSpPr>
          <p:nvPr>
            <p:ph type="pic" sz="quarter" idx="16"/>
          </p:nvPr>
        </p:nvSpPr>
        <p:spPr>
          <a:xfrm>
            <a:off x="7316152" y="3606800"/>
            <a:ext cx="4267756" cy="4267200"/>
          </a:xfrm>
          <a:prstGeom prst="ellipse">
            <a:avLst/>
          </a:prstGeom>
        </p:spPr>
        <p:txBody>
          <a:bodyPr>
            <a:normAutofit/>
          </a:bodyPr>
          <a:lstStyle>
            <a:lvl1pPr>
              <a:defRPr sz="3200"/>
            </a:lvl1pPr>
          </a:lstStyle>
          <a:p>
            <a:endParaRPr lang="en-US" dirty="0"/>
          </a:p>
        </p:txBody>
      </p:sp>
      <p:sp>
        <p:nvSpPr>
          <p:cNvPr id="19" name="Picture Placeholder 22"/>
          <p:cNvSpPr>
            <a:spLocks noGrp="1"/>
          </p:cNvSpPr>
          <p:nvPr>
            <p:ph type="pic" sz="quarter" idx="17"/>
          </p:nvPr>
        </p:nvSpPr>
        <p:spPr>
          <a:xfrm>
            <a:off x="12193587" y="3606800"/>
            <a:ext cx="4267756" cy="4267200"/>
          </a:xfrm>
          <a:prstGeom prst="ellipse">
            <a:avLst/>
          </a:prstGeom>
        </p:spPr>
        <p:txBody>
          <a:bodyPr>
            <a:normAutofit/>
          </a:bodyPr>
          <a:lstStyle>
            <a:lvl1pPr>
              <a:defRPr sz="3200"/>
            </a:lvl1pPr>
          </a:lstStyle>
          <a:p>
            <a:endParaRPr lang="en-US" dirty="0"/>
          </a:p>
        </p:txBody>
      </p:sp>
      <p:sp>
        <p:nvSpPr>
          <p:cNvPr id="20" name="Picture Placeholder 22"/>
          <p:cNvSpPr>
            <a:spLocks noGrp="1"/>
          </p:cNvSpPr>
          <p:nvPr>
            <p:ph type="pic" sz="quarter" idx="18"/>
          </p:nvPr>
        </p:nvSpPr>
        <p:spPr>
          <a:xfrm>
            <a:off x="17071022" y="3606800"/>
            <a:ext cx="4267756" cy="4267200"/>
          </a:xfrm>
          <a:prstGeom prst="ellipse">
            <a:avLst/>
          </a:prstGeom>
        </p:spPr>
        <p:txBody>
          <a:bodyPr>
            <a:normAutofit/>
          </a:bodyPr>
          <a:lstStyle>
            <a:lvl1pPr>
              <a:defRPr sz="3200"/>
            </a:lvl1pPr>
          </a:lstStyle>
          <a:p>
            <a:endParaRPr lang="en-US" dirty="0"/>
          </a:p>
        </p:txBody>
      </p:sp>
      <p:sp>
        <p:nvSpPr>
          <p:cNvPr id="11"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2"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1723609" y="3200400"/>
            <a:ext cx="6332712" cy="6331888"/>
          </a:xfrm>
          <a:prstGeom prst="ellipse">
            <a:avLst/>
          </a:prstGeom>
        </p:spPr>
        <p:txBody>
          <a:bodyPr>
            <a:normAutofit/>
          </a:bodyPr>
          <a:lstStyle>
            <a:lvl1pPr>
              <a:defRPr sz="3200"/>
            </a:lvl1pPr>
          </a:lstStyle>
          <a:p>
            <a:endParaRPr lang="en-US" dirty="0"/>
          </a:p>
        </p:txBody>
      </p:sp>
      <p:sp>
        <p:nvSpPr>
          <p:cNvPr id="8"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2576930" y="273898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19" name="Picture Placeholder 13"/>
          <p:cNvSpPr>
            <a:spLocks noGrp="1"/>
          </p:cNvSpPr>
          <p:nvPr>
            <p:ph type="pic" sz="quarter" idx="11" hasCustomPrompt="1"/>
          </p:nvPr>
        </p:nvSpPr>
        <p:spPr>
          <a:xfrm>
            <a:off x="7353480" y="2738987"/>
            <a:ext cx="4635425" cy="4630587"/>
          </a:xfrm>
          <a:effectLst/>
        </p:spPr>
        <p:txBody>
          <a:bodyPr rtlCol="0">
            <a:normAutofit/>
          </a:bodyPr>
          <a:lstStyle>
            <a:lvl1pPr marL="0" indent="0">
              <a:buNone/>
              <a:defRPr sz="4400">
                <a:ln>
                  <a:noFill/>
                </a:ln>
                <a:solidFill>
                  <a:schemeClr val="bg1">
                    <a:lumMod val="85000"/>
                  </a:schemeClr>
                </a:solidFill>
              </a:defRPr>
            </a:lvl1pPr>
          </a:lstStyle>
          <a:p>
            <a:pPr lvl="0"/>
            <a:r>
              <a:rPr lang="en-US" sz="2600" b="0" i="0" dirty="0">
                <a:solidFill>
                  <a:srgbClr val="000000"/>
                </a:solidFill>
                <a:latin typeface="Lucida Grande"/>
                <a:ea typeface="Lucida Grande"/>
                <a:cs typeface="Lucida Grande"/>
              </a:rPr>
              <a:t>1_Portfolio One</a:t>
            </a:r>
            <a:endParaRPr lang="en-US" noProof="0" dirty="0"/>
          </a:p>
        </p:txBody>
      </p:sp>
      <p:sp>
        <p:nvSpPr>
          <p:cNvPr id="20" name="Picture Placeholder 13"/>
          <p:cNvSpPr>
            <a:spLocks noGrp="1"/>
          </p:cNvSpPr>
          <p:nvPr>
            <p:ph type="pic" sz="quarter" idx="15"/>
          </p:nvPr>
        </p:nvSpPr>
        <p:spPr>
          <a:xfrm>
            <a:off x="12130030" y="2749323"/>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16"/>
          </p:nvPr>
        </p:nvSpPr>
        <p:spPr>
          <a:xfrm>
            <a:off x="16906580" y="2759512"/>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7" name="Picture Placeholder 13"/>
          <p:cNvSpPr>
            <a:spLocks noGrp="1"/>
          </p:cNvSpPr>
          <p:nvPr>
            <p:ph type="pic" sz="quarter" idx="17"/>
          </p:nvPr>
        </p:nvSpPr>
        <p:spPr>
          <a:xfrm>
            <a:off x="257693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8" name="Picture Placeholder 13"/>
          <p:cNvSpPr>
            <a:spLocks noGrp="1"/>
          </p:cNvSpPr>
          <p:nvPr>
            <p:ph type="pic" sz="quarter" idx="18"/>
          </p:nvPr>
        </p:nvSpPr>
        <p:spPr>
          <a:xfrm>
            <a:off x="735348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9"/>
          </p:nvPr>
        </p:nvSpPr>
        <p:spPr>
          <a:xfrm>
            <a:off x="1213003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20"/>
          </p:nvPr>
        </p:nvSpPr>
        <p:spPr>
          <a:xfrm>
            <a:off x="1690658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15"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6"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13630"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7" name="Picture Placeholder 13"/>
          <p:cNvSpPr>
            <a:spLocks noGrp="1"/>
          </p:cNvSpPr>
          <p:nvPr>
            <p:ph type="pic" sz="quarter" idx="15"/>
          </p:nvPr>
        </p:nvSpPr>
        <p:spPr>
          <a:xfrm>
            <a:off x="2319943"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464480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13630"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0" name="Picture Placeholder 13"/>
          <p:cNvSpPr>
            <a:spLocks noGrp="1"/>
          </p:cNvSpPr>
          <p:nvPr>
            <p:ph type="pic" sz="quarter" idx="18"/>
          </p:nvPr>
        </p:nvSpPr>
        <p:spPr>
          <a:xfrm>
            <a:off x="2319943"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464480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2" name="Picture Placeholder 13"/>
          <p:cNvSpPr>
            <a:spLocks noGrp="1"/>
          </p:cNvSpPr>
          <p:nvPr>
            <p:ph type="pic" sz="quarter" idx="20"/>
          </p:nvPr>
        </p:nvSpPr>
        <p:spPr>
          <a:xfrm>
            <a:off x="2311233"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3" name="Picture Placeholder 13"/>
          <p:cNvSpPr>
            <a:spLocks noGrp="1"/>
          </p:cNvSpPr>
          <p:nvPr>
            <p:ph type="pic" sz="quarter" idx="21"/>
          </p:nvPr>
        </p:nvSpPr>
        <p:spPr>
          <a:xfrm>
            <a:off x="4644806"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6969669"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5" name="Picture Placeholder 13"/>
          <p:cNvSpPr>
            <a:spLocks noGrp="1"/>
          </p:cNvSpPr>
          <p:nvPr>
            <p:ph type="pic" sz="quarter" idx="23"/>
          </p:nvPr>
        </p:nvSpPr>
        <p:spPr>
          <a:xfrm>
            <a:off x="2311233"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6" name="Picture Placeholder 13"/>
          <p:cNvSpPr>
            <a:spLocks noGrp="1"/>
          </p:cNvSpPr>
          <p:nvPr>
            <p:ph type="pic" sz="quarter" idx="24"/>
          </p:nvPr>
        </p:nvSpPr>
        <p:spPr>
          <a:xfrm>
            <a:off x="4644806"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6969669"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8" name="Picture Placeholder 13"/>
          <p:cNvSpPr>
            <a:spLocks noGrp="1"/>
          </p:cNvSpPr>
          <p:nvPr>
            <p:ph type="pic" sz="quarter" idx="26"/>
          </p:nvPr>
        </p:nvSpPr>
        <p:spPr>
          <a:xfrm>
            <a:off x="696644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9" name="Picture Placeholder 13"/>
          <p:cNvSpPr>
            <a:spLocks noGrp="1"/>
          </p:cNvSpPr>
          <p:nvPr>
            <p:ph type="pic" sz="quarter" idx="27"/>
          </p:nvPr>
        </p:nvSpPr>
        <p:spPr>
          <a:xfrm>
            <a:off x="930001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3630" y="77574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696644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2" name="Picture Placeholder 13"/>
          <p:cNvSpPr>
            <a:spLocks noGrp="1"/>
          </p:cNvSpPr>
          <p:nvPr>
            <p:ph type="pic" sz="quarter" idx="30"/>
          </p:nvPr>
        </p:nvSpPr>
        <p:spPr>
          <a:xfrm>
            <a:off x="930001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3630" y="100799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4" name="Picture Placeholder 13"/>
          <p:cNvSpPr>
            <a:spLocks noGrp="1"/>
          </p:cNvSpPr>
          <p:nvPr>
            <p:ph type="pic" sz="quarter" idx="32"/>
          </p:nvPr>
        </p:nvSpPr>
        <p:spPr>
          <a:xfrm>
            <a:off x="9291304"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7" name="Picture Placeholder 13"/>
          <p:cNvSpPr>
            <a:spLocks noGrp="1"/>
          </p:cNvSpPr>
          <p:nvPr>
            <p:ph type="pic" sz="quarter" idx="35"/>
          </p:nvPr>
        </p:nvSpPr>
        <p:spPr>
          <a:xfrm>
            <a:off x="9291304"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27"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8"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147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541451"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7" name="Picture Placeholder 13"/>
          <p:cNvSpPr>
            <a:spLocks noGrp="1"/>
          </p:cNvSpPr>
          <p:nvPr>
            <p:ph type="pic" sz="quarter" idx="15"/>
          </p:nvPr>
        </p:nvSpPr>
        <p:spPr>
          <a:xfrm>
            <a:off x="2875024"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519988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541451"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0" name="Picture Placeholder 13"/>
          <p:cNvSpPr>
            <a:spLocks noGrp="1"/>
          </p:cNvSpPr>
          <p:nvPr>
            <p:ph type="pic" sz="quarter" idx="18"/>
          </p:nvPr>
        </p:nvSpPr>
        <p:spPr>
          <a:xfrm>
            <a:off x="2875024"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519988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2" name="Picture Placeholder 13"/>
          <p:cNvSpPr>
            <a:spLocks noGrp="1"/>
          </p:cNvSpPr>
          <p:nvPr>
            <p:ph type="pic" sz="quarter" idx="20"/>
          </p:nvPr>
        </p:nvSpPr>
        <p:spPr>
          <a:xfrm>
            <a:off x="14504820"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3" name="Picture Placeholder 13"/>
          <p:cNvSpPr>
            <a:spLocks noGrp="1"/>
          </p:cNvSpPr>
          <p:nvPr>
            <p:ph type="pic" sz="quarter" idx="21"/>
          </p:nvPr>
        </p:nvSpPr>
        <p:spPr>
          <a:xfrm>
            <a:off x="16838394"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19163256"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5" name="Picture Placeholder 13"/>
          <p:cNvSpPr>
            <a:spLocks noGrp="1"/>
          </p:cNvSpPr>
          <p:nvPr>
            <p:ph type="pic" sz="quarter" idx="23"/>
          </p:nvPr>
        </p:nvSpPr>
        <p:spPr>
          <a:xfrm>
            <a:off x="14504820"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6" name="Picture Placeholder 13"/>
          <p:cNvSpPr>
            <a:spLocks noGrp="1"/>
          </p:cNvSpPr>
          <p:nvPr>
            <p:ph type="pic" sz="quarter" idx="24"/>
          </p:nvPr>
        </p:nvSpPr>
        <p:spPr>
          <a:xfrm>
            <a:off x="16838394"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19163256"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8" name="Picture Placeholder 13"/>
          <p:cNvSpPr>
            <a:spLocks noGrp="1"/>
          </p:cNvSpPr>
          <p:nvPr>
            <p:ph type="pic" sz="quarter" idx="26"/>
          </p:nvPr>
        </p:nvSpPr>
        <p:spPr>
          <a:xfrm>
            <a:off x="752152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9" name="Picture Placeholder 13"/>
          <p:cNvSpPr>
            <a:spLocks noGrp="1"/>
          </p:cNvSpPr>
          <p:nvPr>
            <p:ph type="pic" sz="quarter" idx="27"/>
          </p:nvPr>
        </p:nvSpPr>
        <p:spPr>
          <a:xfrm>
            <a:off x="985509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2179958"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752152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2" name="Picture Placeholder 13"/>
          <p:cNvSpPr>
            <a:spLocks noGrp="1"/>
          </p:cNvSpPr>
          <p:nvPr>
            <p:ph type="pic" sz="quarter" idx="30"/>
          </p:nvPr>
        </p:nvSpPr>
        <p:spPr>
          <a:xfrm>
            <a:off x="985509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2179958"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4" name="Picture Placeholder 13"/>
          <p:cNvSpPr>
            <a:spLocks noGrp="1"/>
          </p:cNvSpPr>
          <p:nvPr>
            <p:ph type="pic" sz="quarter" idx="32"/>
          </p:nvPr>
        </p:nvSpPr>
        <p:spPr>
          <a:xfrm>
            <a:off x="21484892"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7" name="Picture Placeholder 13"/>
          <p:cNvSpPr>
            <a:spLocks noGrp="1"/>
          </p:cNvSpPr>
          <p:nvPr>
            <p:ph type="pic" sz="quarter" idx="35"/>
          </p:nvPr>
        </p:nvSpPr>
        <p:spPr>
          <a:xfrm>
            <a:off x="21484892"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5" name="Text Placeholder 10"/>
          <p:cNvSpPr>
            <a:spLocks noGrp="1"/>
          </p:cNvSpPr>
          <p:nvPr>
            <p:ph type="body" sz="quarter" idx="13"/>
          </p:nvPr>
        </p:nvSpPr>
        <p:spPr>
          <a:xfrm>
            <a:off x="458787"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36" name="Text Placeholder 18"/>
          <p:cNvSpPr>
            <a:spLocks noGrp="1"/>
          </p:cNvSpPr>
          <p:nvPr>
            <p:ph type="body" sz="quarter" idx="14"/>
          </p:nvPr>
        </p:nvSpPr>
        <p:spPr>
          <a:xfrm>
            <a:off x="458788"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1363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3" name="Picture Placeholder 2"/>
          <p:cNvSpPr>
            <a:spLocks noGrp="1"/>
          </p:cNvSpPr>
          <p:nvPr>
            <p:ph type="pic" sz="quarter" idx="15"/>
          </p:nvPr>
        </p:nvSpPr>
        <p:spPr>
          <a:xfrm>
            <a:off x="2112710" y="3200400"/>
            <a:ext cx="7722600" cy="7721600"/>
          </a:xfrm>
        </p:spPr>
        <p:txBody>
          <a:bodyPr>
            <a:normAutofit/>
          </a:bodyPr>
          <a:lstStyle>
            <a:lvl1pPr>
              <a:defRPr sz="3200"/>
            </a:lvl1pPr>
          </a:lstStyle>
          <a:p>
            <a:endParaRPr lang="en-US" dirty="0"/>
          </a:p>
        </p:txBody>
      </p:sp>
      <p:sp>
        <p:nvSpPr>
          <p:cNvPr id="8"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4742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24387175" cy="8229600"/>
          </a:xfrm>
        </p:spPr>
        <p:txBody>
          <a:bodyPr>
            <a:normAutofit/>
          </a:bodyPr>
          <a:lstStyle>
            <a:lvl1pPr>
              <a:defRPr sz="3600"/>
            </a:lvl1pPr>
          </a:lstStyle>
          <a:p>
            <a:endParaRPr lang="en-US" dirty="0"/>
          </a:p>
        </p:txBody>
      </p:sp>
    </p:spTree>
    <p:extLst>
      <p:ext uri="{BB962C8B-B14F-4D97-AF65-F5344CB8AC3E}">
        <p14:creationId xmlns:p14="http://schemas.microsoft.com/office/powerpoint/2010/main" val="36953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Tree>
    <p:extLst>
      <p:ext uri="{BB962C8B-B14F-4D97-AF65-F5344CB8AC3E}">
        <p14:creationId xmlns:p14="http://schemas.microsoft.com/office/powerpoint/2010/main" val="36604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dirty="0"/>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8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96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54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88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094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7"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232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29" y="228600"/>
            <a:ext cx="21948458" cy="2286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defRPr>
            </a:lvl1pPr>
          </a:lstStyle>
          <a:p>
            <a:fld id="{9DF686B8-C880-FF40-96DC-14FF2413C34E}" type="slidenum">
              <a:rPr lang="en-US" smtClean="0"/>
              <a:t>‹#›</a:t>
            </a:fld>
            <a:endParaRPr lang="en-US" dirty="0"/>
          </a:p>
        </p:txBody>
      </p:sp>
      <p:pic>
        <p:nvPicPr>
          <p:cNvPr id="7" name="Picture 6"/>
          <p:cNvPicPr>
            <a:picLocks noChangeAspect="1"/>
          </p:cNvPicPr>
          <p:nvPr userDrawn="1"/>
        </p:nvPicPr>
        <p:blipFill rotWithShape="1">
          <a:blip r:embed="rId22">
            <a:extLst>
              <a:ext uri="{28A0092B-C50C-407E-A947-70E740481C1C}">
                <a14:useLocalDpi xmlns:a14="http://schemas.microsoft.com/office/drawing/2010/main" val="0"/>
              </a:ext>
            </a:extLst>
          </a:blip>
          <a:srcRect b="81668"/>
          <a:stretch/>
        </p:blipFill>
        <p:spPr>
          <a:xfrm>
            <a:off x="1587" y="0"/>
            <a:ext cx="24385588" cy="2514600"/>
          </a:xfrm>
          <a:prstGeom prst="rect">
            <a:avLst/>
          </a:prstGeom>
        </p:spPr>
      </p:pic>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82" r:id="rId4"/>
    <p:sldLayoutId id="2147483684" r:id="rId5"/>
    <p:sldLayoutId id="2147483681" r:id="rId6"/>
    <p:sldLayoutId id="2147483683" r:id="rId7"/>
    <p:sldLayoutId id="2147483685" r:id="rId8"/>
    <p:sldLayoutId id="2147483686" r:id="rId9"/>
    <p:sldLayoutId id="2147483687" r:id="rId10"/>
    <p:sldLayoutId id="2147483661" r:id="rId11"/>
    <p:sldLayoutId id="2147483650" r:id="rId12"/>
    <p:sldLayoutId id="2147483662" r:id="rId13"/>
    <p:sldLayoutId id="2147483663" r:id="rId14"/>
    <p:sldLayoutId id="2147483669" r:id="rId15"/>
    <p:sldLayoutId id="2147483667" r:id="rId16"/>
    <p:sldLayoutId id="2147483666" r:id="rId17"/>
    <p:sldLayoutId id="2147483665" r:id="rId18"/>
    <p:sldLayoutId id="2147483678" r:id="rId19"/>
    <p:sldLayoutId id="2147483679"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p:titleStyle>
    <p:body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8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Logic Model</a:t>
            </a:r>
          </a:p>
        </p:txBody>
      </p:sp>
      <p:sp>
        <p:nvSpPr>
          <p:cNvPr id="3" name="Text Placeholder 2"/>
          <p:cNvSpPr>
            <a:spLocks noGrp="1"/>
          </p:cNvSpPr>
          <p:nvPr>
            <p:ph type="body" sz="quarter" idx="14"/>
          </p:nvPr>
        </p:nvSpPr>
        <p:spPr/>
        <p:txBody>
          <a:bodyPr/>
          <a:lstStyle/>
          <a:p>
            <a:r>
              <a:rPr lang="en-US" dirty="0"/>
              <a:t>Potential for favorable outcomes</a:t>
            </a:r>
          </a:p>
        </p:txBody>
      </p:sp>
      <p:grpSp>
        <p:nvGrpSpPr>
          <p:cNvPr id="41" name="Group 40">
            <a:extLst>
              <a:ext uri="{FF2B5EF4-FFF2-40B4-BE49-F238E27FC236}">
                <a16:creationId xmlns:a16="http://schemas.microsoft.com/office/drawing/2014/main" id="{7B60037E-3BEC-48FA-A912-17A99C2EB334}"/>
              </a:ext>
            </a:extLst>
          </p:cNvPr>
          <p:cNvGrpSpPr/>
          <p:nvPr/>
        </p:nvGrpSpPr>
        <p:grpSpPr>
          <a:xfrm>
            <a:off x="915987" y="2895600"/>
            <a:ext cx="3733800" cy="9082345"/>
            <a:chOff x="1144587" y="2895600"/>
            <a:chExt cx="3733800" cy="9082345"/>
          </a:xfrm>
        </p:grpSpPr>
        <p:sp>
          <p:nvSpPr>
            <p:cNvPr id="13" name="Rectangle 12">
              <a:extLst>
                <a:ext uri="{FF2B5EF4-FFF2-40B4-BE49-F238E27FC236}">
                  <a16:creationId xmlns:a16="http://schemas.microsoft.com/office/drawing/2014/main" id="{26CDDB48-D592-49A4-98EE-A98218C8F19E}"/>
                </a:ext>
              </a:extLst>
            </p:cNvPr>
            <p:cNvSpPr/>
            <p:nvPr/>
          </p:nvSpPr>
          <p:spPr>
            <a:xfrm>
              <a:off x="1144587" y="3748345"/>
              <a:ext cx="3733800" cy="822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A27BF21-8A72-4A86-ADA8-3C8363DA86FB}"/>
                </a:ext>
              </a:extLst>
            </p:cNvPr>
            <p:cNvSpPr/>
            <p:nvPr/>
          </p:nvSpPr>
          <p:spPr>
            <a:xfrm>
              <a:off x="1144587" y="2895600"/>
              <a:ext cx="3733800" cy="115754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Inputs</a:t>
              </a:r>
            </a:p>
          </p:txBody>
        </p:sp>
      </p:grpSp>
      <p:grpSp>
        <p:nvGrpSpPr>
          <p:cNvPr id="40" name="Group 39">
            <a:extLst>
              <a:ext uri="{FF2B5EF4-FFF2-40B4-BE49-F238E27FC236}">
                <a16:creationId xmlns:a16="http://schemas.microsoft.com/office/drawing/2014/main" id="{9955C738-BC90-4A52-B28F-8182A0995D96}"/>
              </a:ext>
            </a:extLst>
          </p:cNvPr>
          <p:cNvGrpSpPr/>
          <p:nvPr/>
        </p:nvGrpSpPr>
        <p:grpSpPr>
          <a:xfrm>
            <a:off x="5183187" y="2910145"/>
            <a:ext cx="3733800" cy="9082345"/>
            <a:chOff x="5106987" y="2910145"/>
            <a:chExt cx="3733800" cy="9082345"/>
          </a:xfrm>
        </p:grpSpPr>
        <p:sp>
          <p:nvSpPr>
            <p:cNvPr id="16" name="Rectangle 15">
              <a:extLst>
                <a:ext uri="{FF2B5EF4-FFF2-40B4-BE49-F238E27FC236}">
                  <a16:creationId xmlns:a16="http://schemas.microsoft.com/office/drawing/2014/main" id="{32AAFF77-9D6D-43DB-877E-7B12D1FD195E}"/>
                </a:ext>
              </a:extLst>
            </p:cNvPr>
            <p:cNvSpPr/>
            <p:nvPr/>
          </p:nvSpPr>
          <p:spPr>
            <a:xfrm>
              <a:off x="5106987" y="3762890"/>
              <a:ext cx="3733800" cy="822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86D3B286-8463-4555-A073-2F1C6A411F6A}"/>
                </a:ext>
              </a:extLst>
            </p:cNvPr>
            <p:cNvSpPr/>
            <p:nvPr/>
          </p:nvSpPr>
          <p:spPr>
            <a:xfrm>
              <a:off x="5106987" y="2910145"/>
              <a:ext cx="3733800" cy="115754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Intervention</a:t>
              </a:r>
            </a:p>
          </p:txBody>
        </p:sp>
      </p:grpSp>
      <p:grpSp>
        <p:nvGrpSpPr>
          <p:cNvPr id="39" name="Group 38">
            <a:extLst>
              <a:ext uri="{FF2B5EF4-FFF2-40B4-BE49-F238E27FC236}">
                <a16:creationId xmlns:a16="http://schemas.microsoft.com/office/drawing/2014/main" id="{0C9ED3D8-FDDA-4479-8159-5B3997C8E713}"/>
              </a:ext>
            </a:extLst>
          </p:cNvPr>
          <p:cNvGrpSpPr/>
          <p:nvPr/>
        </p:nvGrpSpPr>
        <p:grpSpPr>
          <a:xfrm>
            <a:off x="9450387" y="2910145"/>
            <a:ext cx="3733800" cy="9082345"/>
            <a:chOff x="9069387" y="2910145"/>
            <a:chExt cx="3733800" cy="9082345"/>
          </a:xfrm>
        </p:grpSpPr>
        <p:sp>
          <p:nvSpPr>
            <p:cNvPr id="18" name="Rectangle 17">
              <a:extLst>
                <a:ext uri="{FF2B5EF4-FFF2-40B4-BE49-F238E27FC236}">
                  <a16:creationId xmlns:a16="http://schemas.microsoft.com/office/drawing/2014/main" id="{CBE3A8EC-5C71-4EA5-B824-51326D29CA10}"/>
                </a:ext>
              </a:extLst>
            </p:cNvPr>
            <p:cNvSpPr/>
            <p:nvPr/>
          </p:nvSpPr>
          <p:spPr>
            <a:xfrm>
              <a:off x="9069387" y="3762890"/>
              <a:ext cx="3733800" cy="822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F9BC52B6-64AF-4F76-9162-8A26BE3AE2B7}"/>
                </a:ext>
              </a:extLst>
            </p:cNvPr>
            <p:cNvSpPr/>
            <p:nvPr/>
          </p:nvSpPr>
          <p:spPr>
            <a:xfrm>
              <a:off x="9069387" y="2910145"/>
              <a:ext cx="3733800" cy="115754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Outputs</a:t>
              </a:r>
            </a:p>
          </p:txBody>
        </p:sp>
      </p:grpSp>
      <p:grpSp>
        <p:nvGrpSpPr>
          <p:cNvPr id="33" name="Group 32">
            <a:extLst>
              <a:ext uri="{FF2B5EF4-FFF2-40B4-BE49-F238E27FC236}">
                <a16:creationId xmlns:a16="http://schemas.microsoft.com/office/drawing/2014/main" id="{A0CBA00D-B404-47BB-BB1F-6A8B83C5E966}"/>
              </a:ext>
            </a:extLst>
          </p:cNvPr>
          <p:cNvGrpSpPr/>
          <p:nvPr/>
        </p:nvGrpSpPr>
        <p:grpSpPr>
          <a:xfrm>
            <a:off x="13711554" y="3603218"/>
            <a:ext cx="10140633" cy="7217182"/>
            <a:chOff x="13408342" y="4205545"/>
            <a:chExt cx="10603865" cy="7757855"/>
          </a:xfrm>
        </p:grpSpPr>
        <p:sp>
          <p:nvSpPr>
            <p:cNvPr id="30" name="Rectangle 29">
              <a:extLst>
                <a:ext uri="{FF2B5EF4-FFF2-40B4-BE49-F238E27FC236}">
                  <a16:creationId xmlns:a16="http://schemas.microsoft.com/office/drawing/2014/main" id="{3BFC4D8F-464B-4CEB-8F8F-D076AFAF2A2B}"/>
                </a:ext>
              </a:extLst>
            </p:cNvPr>
            <p:cNvSpPr/>
            <p:nvPr/>
          </p:nvSpPr>
          <p:spPr>
            <a:xfrm>
              <a:off x="13408342" y="4205545"/>
              <a:ext cx="3532505" cy="775785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DAB580F-BFFA-4048-9508-2166078BB384}"/>
                </a:ext>
              </a:extLst>
            </p:cNvPr>
            <p:cNvSpPr/>
            <p:nvPr/>
          </p:nvSpPr>
          <p:spPr>
            <a:xfrm>
              <a:off x="16939577" y="4205545"/>
              <a:ext cx="3532505" cy="775785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35F47202-BAEA-4F4E-99AD-A002BC481900}"/>
                </a:ext>
              </a:extLst>
            </p:cNvPr>
            <p:cNvSpPr/>
            <p:nvPr/>
          </p:nvSpPr>
          <p:spPr>
            <a:xfrm>
              <a:off x="20479702" y="4205545"/>
              <a:ext cx="3532505" cy="775785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13CDEEE6-CE16-4D5F-BD0E-756BCF90EF18}"/>
              </a:ext>
            </a:extLst>
          </p:cNvPr>
          <p:cNvSpPr/>
          <p:nvPr/>
        </p:nvSpPr>
        <p:spPr>
          <a:xfrm>
            <a:off x="13692873" y="2910145"/>
            <a:ext cx="10159313" cy="115754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Outcomes</a:t>
            </a:r>
          </a:p>
        </p:txBody>
      </p:sp>
      <p:grpSp>
        <p:nvGrpSpPr>
          <p:cNvPr id="35" name="Group 34">
            <a:extLst>
              <a:ext uri="{FF2B5EF4-FFF2-40B4-BE49-F238E27FC236}">
                <a16:creationId xmlns:a16="http://schemas.microsoft.com/office/drawing/2014/main" id="{6284B77B-CECF-48E4-80F1-8EB8532CCF1E}"/>
              </a:ext>
            </a:extLst>
          </p:cNvPr>
          <p:cNvGrpSpPr/>
          <p:nvPr/>
        </p:nvGrpSpPr>
        <p:grpSpPr>
          <a:xfrm>
            <a:off x="13692873" y="4092255"/>
            <a:ext cx="10134600" cy="1103890"/>
            <a:chOff x="13408342" y="4205545"/>
            <a:chExt cx="10603865" cy="7757855"/>
          </a:xfrm>
          <a:solidFill>
            <a:schemeClr val="bg1"/>
          </a:solidFill>
        </p:grpSpPr>
        <p:sp>
          <p:nvSpPr>
            <p:cNvPr id="36" name="Rectangle 35">
              <a:extLst>
                <a:ext uri="{FF2B5EF4-FFF2-40B4-BE49-F238E27FC236}">
                  <a16:creationId xmlns:a16="http://schemas.microsoft.com/office/drawing/2014/main" id="{CF0FC2E1-2197-45B5-A1CB-6E6B78073086}"/>
                </a:ext>
              </a:extLst>
            </p:cNvPr>
            <p:cNvSpPr/>
            <p:nvPr/>
          </p:nvSpPr>
          <p:spPr>
            <a:xfrm>
              <a:off x="13408342" y="4205545"/>
              <a:ext cx="3532505" cy="7757855"/>
            </a:xfrm>
            <a:prstGeom prst="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Short-term</a:t>
              </a:r>
            </a:p>
            <a:p>
              <a:pPr algn="ctr"/>
              <a:r>
                <a:rPr lang="en-US" sz="2800" dirty="0"/>
                <a:t>(Primary)</a:t>
              </a:r>
            </a:p>
          </p:txBody>
        </p:sp>
        <p:sp>
          <p:nvSpPr>
            <p:cNvPr id="37" name="Rectangle 36">
              <a:extLst>
                <a:ext uri="{FF2B5EF4-FFF2-40B4-BE49-F238E27FC236}">
                  <a16:creationId xmlns:a16="http://schemas.microsoft.com/office/drawing/2014/main" id="{70F5DCF5-12FE-49E9-BFA5-C0D85C3F258D}"/>
                </a:ext>
              </a:extLst>
            </p:cNvPr>
            <p:cNvSpPr/>
            <p:nvPr/>
          </p:nvSpPr>
          <p:spPr>
            <a:xfrm>
              <a:off x="16939577" y="4205545"/>
              <a:ext cx="3532505" cy="7757855"/>
            </a:xfrm>
            <a:prstGeom prst="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Medium</a:t>
              </a:r>
            </a:p>
          </p:txBody>
        </p:sp>
        <p:sp>
          <p:nvSpPr>
            <p:cNvPr id="38" name="Rectangle 37">
              <a:extLst>
                <a:ext uri="{FF2B5EF4-FFF2-40B4-BE49-F238E27FC236}">
                  <a16:creationId xmlns:a16="http://schemas.microsoft.com/office/drawing/2014/main" id="{B3B604D8-606C-4BF8-8938-8A9289004E5D}"/>
                </a:ext>
              </a:extLst>
            </p:cNvPr>
            <p:cNvSpPr/>
            <p:nvPr/>
          </p:nvSpPr>
          <p:spPr>
            <a:xfrm>
              <a:off x="20479702" y="4205545"/>
              <a:ext cx="3532505" cy="7757855"/>
            </a:xfrm>
            <a:prstGeom prst="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Long-term</a:t>
              </a:r>
            </a:p>
            <a:p>
              <a:pPr algn="ctr"/>
              <a:r>
                <a:rPr lang="en-US" sz="2800" dirty="0"/>
                <a:t>(Secondary)</a:t>
              </a:r>
            </a:p>
          </p:txBody>
        </p:sp>
      </p:grpSp>
      <p:grpSp>
        <p:nvGrpSpPr>
          <p:cNvPr id="34" name="Group 33">
            <a:extLst>
              <a:ext uri="{FF2B5EF4-FFF2-40B4-BE49-F238E27FC236}">
                <a16:creationId xmlns:a16="http://schemas.microsoft.com/office/drawing/2014/main" id="{95D3C410-A782-4220-9AEB-4AEC01289A39}"/>
              </a:ext>
            </a:extLst>
          </p:cNvPr>
          <p:cNvGrpSpPr/>
          <p:nvPr/>
        </p:nvGrpSpPr>
        <p:grpSpPr>
          <a:xfrm>
            <a:off x="13412787" y="10058400"/>
            <a:ext cx="10591800" cy="3425404"/>
            <a:chOff x="15470187" y="10058400"/>
            <a:chExt cx="7848600" cy="3425404"/>
          </a:xfrm>
        </p:grpSpPr>
        <p:sp>
          <p:nvSpPr>
            <p:cNvPr id="9" name="Rectangle: Rounded Corners 8">
              <a:extLst>
                <a:ext uri="{FF2B5EF4-FFF2-40B4-BE49-F238E27FC236}">
                  <a16:creationId xmlns:a16="http://schemas.microsoft.com/office/drawing/2014/main" id="{799D139A-2A73-4C02-8761-D9B669BE4CFB}"/>
                </a:ext>
              </a:extLst>
            </p:cNvPr>
            <p:cNvSpPr/>
            <p:nvPr/>
          </p:nvSpPr>
          <p:spPr>
            <a:xfrm rot="10800000" flipV="1">
              <a:off x="15470187" y="10058400"/>
              <a:ext cx="7848600" cy="3124200"/>
            </a:xfrm>
            <a:prstGeom prst="roundRect">
              <a:avLst/>
            </a:prstGeom>
            <a:solidFill>
              <a:schemeClr val="bg2">
                <a:lumMod val="60000"/>
                <a:lumOff val="40000"/>
              </a:schemeClr>
            </a:solidFill>
            <a:ln>
              <a:solidFill>
                <a:srgbClr val="F36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530EECA9-1CA5-4755-B55C-AEDA8B1AEBD7}"/>
                </a:ext>
              </a:extLst>
            </p:cNvPr>
            <p:cNvSpPr txBox="1"/>
            <p:nvPr/>
          </p:nvSpPr>
          <p:spPr>
            <a:xfrm>
              <a:off x="15698787" y="10252150"/>
              <a:ext cx="7391400" cy="3231654"/>
            </a:xfrm>
            <a:prstGeom prst="rect">
              <a:avLst/>
            </a:prstGeom>
            <a:noFill/>
          </p:spPr>
          <p:txBody>
            <a:bodyPr wrap="square" rtlCol="0">
              <a:spAutoFit/>
            </a:bodyPr>
            <a:lstStyle/>
            <a:p>
              <a:r>
                <a:rPr lang="en-US" sz="3600" b="1" dirty="0"/>
                <a:t>Background:</a:t>
              </a:r>
            </a:p>
            <a:p>
              <a:pPr marL="342900" indent="-342900">
                <a:buFont typeface="Arial" panose="020B0604020202020204" pitchFamily="34" charset="0"/>
                <a:buChar char="•"/>
              </a:pPr>
              <a:r>
                <a:rPr lang="en-US" sz="2400" dirty="0"/>
                <a:t>A business of 100 employees spends an average of 17 hours a week clarifying bad communication.</a:t>
              </a:r>
            </a:p>
            <a:p>
              <a:pPr marL="342900" indent="-342900">
                <a:buFont typeface="Arial" panose="020B0604020202020204" pitchFamily="34" charset="0"/>
                <a:buChar char="•"/>
              </a:pPr>
              <a:r>
                <a:rPr lang="en-US" sz="2400" dirty="0"/>
                <a:t>LHDs are tasked with communicating scientific information to non-scientific audience.</a:t>
              </a:r>
            </a:p>
            <a:p>
              <a:pPr marL="342900" indent="-342900">
                <a:buFont typeface="Arial" panose="020B0604020202020204" pitchFamily="34" charset="0"/>
                <a:buChar char="•"/>
              </a:pPr>
              <a:r>
                <a:rPr lang="en-US" sz="2400" dirty="0"/>
                <a:t>Communication plays a vital role in behavioral change and public health outcomes.</a:t>
              </a:r>
            </a:p>
            <a:p>
              <a:pPr marL="342900" indent="-342900">
                <a:buFont typeface="Arial" panose="020B0604020202020204" pitchFamily="34" charset="0"/>
                <a:buChar char="•"/>
              </a:pPr>
              <a:endParaRPr lang="en-US" sz="2400" dirty="0"/>
            </a:p>
          </p:txBody>
        </p:sp>
      </p:grpSp>
      <p:sp>
        <p:nvSpPr>
          <p:cNvPr id="42" name="TextBox 41">
            <a:extLst>
              <a:ext uri="{FF2B5EF4-FFF2-40B4-BE49-F238E27FC236}">
                <a16:creationId xmlns:a16="http://schemas.microsoft.com/office/drawing/2014/main" id="{807E4BF3-DCE4-448A-939B-5386CE2B7275}"/>
              </a:ext>
            </a:extLst>
          </p:cNvPr>
          <p:cNvSpPr txBox="1"/>
          <p:nvPr/>
        </p:nvSpPr>
        <p:spPr>
          <a:xfrm>
            <a:off x="992187" y="4716400"/>
            <a:ext cx="3593466" cy="6740307"/>
          </a:xfrm>
          <a:prstGeom prst="rect">
            <a:avLst/>
          </a:prstGeom>
          <a:noFill/>
        </p:spPr>
        <p:txBody>
          <a:bodyPr wrap="square" rtlCol="0">
            <a:spAutoFit/>
          </a:bodyPr>
          <a:lstStyle/>
          <a:p>
            <a:pPr marL="296863" indent="-296863">
              <a:buFont typeface="Arial" panose="020B0604020202020204" pitchFamily="34" charset="0"/>
              <a:buChar char="•"/>
            </a:pPr>
            <a:r>
              <a:rPr lang="en-US" sz="3600" dirty="0"/>
              <a:t>Facilities</a:t>
            </a:r>
          </a:p>
          <a:p>
            <a:pPr marL="296863" indent="-296863">
              <a:buFont typeface="Arial" panose="020B0604020202020204" pitchFamily="34" charset="0"/>
              <a:buChar char="•"/>
            </a:pPr>
            <a:r>
              <a:rPr lang="en-US" sz="3600" dirty="0"/>
              <a:t>HHD Programs</a:t>
            </a:r>
          </a:p>
          <a:p>
            <a:pPr marL="296863" indent="-296863">
              <a:buFont typeface="Arial" panose="020B0604020202020204" pitchFamily="34" charset="0"/>
              <a:buChar char="•"/>
            </a:pPr>
            <a:r>
              <a:rPr lang="en-US" sz="3600" dirty="0"/>
              <a:t>HHD Employees</a:t>
            </a:r>
          </a:p>
          <a:p>
            <a:pPr marL="296863" indent="-296863">
              <a:buFont typeface="Arial" panose="020B0604020202020204" pitchFamily="34" charset="0"/>
              <a:buChar char="•"/>
            </a:pPr>
            <a:r>
              <a:rPr lang="en-US" sz="3600" dirty="0"/>
              <a:t>IT Analysts</a:t>
            </a:r>
          </a:p>
          <a:p>
            <a:pPr marL="342900" indent="-342900">
              <a:buFont typeface="Arial" panose="020B0604020202020204" pitchFamily="34" charset="0"/>
              <a:buChar char="•"/>
            </a:pPr>
            <a:r>
              <a:rPr lang="en-US" sz="3600" dirty="0"/>
              <a:t>Email</a:t>
            </a:r>
          </a:p>
          <a:p>
            <a:pPr marL="342900" indent="-342900">
              <a:buFont typeface="Arial" panose="020B0604020202020204" pitchFamily="34" charset="0"/>
              <a:buChar char="•"/>
            </a:pPr>
            <a:r>
              <a:rPr lang="en-US" sz="3600" dirty="0"/>
              <a:t>Phone</a:t>
            </a:r>
          </a:p>
          <a:p>
            <a:pPr marL="342900" indent="-342900">
              <a:buFont typeface="Arial" panose="020B0604020202020204" pitchFamily="34" charset="0"/>
              <a:buChar char="•"/>
            </a:pPr>
            <a:r>
              <a:rPr lang="en-US" sz="3600" dirty="0"/>
              <a:t>Data/Research</a:t>
            </a:r>
          </a:p>
          <a:p>
            <a:pPr marL="342900" indent="-342900">
              <a:buFont typeface="Arial" panose="020B0604020202020204" pitchFamily="34" charset="0"/>
              <a:buChar char="•"/>
            </a:pPr>
            <a:r>
              <a:rPr lang="en-US" sz="3600" dirty="0"/>
              <a:t>Communication Officer</a:t>
            </a:r>
          </a:p>
          <a:p>
            <a:pPr marL="182563" indent="-182563">
              <a:buFont typeface="Arial" panose="020B0604020202020204" pitchFamily="34" charset="0"/>
              <a:buChar char="•"/>
            </a:pPr>
            <a:r>
              <a:rPr lang="en-US" sz="3600" dirty="0"/>
              <a:t>Marketing team</a:t>
            </a:r>
          </a:p>
          <a:p>
            <a:pPr marL="182563" indent="-182563">
              <a:buFont typeface="Arial" panose="020B0604020202020204" pitchFamily="34" charset="0"/>
              <a:buChar char="•"/>
            </a:pPr>
            <a:r>
              <a:rPr lang="en-US" sz="3600" dirty="0"/>
              <a:t>Performance management</a:t>
            </a:r>
          </a:p>
        </p:txBody>
      </p:sp>
      <p:sp>
        <p:nvSpPr>
          <p:cNvPr id="45" name="TextBox 44">
            <a:extLst>
              <a:ext uri="{FF2B5EF4-FFF2-40B4-BE49-F238E27FC236}">
                <a16:creationId xmlns:a16="http://schemas.microsoft.com/office/drawing/2014/main" id="{90BDB67E-5AC3-47F1-9237-9F29B247F88D}"/>
              </a:ext>
            </a:extLst>
          </p:cNvPr>
          <p:cNvSpPr txBox="1"/>
          <p:nvPr/>
        </p:nvSpPr>
        <p:spPr>
          <a:xfrm>
            <a:off x="5276807" y="4716020"/>
            <a:ext cx="3593466" cy="5632311"/>
          </a:xfrm>
          <a:prstGeom prst="rect">
            <a:avLst/>
          </a:prstGeom>
          <a:noFill/>
        </p:spPr>
        <p:txBody>
          <a:bodyPr wrap="square" rtlCol="0">
            <a:spAutoFit/>
          </a:bodyPr>
          <a:lstStyle/>
          <a:p>
            <a:pPr marL="296863" indent="-296863">
              <a:buFont typeface="Arial" panose="020B0604020202020204" pitchFamily="34" charset="0"/>
              <a:buChar char="•"/>
            </a:pPr>
            <a:r>
              <a:rPr lang="en-US" sz="3600" dirty="0"/>
              <a:t>CSR Strategy</a:t>
            </a:r>
          </a:p>
          <a:p>
            <a:pPr marL="296863" indent="-296863">
              <a:buFont typeface="Arial" panose="020B0604020202020204" pitchFamily="34" charset="0"/>
              <a:buChar char="•"/>
            </a:pPr>
            <a:r>
              <a:rPr lang="en-US" sz="3600" dirty="0"/>
              <a:t>Message Development</a:t>
            </a:r>
          </a:p>
          <a:p>
            <a:pPr marL="342900" indent="-342900">
              <a:buFont typeface="Arial" panose="020B0604020202020204" pitchFamily="34" charset="0"/>
              <a:buChar char="•"/>
            </a:pPr>
            <a:r>
              <a:rPr lang="en-US" sz="3600" dirty="0"/>
              <a:t>Website mgmt.</a:t>
            </a:r>
          </a:p>
          <a:p>
            <a:pPr marL="342900" indent="-342900">
              <a:buFont typeface="Arial" panose="020B0604020202020204" pitchFamily="34" charset="0"/>
              <a:buChar char="•"/>
            </a:pPr>
            <a:r>
              <a:rPr lang="en-US" sz="3600" dirty="0"/>
              <a:t>Adopt best practices</a:t>
            </a:r>
          </a:p>
          <a:p>
            <a:pPr marL="342900" indent="-342900">
              <a:buFont typeface="Arial" panose="020B0604020202020204" pitchFamily="34" charset="0"/>
              <a:buChar char="•"/>
            </a:pPr>
            <a:r>
              <a:rPr lang="en-US" sz="3600" dirty="0"/>
              <a:t>Email analytics</a:t>
            </a:r>
          </a:p>
          <a:p>
            <a:pPr marL="342900" indent="-342900">
              <a:buFont typeface="Arial" panose="020B0604020202020204" pitchFamily="34" charset="0"/>
              <a:buChar char="•"/>
            </a:pPr>
            <a:r>
              <a:rPr lang="en-US" sz="3600" dirty="0"/>
              <a:t>LSS process improvement</a:t>
            </a:r>
          </a:p>
          <a:p>
            <a:pPr marL="342900" indent="-342900">
              <a:buFont typeface="Arial" panose="020B0604020202020204" pitchFamily="34" charset="0"/>
              <a:buChar char="•"/>
            </a:pPr>
            <a:r>
              <a:rPr lang="en-US" sz="3600" dirty="0"/>
              <a:t>Channel Filters</a:t>
            </a:r>
          </a:p>
        </p:txBody>
      </p:sp>
      <p:sp>
        <p:nvSpPr>
          <p:cNvPr id="46" name="TextBox 45">
            <a:extLst>
              <a:ext uri="{FF2B5EF4-FFF2-40B4-BE49-F238E27FC236}">
                <a16:creationId xmlns:a16="http://schemas.microsoft.com/office/drawing/2014/main" id="{37F7C0D5-38DE-4075-BF30-4BD2B6F21950}"/>
              </a:ext>
            </a:extLst>
          </p:cNvPr>
          <p:cNvSpPr txBox="1"/>
          <p:nvPr/>
        </p:nvSpPr>
        <p:spPr>
          <a:xfrm>
            <a:off x="9450387" y="4716019"/>
            <a:ext cx="3733800" cy="3970318"/>
          </a:xfrm>
          <a:prstGeom prst="rect">
            <a:avLst/>
          </a:prstGeom>
          <a:noFill/>
        </p:spPr>
        <p:txBody>
          <a:bodyPr wrap="square" rtlCol="0">
            <a:spAutoFit/>
          </a:bodyPr>
          <a:lstStyle/>
          <a:p>
            <a:pPr marL="296863" indent="-296863">
              <a:buFont typeface="Arial" panose="020B0604020202020204" pitchFamily="34" charset="0"/>
              <a:buChar char="•"/>
            </a:pPr>
            <a:r>
              <a:rPr lang="en-US" sz="3600" dirty="0"/>
              <a:t>Message Development</a:t>
            </a:r>
          </a:p>
          <a:p>
            <a:pPr marL="296863" indent="-296863">
              <a:buFont typeface="Arial" panose="020B0604020202020204" pitchFamily="34" charset="0"/>
              <a:buChar char="•"/>
            </a:pPr>
            <a:r>
              <a:rPr lang="en-US" sz="3600" dirty="0"/>
              <a:t>Baseline metrics</a:t>
            </a:r>
          </a:p>
          <a:p>
            <a:pPr marL="342900" indent="-342900">
              <a:buFont typeface="Arial" panose="020B0604020202020204" pitchFamily="34" charset="0"/>
              <a:buChar char="•"/>
            </a:pPr>
            <a:r>
              <a:rPr lang="en-US" sz="3600" dirty="0"/>
              <a:t>Reports</a:t>
            </a:r>
          </a:p>
          <a:p>
            <a:pPr marL="342900" indent="-342900">
              <a:buFont typeface="Arial" panose="020B0604020202020204" pitchFamily="34" charset="0"/>
              <a:buChar char="•"/>
            </a:pPr>
            <a:r>
              <a:rPr lang="en-US" sz="3600" dirty="0"/>
              <a:t>Org. analysis</a:t>
            </a:r>
          </a:p>
          <a:p>
            <a:pPr marL="342900" indent="-342900">
              <a:buFont typeface="Arial" panose="020B0604020202020204" pitchFamily="34" charset="0"/>
              <a:buChar char="•"/>
            </a:pPr>
            <a:r>
              <a:rPr lang="en-US" sz="3600" dirty="0"/>
              <a:t>Organizational mgmt. strategies</a:t>
            </a:r>
          </a:p>
        </p:txBody>
      </p:sp>
      <p:sp>
        <p:nvSpPr>
          <p:cNvPr id="49" name="TextBox 48">
            <a:extLst>
              <a:ext uri="{FF2B5EF4-FFF2-40B4-BE49-F238E27FC236}">
                <a16:creationId xmlns:a16="http://schemas.microsoft.com/office/drawing/2014/main" id="{2A50FE9A-0F3A-4F0A-823C-E1848DE54E5E}"/>
              </a:ext>
            </a:extLst>
          </p:cNvPr>
          <p:cNvSpPr txBox="1"/>
          <p:nvPr/>
        </p:nvSpPr>
        <p:spPr>
          <a:xfrm>
            <a:off x="13705029" y="5470805"/>
            <a:ext cx="3264444" cy="3970318"/>
          </a:xfrm>
          <a:prstGeom prst="rect">
            <a:avLst/>
          </a:prstGeom>
          <a:noFill/>
        </p:spPr>
        <p:txBody>
          <a:bodyPr wrap="square" rtlCol="0">
            <a:spAutoFit/>
          </a:bodyPr>
          <a:lstStyle/>
          <a:p>
            <a:pPr marL="296863" indent="-296863">
              <a:buFont typeface="Arial" panose="020B0604020202020204" pitchFamily="34" charset="0"/>
              <a:buChar char="•"/>
            </a:pPr>
            <a:r>
              <a:rPr lang="en-US" sz="3600" dirty="0"/>
              <a:t>Collaboration</a:t>
            </a:r>
          </a:p>
          <a:p>
            <a:pPr marL="296863" indent="-296863">
              <a:buFont typeface="Arial" panose="020B0604020202020204" pitchFamily="34" charset="0"/>
              <a:buChar char="•"/>
            </a:pPr>
            <a:r>
              <a:rPr lang="en-US" sz="3600" dirty="0"/>
              <a:t>Inc. email open-rate</a:t>
            </a:r>
          </a:p>
          <a:p>
            <a:pPr marL="296863" indent="-296863">
              <a:buFont typeface="Arial" panose="020B0604020202020204" pitchFamily="34" charset="0"/>
              <a:buChar char="•"/>
            </a:pPr>
            <a:r>
              <a:rPr lang="en-US" sz="3600" dirty="0"/>
              <a:t>Inc. engagement</a:t>
            </a:r>
          </a:p>
          <a:p>
            <a:pPr marL="173038" indent="-173038">
              <a:buFont typeface="Arial" panose="020B0604020202020204" pitchFamily="34" charset="0"/>
              <a:buChar char="•"/>
            </a:pPr>
            <a:r>
              <a:rPr lang="en-US" sz="3600" dirty="0"/>
              <a:t>Enhanced communication</a:t>
            </a:r>
          </a:p>
        </p:txBody>
      </p:sp>
      <p:sp>
        <p:nvSpPr>
          <p:cNvPr id="50" name="TextBox 49">
            <a:extLst>
              <a:ext uri="{FF2B5EF4-FFF2-40B4-BE49-F238E27FC236}">
                <a16:creationId xmlns:a16="http://schemas.microsoft.com/office/drawing/2014/main" id="{3D723093-C51A-458C-9149-64F442FF47EB}"/>
              </a:ext>
            </a:extLst>
          </p:cNvPr>
          <p:cNvSpPr txBox="1"/>
          <p:nvPr/>
        </p:nvSpPr>
        <p:spPr>
          <a:xfrm>
            <a:off x="17058926" y="5470805"/>
            <a:ext cx="3135392" cy="3416320"/>
          </a:xfrm>
          <a:prstGeom prst="rect">
            <a:avLst/>
          </a:prstGeom>
          <a:noFill/>
        </p:spPr>
        <p:txBody>
          <a:bodyPr wrap="square" rtlCol="0">
            <a:spAutoFit/>
          </a:bodyPr>
          <a:lstStyle/>
          <a:p>
            <a:pPr marL="296863" indent="-296863">
              <a:buFont typeface="Arial" panose="020B0604020202020204" pitchFamily="34" charset="0"/>
              <a:buChar char="•"/>
            </a:pPr>
            <a:r>
              <a:rPr lang="en-US" sz="3600" dirty="0"/>
              <a:t>Inc. morale</a:t>
            </a:r>
          </a:p>
          <a:p>
            <a:pPr marL="296863" indent="-296863">
              <a:buFont typeface="Arial" panose="020B0604020202020204" pitchFamily="34" charset="0"/>
              <a:buChar char="•"/>
            </a:pPr>
            <a:r>
              <a:rPr lang="en-US" sz="3600" dirty="0"/>
              <a:t>Inc. Buy-in</a:t>
            </a:r>
          </a:p>
          <a:p>
            <a:pPr marL="296863" indent="-296863">
              <a:buFont typeface="Arial" panose="020B0604020202020204" pitchFamily="34" charset="0"/>
              <a:buChar char="•"/>
            </a:pPr>
            <a:r>
              <a:rPr lang="en-US" sz="3600" dirty="0"/>
              <a:t>Awareness</a:t>
            </a:r>
          </a:p>
          <a:p>
            <a:pPr marL="296863" indent="-296863">
              <a:buFont typeface="Arial" panose="020B0604020202020204" pitchFamily="34" charset="0"/>
              <a:buChar char="•"/>
            </a:pPr>
            <a:r>
              <a:rPr lang="en-US" sz="3600" dirty="0"/>
              <a:t>Inc. Advocacy</a:t>
            </a:r>
          </a:p>
          <a:p>
            <a:pPr marL="296863" indent="-296863">
              <a:buFont typeface="Arial" panose="020B0604020202020204" pitchFamily="34" charset="0"/>
              <a:buChar char="•"/>
            </a:pPr>
            <a:r>
              <a:rPr lang="en-US" sz="3600" dirty="0"/>
              <a:t>Inc. social value</a:t>
            </a:r>
          </a:p>
        </p:txBody>
      </p:sp>
      <p:sp>
        <p:nvSpPr>
          <p:cNvPr id="53" name="TextBox 52">
            <a:extLst>
              <a:ext uri="{FF2B5EF4-FFF2-40B4-BE49-F238E27FC236}">
                <a16:creationId xmlns:a16="http://schemas.microsoft.com/office/drawing/2014/main" id="{EFFD6BE1-7EAD-4213-833F-3382BE89D074}"/>
              </a:ext>
            </a:extLst>
          </p:cNvPr>
          <p:cNvSpPr txBox="1"/>
          <p:nvPr/>
        </p:nvSpPr>
        <p:spPr>
          <a:xfrm>
            <a:off x="20451353" y="5470805"/>
            <a:ext cx="3746830" cy="5078313"/>
          </a:xfrm>
          <a:prstGeom prst="rect">
            <a:avLst/>
          </a:prstGeom>
          <a:noFill/>
        </p:spPr>
        <p:txBody>
          <a:bodyPr wrap="square" rtlCol="0">
            <a:spAutoFit/>
          </a:bodyPr>
          <a:lstStyle/>
          <a:p>
            <a:r>
              <a:rPr lang="en-US" sz="3600" b="1" dirty="0"/>
              <a:t>Internal</a:t>
            </a:r>
          </a:p>
          <a:p>
            <a:pPr marL="296863" indent="-296863">
              <a:buFont typeface="Arial" panose="020B0604020202020204" pitchFamily="34" charset="0"/>
              <a:buChar char="•"/>
            </a:pPr>
            <a:r>
              <a:rPr lang="en-US" sz="3600" dirty="0"/>
              <a:t>Inc. morale</a:t>
            </a:r>
          </a:p>
          <a:p>
            <a:pPr marL="296863" indent="-296863">
              <a:buFont typeface="Arial" panose="020B0604020202020204" pitchFamily="34" charset="0"/>
              <a:buChar char="•"/>
            </a:pPr>
            <a:r>
              <a:rPr lang="en-US" sz="3600" dirty="0"/>
              <a:t>Emp. Retention</a:t>
            </a:r>
          </a:p>
          <a:p>
            <a:pPr marL="296863" indent="-296863">
              <a:buFont typeface="Arial" panose="020B0604020202020204" pitchFamily="34" charset="0"/>
              <a:buChar char="•"/>
            </a:pPr>
            <a:r>
              <a:rPr lang="en-US" sz="3600" dirty="0"/>
              <a:t>Accreditation</a:t>
            </a:r>
          </a:p>
          <a:p>
            <a:r>
              <a:rPr lang="en-US" sz="3600" b="1" dirty="0"/>
              <a:t>External</a:t>
            </a:r>
          </a:p>
          <a:p>
            <a:pPr marL="296863" indent="-296863">
              <a:buFont typeface="Arial" panose="020B0604020202020204" pitchFamily="34" charset="0"/>
              <a:buChar char="•"/>
            </a:pPr>
            <a:r>
              <a:rPr lang="en-US" sz="3600" dirty="0"/>
              <a:t>Program Loyalty</a:t>
            </a:r>
          </a:p>
          <a:p>
            <a:pPr marL="296863" indent="-296863">
              <a:buFont typeface="Arial" panose="020B0604020202020204" pitchFamily="34" charset="0"/>
              <a:buChar char="•"/>
            </a:pPr>
            <a:r>
              <a:rPr lang="en-US" sz="3600" dirty="0"/>
              <a:t>Service value</a:t>
            </a:r>
          </a:p>
          <a:p>
            <a:pPr marL="296863" indent="-296863">
              <a:buFont typeface="Arial" panose="020B0604020202020204" pitchFamily="34" charset="0"/>
              <a:buChar char="•"/>
            </a:pPr>
            <a:r>
              <a:rPr lang="en-US" sz="3600" dirty="0"/>
              <a:t>Sustainability</a:t>
            </a:r>
          </a:p>
          <a:p>
            <a:endParaRPr lang="en-US" sz="3600" dirty="0"/>
          </a:p>
        </p:txBody>
      </p:sp>
      <p:sp>
        <p:nvSpPr>
          <p:cNvPr id="52" name="TextBox 51">
            <a:extLst>
              <a:ext uri="{FF2B5EF4-FFF2-40B4-BE49-F238E27FC236}">
                <a16:creationId xmlns:a16="http://schemas.microsoft.com/office/drawing/2014/main" id="{D1AE2D6F-C053-4E5B-AFAB-03E9017CF1C9}"/>
              </a:ext>
            </a:extLst>
          </p:cNvPr>
          <p:cNvSpPr txBox="1"/>
          <p:nvPr/>
        </p:nvSpPr>
        <p:spPr>
          <a:xfrm>
            <a:off x="611186" y="12420600"/>
            <a:ext cx="12573001" cy="707886"/>
          </a:xfrm>
          <a:prstGeom prst="rect">
            <a:avLst/>
          </a:prstGeom>
          <a:noFill/>
        </p:spPr>
        <p:txBody>
          <a:bodyPr wrap="square" rtlCol="0">
            <a:spAutoFit/>
          </a:bodyPr>
          <a:lstStyle/>
          <a:p>
            <a:r>
              <a:rPr lang="en-US" sz="2000"/>
              <a:t>PDP Solutions. (2012). Cost of Poor Internal Communications 2014. Retrieved from https://www.slideshare.net/ldickmeyer/cost-of-poor-internal-communications-912</a:t>
            </a:r>
          </a:p>
        </p:txBody>
      </p:sp>
    </p:spTree>
    <p:extLst>
      <p:ext uri="{BB962C8B-B14F-4D97-AF65-F5344CB8AC3E}">
        <p14:creationId xmlns:p14="http://schemas.microsoft.com/office/powerpoint/2010/main" val="36897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F0D5BA-C181-4909-97E7-6D705828D92C}"/>
              </a:ext>
            </a:extLst>
          </p:cNvPr>
          <p:cNvSpPr>
            <a:spLocks noGrp="1"/>
          </p:cNvSpPr>
          <p:nvPr>
            <p:ph type="body" sz="quarter" idx="13"/>
          </p:nvPr>
        </p:nvSpPr>
        <p:spPr/>
        <p:txBody>
          <a:bodyPr/>
          <a:lstStyle/>
          <a:p>
            <a:r>
              <a:rPr lang="en-US" dirty="0"/>
              <a:t>Logic Model: Implications</a:t>
            </a:r>
          </a:p>
        </p:txBody>
      </p:sp>
      <p:sp>
        <p:nvSpPr>
          <p:cNvPr id="3" name="Text Placeholder 2">
            <a:extLst>
              <a:ext uri="{FF2B5EF4-FFF2-40B4-BE49-F238E27FC236}">
                <a16:creationId xmlns:a16="http://schemas.microsoft.com/office/drawing/2014/main" id="{5E7D01EA-4600-4485-B81E-478F2FBCD805}"/>
              </a:ext>
            </a:extLst>
          </p:cNvPr>
          <p:cNvSpPr>
            <a:spLocks noGrp="1"/>
          </p:cNvSpPr>
          <p:nvPr>
            <p:ph type="body" sz="quarter" idx="14"/>
          </p:nvPr>
        </p:nvSpPr>
        <p:spPr/>
        <p:txBody>
          <a:bodyPr/>
          <a:lstStyle/>
          <a:p>
            <a:endParaRPr lang="en-US" dirty="0"/>
          </a:p>
        </p:txBody>
      </p:sp>
      <p:sp>
        <p:nvSpPr>
          <p:cNvPr id="5" name="Text Placeholder 3">
            <a:extLst>
              <a:ext uri="{FF2B5EF4-FFF2-40B4-BE49-F238E27FC236}">
                <a16:creationId xmlns:a16="http://schemas.microsoft.com/office/drawing/2014/main" id="{F6A3FEB7-148A-4C05-9AC1-F09D5D2D7C33}"/>
              </a:ext>
            </a:extLst>
          </p:cNvPr>
          <p:cNvSpPr txBox="1">
            <a:spLocks/>
          </p:cNvSpPr>
          <p:nvPr/>
        </p:nvSpPr>
        <p:spPr>
          <a:xfrm>
            <a:off x="687387" y="5445127"/>
            <a:ext cx="7199182" cy="9794873"/>
          </a:xfrm>
          <a:prstGeom prst="rect">
            <a:avLst/>
          </a:prstGeom>
        </p:spPr>
        <p:txBody>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285750" indent="-285750">
              <a:buFont typeface="Arial" panose="020B0604020202020204" pitchFamily="34" charset="0"/>
              <a:buChar char="•"/>
            </a:pPr>
            <a:r>
              <a:rPr lang="en-US" sz="4800" dirty="0">
                <a:solidFill>
                  <a:schemeClr val="tx1"/>
                </a:solidFill>
                <a:latin typeface="+mn-lt"/>
              </a:rPr>
              <a:t>Ensuring communities benefit from the research practices</a:t>
            </a:r>
          </a:p>
          <a:p>
            <a:pPr marL="285750" indent="-285750">
              <a:buFont typeface="Arial" panose="020B0604020202020204" pitchFamily="34" charset="0"/>
              <a:buChar char="•"/>
            </a:pPr>
            <a:r>
              <a:rPr lang="en-US" sz="4800" dirty="0">
                <a:solidFill>
                  <a:schemeClr val="tx1"/>
                </a:solidFill>
                <a:latin typeface="+mn-lt"/>
              </a:rPr>
              <a:t>Equal voice and disclosure</a:t>
            </a:r>
          </a:p>
          <a:p>
            <a:pPr marL="285750" indent="-285750">
              <a:buFont typeface="Arial" panose="020B0604020202020204" pitchFamily="34" charset="0"/>
              <a:buChar char="•"/>
            </a:pPr>
            <a:r>
              <a:rPr lang="en-US" sz="4800" dirty="0">
                <a:solidFill>
                  <a:schemeClr val="tx1"/>
                </a:solidFill>
                <a:latin typeface="+mn-lt"/>
              </a:rPr>
              <a:t>Reciprocity of shared goals</a:t>
            </a:r>
          </a:p>
          <a:p>
            <a:pPr marL="285750" indent="-285750">
              <a:buFont typeface="Arial" panose="020B0604020202020204" pitchFamily="34" charset="0"/>
              <a:buChar char="•"/>
            </a:pPr>
            <a:r>
              <a:rPr lang="en-US" sz="4800" dirty="0">
                <a:solidFill>
                  <a:schemeClr val="tx1"/>
                </a:solidFill>
                <a:latin typeface="+mn-lt"/>
              </a:rPr>
              <a:t>Process evaluation</a:t>
            </a:r>
          </a:p>
        </p:txBody>
      </p:sp>
      <p:sp>
        <p:nvSpPr>
          <p:cNvPr id="7" name="Text Placeholder 5">
            <a:extLst>
              <a:ext uri="{FF2B5EF4-FFF2-40B4-BE49-F238E27FC236}">
                <a16:creationId xmlns:a16="http://schemas.microsoft.com/office/drawing/2014/main" id="{3717C619-8F89-4357-B627-2EE06F868EB3}"/>
              </a:ext>
            </a:extLst>
          </p:cNvPr>
          <p:cNvSpPr txBox="1">
            <a:spLocks/>
          </p:cNvSpPr>
          <p:nvPr/>
        </p:nvSpPr>
        <p:spPr>
          <a:xfrm>
            <a:off x="8383588" y="5445127"/>
            <a:ext cx="7696199" cy="8174037"/>
          </a:xfrm>
          <a:prstGeom prst="rect">
            <a:avLst/>
          </a:prstGeom>
        </p:spPr>
        <p:txBody>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285750" indent="-285750">
              <a:buFont typeface="Arial" panose="020B0604020202020204" pitchFamily="34" charset="0"/>
              <a:buChar char="•"/>
            </a:pPr>
            <a:r>
              <a:rPr lang="en-US" sz="4800" dirty="0">
                <a:solidFill>
                  <a:schemeClr val="tx1"/>
                </a:solidFill>
                <a:latin typeface="+mn-lt"/>
              </a:rPr>
              <a:t>Internal Conflict</a:t>
            </a:r>
          </a:p>
          <a:p>
            <a:pPr marL="285750" indent="-285750">
              <a:buFont typeface="Arial" panose="020B0604020202020204" pitchFamily="34" charset="0"/>
              <a:buChar char="•"/>
            </a:pPr>
            <a:r>
              <a:rPr lang="en-US" sz="4800" dirty="0">
                <a:solidFill>
                  <a:schemeClr val="tx1"/>
                </a:solidFill>
                <a:latin typeface="+mn-lt"/>
              </a:rPr>
              <a:t>Authority</a:t>
            </a:r>
          </a:p>
          <a:p>
            <a:pPr marL="285750" indent="-285750">
              <a:buFont typeface="Arial" panose="020B0604020202020204" pitchFamily="34" charset="0"/>
              <a:buChar char="•"/>
            </a:pPr>
            <a:r>
              <a:rPr lang="en-US" sz="4800" dirty="0">
                <a:solidFill>
                  <a:schemeClr val="tx1"/>
                </a:solidFill>
                <a:latin typeface="+mn-lt"/>
              </a:rPr>
              <a:t>Respect</a:t>
            </a:r>
          </a:p>
          <a:p>
            <a:pPr marL="285750" indent="-285750">
              <a:buFont typeface="Arial" panose="020B0604020202020204" pitchFamily="34" charset="0"/>
              <a:buChar char="•"/>
            </a:pPr>
            <a:r>
              <a:rPr lang="en-US" sz="4800" dirty="0">
                <a:solidFill>
                  <a:schemeClr val="tx1"/>
                </a:solidFill>
                <a:latin typeface="+mn-lt"/>
              </a:rPr>
              <a:t>Monitor/evaluate working relationships</a:t>
            </a:r>
          </a:p>
        </p:txBody>
      </p:sp>
      <p:sp>
        <p:nvSpPr>
          <p:cNvPr id="9" name="Text Placeholder 7">
            <a:extLst>
              <a:ext uri="{FF2B5EF4-FFF2-40B4-BE49-F238E27FC236}">
                <a16:creationId xmlns:a16="http://schemas.microsoft.com/office/drawing/2014/main" id="{8A855110-7336-4688-B6B3-20EFABA67918}"/>
              </a:ext>
            </a:extLst>
          </p:cNvPr>
          <p:cNvSpPr txBox="1">
            <a:spLocks/>
          </p:cNvSpPr>
          <p:nvPr/>
        </p:nvSpPr>
        <p:spPr>
          <a:xfrm>
            <a:off x="16284721" y="5445127"/>
            <a:ext cx="7442481" cy="6400800"/>
          </a:xfrm>
          <a:prstGeom prst="rect">
            <a:avLst/>
          </a:prstGeom>
        </p:spPr>
        <p:txBody>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285750" indent="-285750">
              <a:buFont typeface="Arial" panose="020B0604020202020204" pitchFamily="34" charset="0"/>
              <a:buChar char="•"/>
            </a:pPr>
            <a:r>
              <a:rPr lang="en-US" sz="4800" dirty="0">
                <a:solidFill>
                  <a:schemeClr val="tx1"/>
                </a:solidFill>
                <a:latin typeface="+mn-lt"/>
              </a:rPr>
              <a:t>Recognizing the true cost of participation and dissemination</a:t>
            </a:r>
          </a:p>
          <a:p>
            <a:pPr marL="285750" indent="-285750">
              <a:buFont typeface="Arial" panose="020B0604020202020204" pitchFamily="34" charset="0"/>
              <a:buChar char="•"/>
            </a:pPr>
            <a:r>
              <a:rPr lang="en-US" sz="4800" dirty="0">
                <a:solidFill>
                  <a:schemeClr val="tx1"/>
                </a:solidFill>
                <a:latin typeface="+mn-lt"/>
              </a:rPr>
              <a:t>Equitable recognition and incentives</a:t>
            </a:r>
          </a:p>
          <a:p>
            <a:pPr marL="285750" indent="-285750">
              <a:buFont typeface="Arial" panose="020B0604020202020204" pitchFamily="34" charset="0"/>
              <a:buChar char="•"/>
            </a:pPr>
            <a:endParaRPr lang="en-US" sz="4800" dirty="0">
              <a:solidFill>
                <a:schemeClr val="tx1"/>
              </a:solidFill>
              <a:latin typeface="+mn-lt"/>
            </a:endParaRPr>
          </a:p>
        </p:txBody>
      </p:sp>
      <p:cxnSp>
        <p:nvCxnSpPr>
          <p:cNvPr id="13" name="Straight Connector 12">
            <a:extLst>
              <a:ext uri="{FF2B5EF4-FFF2-40B4-BE49-F238E27FC236}">
                <a16:creationId xmlns:a16="http://schemas.microsoft.com/office/drawing/2014/main" id="{2D497583-EB3E-45A6-BC25-BC2AED061DAA}"/>
              </a:ext>
            </a:extLst>
          </p:cNvPr>
          <p:cNvCxnSpPr>
            <a:cxnSpLocks/>
          </p:cNvCxnSpPr>
          <p:nvPr/>
        </p:nvCxnSpPr>
        <p:spPr>
          <a:xfrm>
            <a:off x="8096850" y="5181600"/>
            <a:ext cx="0" cy="716280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832C4A3D-F943-447D-8C05-0B30529285E8}"/>
              </a:ext>
            </a:extLst>
          </p:cNvPr>
          <p:cNvCxnSpPr>
            <a:cxnSpLocks/>
          </p:cNvCxnSpPr>
          <p:nvPr/>
        </p:nvCxnSpPr>
        <p:spPr>
          <a:xfrm>
            <a:off x="16155987" y="5181600"/>
            <a:ext cx="0" cy="716280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1C452087-F31B-4319-85D9-6B612AAA209F}"/>
              </a:ext>
            </a:extLst>
          </p:cNvPr>
          <p:cNvSpPr txBox="1"/>
          <p:nvPr/>
        </p:nvSpPr>
        <p:spPr>
          <a:xfrm>
            <a:off x="1561811" y="3632536"/>
            <a:ext cx="5486400" cy="1015663"/>
          </a:xfrm>
          <a:prstGeom prst="rect">
            <a:avLst/>
          </a:prstGeom>
          <a:noFill/>
        </p:spPr>
        <p:txBody>
          <a:bodyPr wrap="square" rtlCol="0">
            <a:spAutoFit/>
          </a:bodyPr>
          <a:lstStyle/>
          <a:p>
            <a:pPr algn="ctr"/>
            <a:r>
              <a:rPr lang="en-US" sz="6000" b="1" dirty="0">
                <a:solidFill>
                  <a:schemeClr val="accent1"/>
                </a:solidFill>
                <a:effectLst>
                  <a:outerShdw blurRad="38100" dist="38100" dir="2700000" algn="tl">
                    <a:srgbClr val="000000">
                      <a:alpha val="43137"/>
                    </a:srgbClr>
                  </a:outerShdw>
                </a:effectLst>
              </a:rPr>
              <a:t>Ethics and Bias</a:t>
            </a:r>
          </a:p>
        </p:txBody>
      </p:sp>
      <p:sp>
        <p:nvSpPr>
          <p:cNvPr id="22" name="TextBox 21">
            <a:extLst>
              <a:ext uri="{FF2B5EF4-FFF2-40B4-BE49-F238E27FC236}">
                <a16:creationId xmlns:a16="http://schemas.microsoft.com/office/drawing/2014/main" id="{AB60D966-30F6-4716-A9B3-F024D2A6D034}"/>
              </a:ext>
            </a:extLst>
          </p:cNvPr>
          <p:cNvSpPr txBox="1"/>
          <p:nvPr/>
        </p:nvSpPr>
        <p:spPr>
          <a:xfrm>
            <a:off x="9412286" y="3632537"/>
            <a:ext cx="5486400" cy="1015663"/>
          </a:xfrm>
          <a:prstGeom prst="rect">
            <a:avLst/>
          </a:prstGeom>
          <a:noFill/>
        </p:spPr>
        <p:txBody>
          <a:bodyPr wrap="square" rtlCol="0">
            <a:spAutoFit/>
          </a:bodyPr>
          <a:lstStyle/>
          <a:p>
            <a:pPr algn="ctr"/>
            <a:r>
              <a:rPr lang="en-US" sz="6000" b="1" dirty="0">
                <a:solidFill>
                  <a:schemeClr val="accent1"/>
                </a:solidFill>
                <a:effectLst>
                  <a:outerShdw blurRad="38100" dist="38100" dir="2700000" algn="tl">
                    <a:srgbClr val="000000">
                      <a:alpha val="43137"/>
                    </a:srgbClr>
                  </a:outerShdw>
                </a:effectLst>
              </a:rPr>
              <a:t>Relationships</a:t>
            </a:r>
          </a:p>
        </p:txBody>
      </p:sp>
      <p:sp>
        <p:nvSpPr>
          <p:cNvPr id="23" name="TextBox 22">
            <a:extLst>
              <a:ext uri="{FF2B5EF4-FFF2-40B4-BE49-F238E27FC236}">
                <a16:creationId xmlns:a16="http://schemas.microsoft.com/office/drawing/2014/main" id="{1B8DA7C2-82FF-41C9-B2E3-89107989FD69}"/>
              </a:ext>
            </a:extLst>
          </p:cNvPr>
          <p:cNvSpPr txBox="1"/>
          <p:nvPr/>
        </p:nvSpPr>
        <p:spPr>
          <a:xfrm>
            <a:off x="17262761" y="3632537"/>
            <a:ext cx="5486400" cy="1015663"/>
          </a:xfrm>
          <a:prstGeom prst="rect">
            <a:avLst/>
          </a:prstGeom>
          <a:noFill/>
        </p:spPr>
        <p:txBody>
          <a:bodyPr wrap="square" rtlCol="0">
            <a:spAutoFit/>
          </a:bodyPr>
          <a:lstStyle/>
          <a:p>
            <a:pPr algn="ctr"/>
            <a:r>
              <a:rPr lang="en-US" sz="6000" b="1" dirty="0">
                <a:solidFill>
                  <a:schemeClr val="accent1"/>
                </a:solidFill>
                <a:effectLst>
                  <a:outerShdw blurRad="38100" dist="38100" dir="2700000" algn="tl">
                    <a:srgbClr val="000000">
                      <a:alpha val="43137"/>
                    </a:srgbClr>
                  </a:outerShdw>
                </a:effectLst>
              </a:rPr>
              <a:t>Resources</a:t>
            </a:r>
          </a:p>
        </p:txBody>
      </p:sp>
    </p:spTree>
    <p:extLst>
      <p:ext uri="{BB962C8B-B14F-4D97-AF65-F5344CB8AC3E}">
        <p14:creationId xmlns:p14="http://schemas.microsoft.com/office/powerpoint/2010/main" val="13372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Recommendations</a:t>
            </a:r>
          </a:p>
        </p:txBody>
      </p:sp>
      <p:sp>
        <p:nvSpPr>
          <p:cNvPr id="6" name="Text Placeholder 5">
            <a:extLst>
              <a:ext uri="{FF2B5EF4-FFF2-40B4-BE49-F238E27FC236}">
                <a16:creationId xmlns:a16="http://schemas.microsoft.com/office/drawing/2014/main" id="{7CEB33BF-170A-4699-8C4F-0919123222C3}"/>
              </a:ext>
            </a:extLst>
          </p:cNvPr>
          <p:cNvSpPr>
            <a:spLocks noGrp="1"/>
          </p:cNvSpPr>
          <p:nvPr>
            <p:ph type="body" sz="quarter" idx="14"/>
          </p:nvPr>
        </p:nvSpPr>
        <p:spPr/>
        <p:txBody>
          <a:bodyPr/>
          <a:lstStyle/>
          <a:p>
            <a:endParaRPr lang="en-US"/>
          </a:p>
        </p:txBody>
      </p:sp>
      <p:sp>
        <p:nvSpPr>
          <p:cNvPr id="7" name="TextBox 6">
            <a:extLst>
              <a:ext uri="{FF2B5EF4-FFF2-40B4-BE49-F238E27FC236}">
                <a16:creationId xmlns:a16="http://schemas.microsoft.com/office/drawing/2014/main" id="{2FB488BA-96C9-4E73-8D02-87927CD60DD6}"/>
              </a:ext>
            </a:extLst>
          </p:cNvPr>
          <p:cNvSpPr txBox="1"/>
          <p:nvPr/>
        </p:nvSpPr>
        <p:spPr>
          <a:xfrm>
            <a:off x="1296987" y="3886200"/>
            <a:ext cx="21107400" cy="7017306"/>
          </a:xfrm>
          <a:prstGeom prst="rect">
            <a:avLst/>
          </a:prstGeom>
          <a:noFill/>
        </p:spPr>
        <p:txBody>
          <a:bodyPr wrap="square" rtlCol="0">
            <a:spAutoFit/>
          </a:bodyPr>
          <a:lstStyle/>
          <a:p>
            <a:pPr marL="685800" indent="-685800">
              <a:lnSpc>
                <a:spcPct val="200000"/>
              </a:lnSpc>
              <a:buFont typeface="Arial" panose="020B0604020202020204" pitchFamily="34" charset="0"/>
              <a:buChar char="•"/>
            </a:pPr>
            <a:r>
              <a:rPr lang="en-US" sz="5000" dirty="0"/>
              <a:t>Develop CSR communication strategy to improve upon existing resources.</a:t>
            </a:r>
          </a:p>
          <a:p>
            <a:pPr marL="685800" indent="-685800">
              <a:lnSpc>
                <a:spcPct val="200000"/>
              </a:lnSpc>
              <a:buFont typeface="Arial" panose="020B0604020202020204" pitchFamily="34" charset="0"/>
              <a:buChar char="•"/>
            </a:pPr>
            <a:r>
              <a:rPr lang="en-US" sz="5000" dirty="0"/>
              <a:t>Implement message development and pre-testing.</a:t>
            </a:r>
          </a:p>
          <a:p>
            <a:pPr marL="685800" indent="-685800">
              <a:lnSpc>
                <a:spcPct val="200000"/>
              </a:lnSpc>
              <a:buFont typeface="Arial" panose="020B0604020202020204" pitchFamily="34" charset="0"/>
              <a:buChar char="•"/>
            </a:pPr>
            <a:r>
              <a:rPr lang="en-US" sz="5000" dirty="0"/>
              <a:t>Create communication baselines.</a:t>
            </a:r>
          </a:p>
          <a:p>
            <a:pPr marL="685800" indent="-685800">
              <a:lnSpc>
                <a:spcPct val="200000"/>
              </a:lnSpc>
              <a:buFont typeface="Arial" panose="020B0604020202020204" pitchFamily="34" charset="0"/>
              <a:buChar char="•"/>
            </a:pPr>
            <a:r>
              <a:rPr lang="en-US" sz="5000" dirty="0"/>
              <a:t>Perform organizational network analysis (ONA).</a:t>
            </a:r>
          </a:p>
          <a:p>
            <a:r>
              <a:rPr lang="en-US" sz="5000" dirty="0"/>
              <a:t> </a:t>
            </a:r>
          </a:p>
        </p:txBody>
      </p:sp>
      <p:sp>
        <p:nvSpPr>
          <p:cNvPr id="8" name="TextBox 7">
            <a:extLst>
              <a:ext uri="{FF2B5EF4-FFF2-40B4-BE49-F238E27FC236}">
                <a16:creationId xmlns:a16="http://schemas.microsoft.com/office/drawing/2014/main" id="{A4D34C2E-9A26-44F6-AFD6-281CA4A5ABF6}"/>
              </a:ext>
            </a:extLst>
          </p:cNvPr>
          <p:cNvSpPr txBox="1"/>
          <p:nvPr/>
        </p:nvSpPr>
        <p:spPr>
          <a:xfrm>
            <a:off x="763587" y="11582400"/>
            <a:ext cx="20421600" cy="707886"/>
          </a:xfrm>
          <a:prstGeom prst="rect">
            <a:avLst/>
          </a:prstGeom>
          <a:noFill/>
        </p:spPr>
        <p:txBody>
          <a:bodyPr wrap="square" rtlCol="0">
            <a:spAutoFit/>
          </a:bodyPr>
          <a:lstStyle/>
          <a:p>
            <a:r>
              <a:rPr lang="en-US" sz="2000" dirty="0"/>
              <a:t>Merrill, J., Keeling, J. W., &amp; Carley, K. M. (2010). A Comparative Study of 11 Local Health Department Organizational Networks. </a:t>
            </a:r>
            <a:r>
              <a:rPr lang="en-US" sz="2000" i="1" dirty="0"/>
              <a:t>Journal of Public Health Management and Practice</a:t>
            </a:r>
            <a:r>
              <a:rPr lang="en-US" sz="2000" dirty="0"/>
              <a:t>, </a:t>
            </a:r>
            <a:r>
              <a:rPr lang="en-US" sz="2000" i="1" dirty="0"/>
              <a:t>16</a:t>
            </a:r>
            <a:r>
              <a:rPr lang="en-US" sz="2000" dirty="0"/>
              <a:t>(6), 564-576. doi:10.1097/phh.0b013e3181e31cee</a:t>
            </a:r>
          </a:p>
        </p:txBody>
      </p:sp>
    </p:spTree>
    <p:extLst>
      <p:ext uri="{BB962C8B-B14F-4D97-AF65-F5344CB8AC3E}">
        <p14:creationId xmlns:p14="http://schemas.microsoft.com/office/powerpoint/2010/main" val="21476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Acknowledgments…</a:t>
            </a:r>
          </a:p>
        </p:txBody>
      </p:sp>
      <p:sp>
        <p:nvSpPr>
          <p:cNvPr id="3" name="TextBox 2"/>
          <p:cNvSpPr txBox="1"/>
          <p:nvPr/>
        </p:nvSpPr>
        <p:spPr>
          <a:xfrm>
            <a:off x="684529" y="2362200"/>
            <a:ext cx="23015258" cy="2354491"/>
          </a:xfrm>
          <a:prstGeom prst="rect">
            <a:avLst/>
          </a:prstGeom>
          <a:noFill/>
        </p:spPr>
        <p:txBody>
          <a:bodyPr wrap="square" rtlCol="0">
            <a:spAutoFit/>
          </a:bodyPr>
          <a:lstStyle/>
          <a:p>
            <a:pPr algn="ctr"/>
            <a:r>
              <a:rPr lang="en-US" sz="4900" dirty="0">
                <a:solidFill>
                  <a:schemeClr val="bg1">
                    <a:lumMod val="95000"/>
                  </a:schemeClr>
                </a:solidFill>
                <a:effectLst>
                  <a:outerShdw blurRad="38100" dist="38100" dir="2700000" algn="tl">
                    <a:srgbClr val="000000">
                      <a:alpha val="43137"/>
                    </a:srgbClr>
                  </a:outerShdw>
                </a:effectLst>
              </a:rPr>
              <a:t>I would like to express my gratitude and appreciation for all of the individuals, teams, and programs that contributed resources, support, and data for the completion and presentation of this experience.</a:t>
            </a:r>
          </a:p>
        </p:txBody>
      </p:sp>
      <p:sp>
        <p:nvSpPr>
          <p:cNvPr id="5" name="TextBox 4">
            <a:extLst>
              <a:ext uri="{FF2B5EF4-FFF2-40B4-BE49-F238E27FC236}">
                <a16:creationId xmlns:a16="http://schemas.microsoft.com/office/drawing/2014/main" id="{C1AEFDAE-12B4-42C0-BC91-63F77877FB12}"/>
              </a:ext>
            </a:extLst>
          </p:cNvPr>
          <p:cNvSpPr txBox="1"/>
          <p:nvPr/>
        </p:nvSpPr>
        <p:spPr>
          <a:xfrm>
            <a:off x="1144587" y="4959587"/>
            <a:ext cx="21719858" cy="7540526"/>
          </a:xfrm>
          <a:prstGeom prst="rect">
            <a:avLst/>
          </a:prstGeom>
          <a:noFill/>
        </p:spPr>
        <p:txBody>
          <a:bodyPr wrap="square" rtlCol="0">
            <a:spAutoFit/>
          </a:bodyPr>
          <a:lstStyle/>
          <a:p>
            <a:pPr marL="685800" indent="-685800">
              <a:buFont typeface="Arial" panose="020B0604020202020204" pitchFamily="34" charset="0"/>
              <a:buChar char="•"/>
            </a:pPr>
            <a:r>
              <a:rPr lang="en-US" sz="4200" b="1" dirty="0">
                <a:solidFill>
                  <a:schemeClr val="bg1"/>
                </a:solidFill>
              </a:rPr>
              <a:t>National Forum of Black Public Administrators (NFBPA)</a:t>
            </a:r>
          </a:p>
          <a:p>
            <a:pPr marL="1905061" lvl="1" indent="-685800">
              <a:buFont typeface="Arial" panose="020B0604020202020204" pitchFamily="34" charset="0"/>
              <a:buChar char="•"/>
            </a:pPr>
            <a:r>
              <a:rPr lang="en-US" sz="4200" dirty="0">
                <a:solidFill>
                  <a:schemeClr val="bg1"/>
                </a:solidFill>
              </a:rPr>
              <a:t>Marcia L. Conner, Executive Director ELI</a:t>
            </a:r>
          </a:p>
          <a:p>
            <a:pPr marL="1905061" lvl="1" indent="-685800">
              <a:buFont typeface="Arial" panose="020B0604020202020204" pitchFamily="34" charset="0"/>
              <a:buChar char="•"/>
            </a:pPr>
            <a:r>
              <a:rPr lang="en-US" sz="4200" dirty="0">
                <a:solidFill>
                  <a:schemeClr val="bg1"/>
                </a:solidFill>
              </a:rPr>
              <a:t>2017-2018 ELI Cohort</a:t>
            </a:r>
          </a:p>
          <a:p>
            <a:pPr marL="685800" indent="-685800">
              <a:buFont typeface="Arial" panose="020B0604020202020204" pitchFamily="34" charset="0"/>
              <a:buChar char="•"/>
            </a:pPr>
            <a:r>
              <a:rPr lang="en-US" sz="4200" b="1" dirty="0">
                <a:solidFill>
                  <a:schemeClr val="bg1"/>
                </a:solidFill>
              </a:rPr>
              <a:t>Houston Health Department</a:t>
            </a:r>
          </a:p>
          <a:p>
            <a:pPr marL="1905061" lvl="1" indent="-685800">
              <a:buFont typeface="Arial" panose="020B0604020202020204" pitchFamily="34" charset="0"/>
              <a:buChar char="•"/>
            </a:pPr>
            <a:r>
              <a:rPr lang="en-US" sz="4200" dirty="0">
                <a:solidFill>
                  <a:schemeClr val="bg1"/>
                </a:solidFill>
              </a:rPr>
              <a:t>Stephen L. Williams, Director</a:t>
            </a:r>
          </a:p>
          <a:p>
            <a:pPr marL="1905061" lvl="1" indent="-685800">
              <a:buFont typeface="Arial" panose="020B0604020202020204" pitchFamily="34" charset="0"/>
              <a:buChar char="•"/>
            </a:pPr>
            <a:r>
              <a:rPr lang="en-US" sz="4200" dirty="0">
                <a:solidFill>
                  <a:schemeClr val="bg1"/>
                </a:solidFill>
              </a:rPr>
              <a:t>Benjamin Hernandez, Assistant Director ASD</a:t>
            </a:r>
          </a:p>
          <a:p>
            <a:pPr marL="1905061" lvl="1" indent="-685800">
              <a:buFont typeface="Arial" panose="020B0604020202020204" pitchFamily="34" charset="0"/>
              <a:buChar char="•"/>
            </a:pPr>
            <a:r>
              <a:rPr lang="en-US" sz="4200" dirty="0">
                <a:solidFill>
                  <a:schemeClr val="bg1"/>
                </a:solidFill>
              </a:rPr>
              <a:t>Kellen Sweny, Sponsor, Registrar Bureau of Vital Statistics</a:t>
            </a:r>
          </a:p>
          <a:p>
            <a:pPr marL="1905061" lvl="1" indent="-685800">
              <a:buFont typeface="Arial" panose="020B0604020202020204" pitchFamily="34" charset="0"/>
              <a:buChar char="•"/>
            </a:pPr>
            <a:r>
              <a:rPr lang="en-US" sz="4200" dirty="0">
                <a:solidFill>
                  <a:schemeClr val="bg1"/>
                </a:solidFill>
              </a:rPr>
              <a:t>Scott Packard, Chief Communications &amp; Public Affairs Officer</a:t>
            </a:r>
          </a:p>
          <a:p>
            <a:pPr marL="1905061" lvl="1" indent="-685800">
              <a:buFont typeface="Arial" panose="020B0604020202020204" pitchFamily="34" charset="0"/>
              <a:buChar char="•"/>
            </a:pPr>
            <a:r>
              <a:rPr lang="en-US" sz="4200" dirty="0">
                <a:solidFill>
                  <a:schemeClr val="bg1"/>
                </a:solidFill>
              </a:rPr>
              <a:t>OPERE/OPM</a:t>
            </a:r>
          </a:p>
          <a:p>
            <a:pPr marL="685800" indent="-685800">
              <a:buFont typeface="Arial" panose="020B0604020202020204" pitchFamily="34" charset="0"/>
              <a:buChar char="•"/>
            </a:pPr>
            <a:endParaRPr lang="en-US" sz="4400" dirty="0">
              <a:solidFill>
                <a:schemeClr val="bg1"/>
              </a:solidFill>
            </a:endParaRPr>
          </a:p>
          <a:p>
            <a:pPr marL="685800" indent="-685800">
              <a:buFont typeface="Arial" panose="020B0604020202020204" pitchFamily="34" charset="0"/>
              <a:buChar char="•"/>
            </a:pPr>
            <a:endParaRPr lang="en-US" sz="4400" dirty="0">
              <a:solidFill>
                <a:schemeClr val="bg1"/>
              </a:solidFill>
            </a:endParaRPr>
          </a:p>
        </p:txBody>
      </p:sp>
    </p:spTree>
    <p:extLst>
      <p:ext uri="{BB962C8B-B14F-4D97-AF65-F5344CB8AC3E}">
        <p14:creationId xmlns:p14="http://schemas.microsoft.com/office/powerpoint/2010/main" val="377465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474" y="3733800"/>
            <a:ext cx="20116800" cy="2590800"/>
          </a:xfrm>
        </p:spPr>
        <p:txBody>
          <a:bodyPr>
            <a:normAutofit fontScale="90000"/>
          </a:bodyPr>
          <a:lstStyle/>
          <a:p>
            <a:pPr algn="ct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CSR Communication Strategy:</a:t>
            </a:r>
            <a:br>
              <a:rPr lang="en-US" dirty="0">
                <a:effectLst>
                  <a:outerShdw blurRad="38100" dist="38100" dir="2700000" algn="tl">
                    <a:srgbClr val="000000">
                      <a:alpha val="43137"/>
                    </a:srgbClr>
                  </a:outerShdw>
                </a:effectLst>
              </a:rPr>
            </a:br>
            <a:br>
              <a:rPr lang="en-US" sz="3300" b="0" dirty="0"/>
            </a:br>
            <a:r>
              <a:rPr lang="en-US" sz="6600" b="0" i="1" dirty="0">
                <a:effectLst>
                  <a:outerShdw blurRad="38100" dist="38100" dir="2700000" algn="tl">
                    <a:srgbClr val="000000">
                      <a:alpha val="43137"/>
                    </a:srgbClr>
                  </a:outerShdw>
                </a:effectLst>
              </a:rPr>
              <a:t>Using Communication Channels and Message Development to Impact Employee Performance in LHDs</a:t>
            </a:r>
            <a:br>
              <a:rPr lang="en-US" sz="6600" b="0" i="1" dirty="0">
                <a:effectLst>
                  <a:outerShdw blurRad="38100" dist="38100" dir="2700000" algn="tl">
                    <a:srgbClr val="000000">
                      <a:alpha val="43137"/>
                    </a:srgbClr>
                  </a:outerShdw>
                </a:effectLst>
              </a:rPr>
            </a:br>
            <a:endParaRPr lang="en-US" b="0" i="1" dirty="0">
              <a:effectLst>
                <a:outerShdw blurRad="38100" dist="38100" dir="2700000" algn="tl">
                  <a:srgbClr val="000000">
                    <a:alpha val="43137"/>
                  </a:srgbClr>
                </a:outerShdw>
              </a:effectLst>
            </a:endParaRPr>
          </a:p>
        </p:txBody>
      </p:sp>
      <p:sp>
        <p:nvSpPr>
          <p:cNvPr id="3" name="Title 1"/>
          <p:cNvSpPr txBox="1">
            <a:spLocks/>
          </p:cNvSpPr>
          <p:nvPr/>
        </p:nvSpPr>
        <p:spPr>
          <a:xfrm>
            <a:off x="-1" y="7620000"/>
            <a:ext cx="24387175" cy="2514600"/>
          </a:xfrm>
          <a:prstGeom prst="rect">
            <a:avLst/>
          </a:prstGeom>
        </p:spPr>
        <p:txBody>
          <a:bodyPr vert="horz" lIns="243852" tIns="121926" rIns="243852" bIns="121926" rtlCol="0" anchor="ctr">
            <a:normAutofit fontScale="52500" lnSpcReduction="20000"/>
          </a:bodyPr>
          <a:lstStyle>
            <a:lvl1pPr algn="l" defTabSz="1219261" rtl="0" eaLnBrk="1" latinLnBrk="0" hangingPunct="1">
              <a:spcBef>
                <a:spcPct val="0"/>
              </a:spcBef>
              <a:buNone/>
              <a:defRPr sz="7500" b="1" kern="1200">
                <a:solidFill>
                  <a:schemeClr val="bg1"/>
                </a:solidFill>
                <a:latin typeface="Myriad Pro" pitchFamily="34" charset="0"/>
                <a:ea typeface="+mj-ea"/>
                <a:cs typeface="Myriad Pro" pitchFamily="34" charset="0"/>
              </a:defRPr>
            </a:lvl1pPr>
          </a:lstStyle>
          <a:p>
            <a:pPr algn="ct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Jeniece L. Carter</a:t>
            </a:r>
          </a:p>
          <a:p>
            <a:pPr algn="ctr"/>
            <a:r>
              <a:rPr lang="en-US" sz="5300" b="0" dirty="0">
                <a:effectLst>
                  <a:outerShdw blurRad="38100" dist="38100" dir="2700000" algn="tl">
                    <a:srgbClr val="000000">
                      <a:alpha val="43137"/>
                    </a:srgbClr>
                  </a:outerShdw>
                </a:effectLst>
              </a:rPr>
              <a:t>NFBPA ELI 2017-2018</a:t>
            </a:r>
          </a:p>
          <a:p>
            <a:pPr algn="ctr"/>
            <a:r>
              <a:rPr lang="en-US" sz="5300" b="0" i="1" dirty="0">
                <a:effectLst>
                  <a:outerShdw blurRad="38100" dist="38100" dir="2700000" algn="tl">
                    <a:srgbClr val="000000">
                      <a:alpha val="43137"/>
                    </a:srgbClr>
                  </a:outerShdw>
                </a:effectLst>
              </a:rPr>
              <a:t>April 17, 2018</a:t>
            </a:r>
            <a:br>
              <a:rPr lang="en-US" sz="6000" b="0" i="1" dirty="0">
                <a:effectLst>
                  <a:outerShdw blurRad="38100" dist="38100" dir="2700000" algn="tl">
                    <a:srgbClr val="000000">
                      <a:alpha val="43137"/>
                    </a:srgbClr>
                  </a:outerShdw>
                </a:effectLst>
              </a:rPr>
            </a:br>
            <a:endParaRPr lang="en-US" sz="73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5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34-099B-4493-AB8C-E8F05EF85B3C}"/>
              </a:ext>
            </a:extLst>
          </p:cNvPr>
          <p:cNvSpPr>
            <a:spLocks noGrp="1"/>
          </p:cNvSpPr>
          <p:nvPr>
            <p:ph type="title"/>
          </p:nvPr>
        </p:nvSpPr>
        <p:spPr/>
        <p:txBody>
          <a:bodyPr/>
          <a:lstStyle/>
          <a:p>
            <a:r>
              <a:rPr lang="en-US" u="sng" dirty="0"/>
              <a:t>George Bernard Shaw</a:t>
            </a:r>
          </a:p>
        </p:txBody>
      </p:sp>
      <p:pic>
        <p:nvPicPr>
          <p:cNvPr id="3" name="Picture 2">
            <a:extLst>
              <a:ext uri="{FF2B5EF4-FFF2-40B4-BE49-F238E27FC236}">
                <a16:creationId xmlns:a16="http://schemas.microsoft.com/office/drawing/2014/main" id="{BB589A40-CE5D-466A-8DD0-DED3AC7764E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994187" y="4343400"/>
            <a:ext cx="6917703"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87566C9-9EAE-4F0F-B8A6-A01C5B2093AA}"/>
              </a:ext>
            </a:extLst>
          </p:cNvPr>
          <p:cNvSpPr txBox="1"/>
          <p:nvPr/>
        </p:nvSpPr>
        <p:spPr>
          <a:xfrm>
            <a:off x="1762701" y="4572000"/>
            <a:ext cx="12801600" cy="4524315"/>
          </a:xfrm>
          <a:prstGeom prst="rect">
            <a:avLst/>
          </a:prstGeom>
          <a:noFill/>
        </p:spPr>
        <p:txBody>
          <a:bodyPr wrap="square" rtlCol="0">
            <a:spAutoFit/>
          </a:bodyPr>
          <a:lstStyle/>
          <a:p>
            <a:r>
              <a:rPr lang="en-US" sz="7200" dirty="0">
                <a:solidFill>
                  <a:schemeClr val="bg1">
                    <a:lumMod val="95000"/>
                  </a:schemeClr>
                </a:solidFill>
                <a:effectLst>
                  <a:outerShdw blurRad="38100" dist="38100" dir="2700000" algn="tl">
                    <a:srgbClr val="000000">
                      <a:alpha val="43137"/>
                    </a:srgbClr>
                  </a:outerShdw>
                </a:effectLst>
              </a:rPr>
              <a:t>“The single biggest problem with communication is </a:t>
            </a:r>
          </a:p>
          <a:p>
            <a:r>
              <a:rPr lang="en-US" sz="7200" dirty="0">
                <a:solidFill>
                  <a:schemeClr val="bg1">
                    <a:lumMod val="95000"/>
                  </a:schemeClr>
                </a:solidFill>
                <a:effectLst>
                  <a:outerShdw blurRad="38100" dist="38100" dir="2700000" algn="tl">
                    <a:srgbClr val="000000">
                      <a:alpha val="43137"/>
                    </a:srgbClr>
                  </a:outerShdw>
                </a:effectLst>
              </a:rPr>
              <a:t>the illusion that it has taken place.”</a:t>
            </a:r>
          </a:p>
        </p:txBody>
      </p:sp>
    </p:spTree>
    <p:extLst>
      <p:ext uri="{BB962C8B-B14F-4D97-AF65-F5344CB8AC3E}">
        <p14:creationId xmlns:p14="http://schemas.microsoft.com/office/powerpoint/2010/main" val="32769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Problem Statement:</a:t>
            </a:r>
          </a:p>
        </p:txBody>
      </p:sp>
      <p:sp>
        <p:nvSpPr>
          <p:cNvPr id="3" name="TextBox 2"/>
          <p:cNvSpPr txBox="1"/>
          <p:nvPr/>
        </p:nvSpPr>
        <p:spPr>
          <a:xfrm>
            <a:off x="1217929" y="3276600"/>
            <a:ext cx="20957858" cy="4104200"/>
          </a:xfrm>
          <a:prstGeom prst="rect">
            <a:avLst/>
          </a:prstGeom>
          <a:noFill/>
        </p:spPr>
        <p:txBody>
          <a:bodyPr wrap="square" rtlCol="0">
            <a:spAutoFit/>
          </a:bodyPr>
          <a:lstStyle/>
          <a:p>
            <a:pPr>
              <a:lnSpc>
                <a:spcPct val="150000"/>
              </a:lnSpc>
            </a:pPr>
            <a:r>
              <a:rPr lang="en-US" sz="6000" dirty="0">
                <a:solidFill>
                  <a:schemeClr val="tx2"/>
                </a:solidFill>
              </a:rPr>
              <a:t>Local health departments (</a:t>
            </a:r>
            <a:r>
              <a:rPr lang="en-US" sz="6000" dirty="0">
                <a:solidFill>
                  <a:schemeClr val="bg1">
                    <a:lumMod val="85000"/>
                  </a:schemeClr>
                </a:solidFill>
              </a:rPr>
              <a:t>LHDs) with ineffective communication channels result in workplace conflicts, distorted information, and decreased employee engagement and performance. </a:t>
            </a:r>
            <a:endParaRPr lang="en-US" sz="6000"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717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Why it Matters…</a:t>
            </a:r>
          </a:p>
        </p:txBody>
      </p:sp>
      <p:sp>
        <p:nvSpPr>
          <p:cNvPr id="3" name="Text Placeholder 2"/>
          <p:cNvSpPr>
            <a:spLocks noGrp="1"/>
          </p:cNvSpPr>
          <p:nvPr>
            <p:ph type="body" sz="quarter" idx="14"/>
          </p:nvPr>
        </p:nvSpPr>
        <p:spPr/>
        <p:txBody>
          <a:bodyPr/>
          <a:lstStyle/>
          <a:p>
            <a:r>
              <a:rPr lang="en-US" dirty="0"/>
              <a:t>Who and what does communication impact</a:t>
            </a:r>
          </a:p>
        </p:txBody>
      </p:sp>
      <p:graphicFrame>
        <p:nvGraphicFramePr>
          <p:cNvPr id="8" name="Table 7"/>
          <p:cNvGraphicFramePr>
            <a:graphicFrameLocks noGrp="1"/>
          </p:cNvGraphicFramePr>
          <p:nvPr>
            <p:extLst>
              <p:ext uri="{D42A27DB-BD31-4B8C-83A1-F6EECF244321}">
                <p14:modId xmlns:p14="http://schemas.microsoft.com/office/powerpoint/2010/main" val="2808536411"/>
              </p:ext>
            </p:extLst>
          </p:nvPr>
        </p:nvGraphicFramePr>
        <p:xfrm>
          <a:off x="2668587" y="3291840"/>
          <a:ext cx="19050000" cy="4937760"/>
        </p:xfrm>
        <a:graphic>
          <a:graphicData uri="http://schemas.openxmlformats.org/drawingml/2006/table">
            <a:tbl>
              <a:tblPr firstRow="1" bandRow="1">
                <a:tableStyleId>{5C22544A-7EE6-4342-B048-85BDC9FD1C3A}</a:tableStyleId>
              </a:tblPr>
              <a:tblGrid>
                <a:gridCol w="9525000">
                  <a:extLst>
                    <a:ext uri="{9D8B030D-6E8A-4147-A177-3AD203B41FA5}">
                      <a16:colId xmlns:a16="http://schemas.microsoft.com/office/drawing/2014/main" val="20000"/>
                    </a:ext>
                  </a:extLst>
                </a:gridCol>
                <a:gridCol w="9525000">
                  <a:extLst>
                    <a:ext uri="{9D8B030D-6E8A-4147-A177-3AD203B41FA5}">
                      <a16:colId xmlns:a16="http://schemas.microsoft.com/office/drawing/2014/main" val="20001"/>
                    </a:ext>
                  </a:extLst>
                </a:gridCol>
              </a:tblGrid>
              <a:tr h="370840">
                <a:tc>
                  <a:txBody>
                    <a:bodyPr/>
                    <a:lstStyle/>
                    <a:p>
                      <a:r>
                        <a:rPr lang="en-US" dirty="0"/>
                        <a:t>Current State</a:t>
                      </a:r>
                    </a:p>
                  </a:txBody>
                  <a:tcPr/>
                </a:tc>
                <a:tc>
                  <a:txBody>
                    <a:bodyPr/>
                    <a:lstStyle/>
                    <a:p>
                      <a:r>
                        <a:rPr lang="en-US" dirty="0"/>
                        <a:t>Future State</a:t>
                      </a:r>
                    </a:p>
                  </a:txBody>
                  <a:tcPr/>
                </a:tc>
                <a:extLst>
                  <a:ext uri="{0D108BD9-81ED-4DB2-BD59-A6C34878D82A}">
                    <a16:rowId xmlns:a16="http://schemas.microsoft.com/office/drawing/2014/main" val="10000"/>
                  </a:ext>
                </a:extLst>
              </a:tr>
              <a:tr h="370840">
                <a:tc>
                  <a:txBody>
                    <a:bodyPr/>
                    <a:lstStyle/>
                    <a:p>
                      <a:r>
                        <a:rPr lang="en-US" dirty="0"/>
                        <a:t>Operate independently</a:t>
                      </a:r>
                    </a:p>
                  </a:txBody>
                  <a:tcPr/>
                </a:tc>
                <a:tc>
                  <a:txBody>
                    <a:bodyPr/>
                    <a:lstStyle/>
                    <a:p>
                      <a:r>
                        <a:rPr lang="en-US" dirty="0"/>
                        <a:t>Collaboration and partnership</a:t>
                      </a:r>
                    </a:p>
                  </a:txBody>
                  <a:tcPr/>
                </a:tc>
                <a:extLst>
                  <a:ext uri="{0D108BD9-81ED-4DB2-BD59-A6C34878D82A}">
                    <a16:rowId xmlns:a16="http://schemas.microsoft.com/office/drawing/2014/main" val="10001"/>
                  </a:ext>
                </a:extLst>
              </a:tr>
              <a:tr h="370840">
                <a:tc>
                  <a:txBody>
                    <a:bodyPr/>
                    <a:lstStyle/>
                    <a:p>
                      <a:r>
                        <a:rPr lang="en-US" dirty="0"/>
                        <a:t>Conversation avoidance</a:t>
                      </a:r>
                    </a:p>
                  </a:txBody>
                  <a:tcPr/>
                </a:tc>
                <a:tc>
                  <a:txBody>
                    <a:bodyPr/>
                    <a:lstStyle/>
                    <a:p>
                      <a:r>
                        <a:rPr lang="en-US" dirty="0"/>
                        <a:t>Correspondence baselines</a:t>
                      </a:r>
                    </a:p>
                  </a:txBody>
                  <a:tcPr/>
                </a:tc>
                <a:extLst>
                  <a:ext uri="{0D108BD9-81ED-4DB2-BD59-A6C34878D82A}">
                    <a16:rowId xmlns:a16="http://schemas.microsoft.com/office/drawing/2014/main" val="10002"/>
                  </a:ext>
                </a:extLst>
              </a:tr>
              <a:tr h="370840">
                <a:tc>
                  <a:txBody>
                    <a:bodyPr/>
                    <a:lstStyle/>
                    <a:p>
                      <a:r>
                        <a:rPr lang="en-US" dirty="0"/>
                        <a:t>Disengaged Employees</a:t>
                      </a:r>
                    </a:p>
                  </a:txBody>
                  <a:tcPr/>
                </a:tc>
                <a:tc>
                  <a:txBody>
                    <a:bodyPr/>
                    <a:lstStyle/>
                    <a:p>
                      <a:r>
                        <a:rPr lang="en-US" dirty="0"/>
                        <a:t> Inc. Engagement; Inc. Retention</a:t>
                      </a:r>
                    </a:p>
                  </a:txBody>
                  <a:tcPr/>
                </a:tc>
                <a:extLst>
                  <a:ext uri="{0D108BD9-81ED-4DB2-BD59-A6C34878D82A}">
                    <a16:rowId xmlns:a16="http://schemas.microsoft.com/office/drawing/2014/main" val="10003"/>
                  </a:ext>
                </a:extLst>
              </a:tr>
              <a:tr h="370840">
                <a:tc>
                  <a:txBody>
                    <a:bodyPr/>
                    <a:lstStyle/>
                    <a:p>
                      <a:r>
                        <a:rPr lang="en-US" dirty="0"/>
                        <a:t>Disconnect from central mission</a:t>
                      </a:r>
                    </a:p>
                  </a:txBody>
                  <a:tcPr/>
                </a:tc>
                <a:tc>
                  <a:txBody>
                    <a:bodyPr/>
                    <a:lstStyle/>
                    <a:p>
                      <a:r>
                        <a:rPr lang="en-US" dirty="0"/>
                        <a:t>Awareness, buy-in, and advocacy</a:t>
                      </a:r>
                    </a:p>
                  </a:txBody>
                  <a:tcPr/>
                </a:tc>
                <a:extLst>
                  <a:ext uri="{0D108BD9-81ED-4DB2-BD59-A6C34878D82A}">
                    <a16:rowId xmlns:a16="http://schemas.microsoft.com/office/drawing/2014/main" val="10004"/>
                  </a:ext>
                </a:extLst>
              </a:tr>
              <a:tr h="370840">
                <a:tc>
                  <a:txBody>
                    <a:bodyPr/>
                    <a:lstStyle/>
                    <a:p>
                      <a:r>
                        <a:rPr lang="en-US" dirty="0"/>
                        <a:t>Weak structural vocabulary</a:t>
                      </a:r>
                    </a:p>
                  </a:txBody>
                  <a:tcPr/>
                </a:tc>
                <a:tc>
                  <a:txBody>
                    <a:bodyPr/>
                    <a:lstStyle/>
                    <a:p>
                      <a:r>
                        <a:rPr lang="en-US" dirty="0"/>
                        <a:t>Intentional vocabulary</a:t>
                      </a:r>
                    </a:p>
                  </a:txBody>
                  <a:tcPr/>
                </a:tc>
                <a:extLst>
                  <a:ext uri="{0D108BD9-81ED-4DB2-BD59-A6C34878D82A}">
                    <a16:rowId xmlns:a16="http://schemas.microsoft.com/office/drawing/2014/main" val="10005"/>
                  </a:ext>
                </a:extLst>
              </a:tr>
            </a:tbl>
          </a:graphicData>
        </a:graphic>
      </p:graphicFrame>
      <p:pic>
        <p:nvPicPr>
          <p:cNvPr id="11" name="Picture 10">
            <a:extLst>
              <a:ext uri="{FF2B5EF4-FFF2-40B4-BE49-F238E27FC236}">
                <a16:creationId xmlns:a16="http://schemas.microsoft.com/office/drawing/2014/main" id="{ED625B29-D7A9-46F2-80B0-D5AA744AF8E7}"/>
              </a:ext>
            </a:extLst>
          </p:cNvPr>
          <p:cNvPicPr>
            <a:picLocks noChangeAspect="1"/>
          </p:cNvPicPr>
          <p:nvPr/>
        </p:nvPicPr>
        <p:blipFill>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15774987" y="8686800"/>
            <a:ext cx="8707186" cy="4572000"/>
          </a:xfrm>
          <a:prstGeom prst="rect">
            <a:avLst/>
          </a:prstGeom>
        </p:spPr>
      </p:pic>
    </p:spTree>
    <p:extLst>
      <p:ext uri="{BB962C8B-B14F-4D97-AF65-F5344CB8AC3E}">
        <p14:creationId xmlns:p14="http://schemas.microsoft.com/office/powerpoint/2010/main" val="4962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u="sng" dirty="0"/>
              <a:t>Methodology</a:t>
            </a:r>
          </a:p>
        </p:txBody>
      </p:sp>
      <p:sp>
        <p:nvSpPr>
          <p:cNvPr id="4" name="TextBox 3"/>
          <p:cNvSpPr txBox="1"/>
          <p:nvPr/>
        </p:nvSpPr>
        <p:spPr>
          <a:xfrm>
            <a:off x="1217929" y="3276601"/>
            <a:ext cx="15776258" cy="8402300"/>
          </a:xfrm>
          <a:prstGeom prst="rect">
            <a:avLst/>
          </a:prstGeom>
          <a:noFill/>
        </p:spPr>
        <p:txBody>
          <a:bodyPr wrap="square" rtlCol="0">
            <a:spAutoFit/>
          </a:bodyPr>
          <a:lstStyle/>
          <a:p>
            <a:pPr marL="914400"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Trial (Test) Balloon</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Graphic illustration</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Survey/Focus group</a:t>
            </a:r>
          </a:p>
          <a:p>
            <a:pPr marL="914400"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SWOT Analysis</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Focus groups</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Human resource data</a:t>
            </a:r>
          </a:p>
          <a:p>
            <a:pPr marL="914400"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Communication Consultation</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Message Mapping</a:t>
            </a:r>
          </a:p>
          <a:p>
            <a:pPr marL="2133661" lvl="1" indent="-914400">
              <a:buFont typeface="Arial" panose="020B0604020202020204" pitchFamily="34" charset="0"/>
              <a:buChar char="•"/>
            </a:pPr>
            <a:r>
              <a:rPr lang="en-US" sz="5200" dirty="0">
                <a:solidFill>
                  <a:schemeClr val="bg1">
                    <a:lumMod val="95000"/>
                  </a:schemeClr>
                </a:solidFill>
                <a:effectLst>
                  <a:outerShdw blurRad="38100" dist="38100" dir="2700000" algn="tl">
                    <a:srgbClr val="000000">
                      <a:alpha val="43137"/>
                    </a:srgbClr>
                  </a:outerShdw>
                </a:effectLst>
              </a:rPr>
              <a:t>Interviews</a:t>
            </a:r>
          </a:p>
          <a:p>
            <a:endParaRPr lang="en-US" sz="5200" dirty="0">
              <a:solidFill>
                <a:schemeClr val="bg1">
                  <a:lumMod val="95000"/>
                </a:schemeClr>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ABAEC94A-0667-4ECF-AC9A-43ACB3544CA7}"/>
              </a:ext>
            </a:extLst>
          </p:cNvPr>
          <p:cNvPicPr/>
          <p:nvPr/>
        </p:nvPicPr>
        <p:blipFill>
          <a:blip r:embed="rId3"/>
          <a:stretch>
            <a:fillRect/>
          </a:stretch>
        </p:blipFill>
        <p:spPr>
          <a:xfrm>
            <a:off x="11550967" y="4876800"/>
            <a:ext cx="5443220" cy="1860550"/>
          </a:xfrm>
          <a:prstGeom prst="rect">
            <a:avLst/>
          </a:prstGeom>
        </p:spPr>
      </p:pic>
      <p:pic>
        <p:nvPicPr>
          <p:cNvPr id="9" name="Picture 8">
            <a:extLst>
              <a:ext uri="{FF2B5EF4-FFF2-40B4-BE49-F238E27FC236}">
                <a16:creationId xmlns:a16="http://schemas.microsoft.com/office/drawing/2014/main" id="{CFF0BB9D-0589-4666-A08F-00770BE296A5}"/>
              </a:ext>
            </a:extLst>
          </p:cNvPr>
          <p:cNvPicPr/>
          <p:nvPr/>
        </p:nvPicPr>
        <p:blipFill>
          <a:blip r:embed="rId3"/>
          <a:stretch>
            <a:fillRect/>
          </a:stretch>
        </p:blipFill>
        <p:spPr>
          <a:xfrm>
            <a:off x="11312207" y="4114800"/>
            <a:ext cx="11854180" cy="4006850"/>
          </a:xfrm>
          <a:prstGeom prst="rect">
            <a:avLst/>
          </a:prstGeom>
        </p:spPr>
      </p:pic>
    </p:spTree>
    <p:extLst>
      <p:ext uri="{BB962C8B-B14F-4D97-AF65-F5344CB8AC3E}">
        <p14:creationId xmlns:p14="http://schemas.microsoft.com/office/powerpoint/2010/main" val="21221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Analysis</a:t>
            </a:r>
          </a:p>
        </p:txBody>
      </p:sp>
      <p:sp>
        <p:nvSpPr>
          <p:cNvPr id="3" name="Text Placeholder 2"/>
          <p:cNvSpPr>
            <a:spLocks noGrp="1"/>
          </p:cNvSpPr>
          <p:nvPr>
            <p:ph type="body" sz="quarter" idx="14"/>
          </p:nvPr>
        </p:nvSpPr>
        <p:spPr/>
        <p:txBody>
          <a:bodyPr/>
          <a:lstStyle/>
          <a:p>
            <a:r>
              <a:rPr lang="en-US" dirty="0"/>
              <a:t>Findings </a:t>
            </a:r>
          </a:p>
        </p:txBody>
      </p:sp>
      <p:graphicFrame>
        <p:nvGraphicFramePr>
          <p:cNvPr id="8" name="Table 7">
            <a:extLst>
              <a:ext uri="{FF2B5EF4-FFF2-40B4-BE49-F238E27FC236}">
                <a16:creationId xmlns:a16="http://schemas.microsoft.com/office/drawing/2014/main" id="{B8CCDFCE-4DB2-4A05-A30B-0D8FB5BFE059}"/>
              </a:ext>
            </a:extLst>
          </p:cNvPr>
          <p:cNvGraphicFramePr>
            <a:graphicFrameLocks noGrp="1"/>
          </p:cNvGraphicFramePr>
          <p:nvPr>
            <p:extLst>
              <p:ext uri="{D42A27DB-BD31-4B8C-83A1-F6EECF244321}">
                <p14:modId xmlns:p14="http://schemas.microsoft.com/office/powerpoint/2010/main" val="566940372"/>
              </p:ext>
            </p:extLst>
          </p:nvPr>
        </p:nvGraphicFramePr>
        <p:xfrm>
          <a:off x="1068386" y="3886199"/>
          <a:ext cx="9525001" cy="8903932"/>
        </p:xfrm>
        <a:graphic>
          <a:graphicData uri="http://schemas.openxmlformats.org/drawingml/2006/table">
            <a:tbl>
              <a:tblPr firstRow="1" bandRow="1">
                <a:tableStyleId>{5C22544A-7EE6-4342-B048-85BDC9FD1C3A}</a:tableStyleId>
              </a:tblPr>
              <a:tblGrid>
                <a:gridCol w="9525001">
                  <a:extLst>
                    <a:ext uri="{9D8B030D-6E8A-4147-A177-3AD203B41FA5}">
                      <a16:colId xmlns:a16="http://schemas.microsoft.com/office/drawing/2014/main" val="874923125"/>
                    </a:ext>
                  </a:extLst>
                </a:gridCol>
              </a:tblGrid>
              <a:tr h="731100">
                <a:tc>
                  <a:txBody>
                    <a:bodyPr/>
                    <a:lstStyle/>
                    <a:p>
                      <a:r>
                        <a:rPr lang="en-US" sz="4400" dirty="0"/>
                        <a:t>Weaknesses - Communication</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037233240"/>
                  </a:ext>
                </a:extLst>
              </a:tr>
              <a:tr h="2017835">
                <a:tc>
                  <a:txBody>
                    <a:bodyPr/>
                    <a:lstStyle/>
                    <a:p>
                      <a:r>
                        <a:rPr lang="en-US" sz="4400" dirty="0"/>
                        <a:t>Communication</a:t>
                      </a:r>
                    </a:p>
                    <a:p>
                      <a:pPr marL="685800" indent="-685800">
                        <a:buFont typeface="Arial" panose="020B0604020202020204" pitchFamily="34" charset="0"/>
                        <a:buChar char="•"/>
                      </a:pPr>
                      <a:r>
                        <a:rPr lang="en-US" sz="4400" dirty="0"/>
                        <a:t>Internal (employees)</a:t>
                      </a:r>
                    </a:p>
                    <a:p>
                      <a:pPr marL="1320800" indent="-520700">
                        <a:buFont typeface="Arial" panose="020B0604020202020204" pitchFamily="34" charset="0"/>
                        <a:buChar char="•"/>
                      </a:pPr>
                      <a:r>
                        <a:rPr lang="en-US" sz="4400" dirty="0"/>
                        <a:t>Vertical</a:t>
                      </a:r>
                    </a:p>
                    <a:p>
                      <a:pPr marL="1320800" indent="-520700">
                        <a:buFont typeface="Arial" panose="020B0604020202020204" pitchFamily="34" charset="0"/>
                        <a:buChar char="•"/>
                      </a:pPr>
                      <a:r>
                        <a:rPr lang="en-US" sz="4400" dirty="0"/>
                        <a:t>Horizontal</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0589446"/>
                  </a:ext>
                </a:extLst>
              </a:tr>
              <a:tr h="2017835">
                <a:tc>
                  <a:txBody>
                    <a:bodyPr/>
                    <a:lstStyle/>
                    <a:p>
                      <a:r>
                        <a:rPr lang="en-US" sz="4400" dirty="0"/>
                        <a:t>Policies, Processes, Procedures</a:t>
                      </a:r>
                    </a:p>
                    <a:p>
                      <a:pPr marL="685800" indent="-685800">
                        <a:buFont typeface="Arial" panose="020B0604020202020204" pitchFamily="34" charset="0"/>
                        <a:buChar char="•"/>
                      </a:pPr>
                      <a:r>
                        <a:rPr lang="en-US" sz="4400" dirty="0"/>
                        <a:t>Unclear</a:t>
                      </a:r>
                    </a:p>
                    <a:p>
                      <a:pPr marL="685800" indent="-685800">
                        <a:buFont typeface="Arial" panose="020B0604020202020204" pitchFamily="34" charset="0"/>
                        <a:buChar char="•"/>
                      </a:pPr>
                      <a:r>
                        <a:rPr lang="en-US" sz="4400" dirty="0"/>
                        <a:t>Nonexistent</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419893015"/>
                  </a:ext>
                </a:extLst>
              </a:tr>
              <a:tr h="731100">
                <a:tc>
                  <a:txBody>
                    <a:bodyPr/>
                    <a:lstStyle/>
                    <a:p>
                      <a:r>
                        <a:rPr lang="en-US" sz="4400" b="1" kern="1200" dirty="0">
                          <a:solidFill>
                            <a:schemeClr val="lt1"/>
                          </a:solidFill>
                          <a:latin typeface="+mn-lt"/>
                          <a:ea typeface="+mn-ea"/>
                          <a:cs typeface="+mn-cs"/>
                        </a:rPr>
                        <a:t>Message Mapping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854364330"/>
                  </a:ext>
                </a:extLst>
              </a:tr>
              <a:tr h="2503132">
                <a:tc>
                  <a:txBody>
                    <a:bodyPr/>
                    <a:lstStyle/>
                    <a:p>
                      <a:pPr marL="0" indent="0">
                        <a:buFont typeface="Arial" panose="020B0604020202020204" pitchFamily="34" charset="0"/>
                        <a:buNone/>
                      </a:pPr>
                      <a:r>
                        <a:rPr lang="en-US" sz="4400" dirty="0"/>
                        <a:t>Internal Platforms</a:t>
                      </a:r>
                      <a:endParaRPr lang="en-US" sz="4400" i="1" dirty="0">
                        <a:solidFill>
                          <a:schemeClr val="accent4">
                            <a:lumMod val="90000"/>
                          </a:schemeClr>
                        </a:solidFill>
                      </a:endParaRPr>
                    </a:p>
                    <a:p>
                      <a:pPr marL="571500" indent="-571500">
                        <a:buFont typeface="Arial" panose="020B0604020202020204" pitchFamily="34" charset="0"/>
                        <a:buChar char="•"/>
                      </a:pPr>
                      <a:r>
                        <a:rPr lang="en-US" sz="4400" dirty="0"/>
                        <a:t>Inbound</a:t>
                      </a:r>
                      <a:endParaRPr lang="en-US" sz="4400" i="1" dirty="0">
                        <a:solidFill>
                          <a:schemeClr val="accent4">
                            <a:lumMod val="90000"/>
                          </a:schemeClr>
                        </a:solidFill>
                      </a:endParaRPr>
                    </a:p>
                    <a:p>
                      <a:pPr marL="1320800" indent="-520700">
                        <a:buFont typeface="Arial" panose="020B0604020202020204" pitchFamily="34" charset="0"/>
                        <a:buChar char="•"/>
                      </a:pPr>
                      <a:r>
                        <a:rPr lang="en-US" sz="4400" i="0" dirty="0">
                          <a:solidFill>
                            <a:schemeClr val="tx1"/>
                          </a:solidFill>
                        </a:rPr>
                        <a:t>Email, Newsletters, Meetings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36693167"/>
                  </a:ext>
                </a:extLst>
              </a:tr>
            </a:tbl>
          </a:graphicData>
        </a:graphic>
      </p:graphicFrame>
      <p:graphicFrame>
        <p:nvGraphicFramePr>
          <p:cNvPr id="17" name="Chart 16">
            <a:extLst>
              <a:ext uri="{FF2B5EF4-FFF2-40B4-BE49-F238E27FC236}">
                <a16:creationId xmlns:a16="http://schemas.microsoft.com/office/drawing/2014/main" id="{628705B8-2F38-4939-BBAA-B006473AD57E}"/>
              </a:ext>
            </a:extLst>
          </p:cNvPr>
          <p:cNvGraphicFramePr>
            <a:graphicFrameLocks/>
          </p:cNvGraphicFramePr>
          <p:nvPr>
            <p:extLst>
              <p:ext uri="{D42A27DB-BD31-4B8C-83A1-F6EECF244321}">
                <p14:modId xmlns:p14="http://schemas.microsoft.com/office/powerpoint/2010/main" val="1407887322"/>
              </p:ext>
            </p:extLst>
          </p:nvPr>
        </p:nvGraphicFramePr>
        <p:xfrm>
          <a:off x="11431587" y="3886200"/>
          <a:ext cx="12115800" cy="7391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CA48CC45-4141-4277-A675-F2384CF63B60}"/>
              </a:ext>
            </a:extLst>
          </p:cNvPr>
          <p:cNvSpPr txBox="1"/>
          <p:nvPr/>
        </p:nvSpPr>
        <p:spPr>
          <a:xfrm>
            <a:off x="11431587" y="11629907"/>
            <a:ext cx="12115800" cy="1200329"/>
          </a:xfrm>
          <a:prstGeom prst="rect">
            <a:avLst/>
          </a:prstGeom>
          <a:noFill/>
          <a:ln w="6350">
            <a:solidFill>
              <a:schemeClr val="accent1"/>
            </a:solidFill>
          </a:ln>
        </p:spPr>
        <p:txBody>
          <a:bodyPr wrap="square" rtlCol="0">
            <a:spAutoFit/>
          </a:bodyPr>
          <a:lstStyle/>
          <a:p>
            <a:r>
              <a:rPr lang="en-US" sz="3600" b="1" dirty="0"/>
              <a:t>*Communication-related activity = 191</a:t>
            </a:r>
          </a:p>
          <a:p>
            <a:r>
              <a:rPr lang="en-US" sz="3600" i="1" dirty="0"/>
              <a:t>*Concept References to the action of communicating</a:t>
            </a:r>
          </a:p>
        </p:txBody>
      </p:sp>
    </p:spTree>
    <p:extLst>
      <p:ext uri="{BB962C8B-B14F-4D97-AF65-F5344CB8AC3E}">
        <p14:creationId xmlns:p14="http://schemas.microsoft.com/office/powerpoint/2010/main" val="42079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u="sng" dirty="0"/>
              <a:t>Alternative</a:t>
            </a:r>
          </a:p>
        </p:txBody>
      </p:sp>
      <p:sp>
        <p:nvSpPr>
          <p:cNvPr id="6" name="TextBox 5">
            <a:extLst>
              <a:ext uri="{FF2B5EF4-FFF2-40B4-BE49-F238E27FC236}">
                <a16:creationId xmlns:a16="http://schemas.microsoft.com/office/drawing/2014/main" id="{0E296C4E-93B4-4E89-A2A5-B6212A6B93CB}"/>
              </a:ext>
            </a:extLst>
          </p:cNvPr>
          <p:cNvSpPr txBox="1"/>
          <p:nvPr/>
        </p:nvSpPr>
        <p:spPr>
          <a:xfrm>
            <a:off x="1601787" y="3124200"/>
            <a:ext cx="20726400" cy="4317464"/>
          </a:xfrm>
          <a:prstGeom prst="rect">
            <a:avLst/>
          </a:prstGeom>
          <a:noFill/>
        </p:spPr>
        <p:txBody>
          <a:bodyPr wrap="square" rtlCol="0">
            <a:spAutoFit/>
          </a:bodyPr>
          <a:lstStyle/>
          <a:p>
            <a:pPr marL="914400" indent="-914400">
              <a:lnSpc>
                <a:spcPct val="200000"/>
              </a:lnSpc>
              <a:buFont typeface="+mj-lt"/>
              <a:buAutoNum type="arabicPeriod"/>
            </a:pPr>
            <a:r>
              <a:rPr lang="en-US" i="1" dirty="0">
                <a:solidFill>
                  <a:schemeClr val="bg1"/>
                </a:solidFill>
              </a:rPr>
              <a:t>Introduce CSR Communication Strategy:  </a:t>
            </a:r>
            <a:r>
              <a:rPr lang="en-US" dirty="0">
                <a:solidFill>
                  <a:schemeClr val="bg1"/>
                </a:solidFill>
              </a:rPr>
              <a:t>CSR market brand communication enables business operations to create shared value amongst employees by sharing its goals, progress and achievements with them. </a:t>
            </a:r>
          </a:p>
        </p:txBody>
      </p:sp>
    </p:spTree>
    <p:extLst>
      <p:ext uri="{BB962C8B-B14F-4D97-AF65-F5344CB8AC3E}">
        <p14:creationId xmlns:p14="http://schemas.microsoft.com/office/powerpoint/2010/main" val="71499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CSR Communication Strategy</a:t>
            </a:r>
          </a:p>
        </p:txBody>
      </p:sp>
      <p:sp>
        <p:nvSpPr>
          <p:cNvPr id="3" name="Text Placeholder 2"/>
          <p:cNvSpPr>
            <a:spLocks noGrp="1"/>
          </p:cNvSpPr>
          <p:nvPr>
            <p:ph type="body" sz="quarter" idx="14"/>
          </p:nvPr>
        </p:nvSpPr>
        <p:spPr/>
        <p:txBody>
          <a:bodyPr/>
          <a:lstStyle/>
          <a:p>
            <a:r>
              <a:rPr lang="en-US" dirty="0"/>
              <a:t>CSR Communication Strategy</a:t>
            </a:r>
          </a:p>
        </p:txBody>
      </p:sp>
      <p:sp>
        <p:nvSpPr>
          <p:cNvPr id="4" name="TextBox 3"/>
          <p:cNvSpPr txBox="1"/>
          <p:nvPr/>
        </p:nvSpPr>
        <p:spPr>
          <a:xfrm>
            <a:off x="1285252" y="3581400"/>
            <a:ext cx="9308135" cy="8956298"/>
          </a:xfrm>
          <a:prstGeom prst="rect">
            <a:avLst/>
          </a:prstGeom>
          <a:noFill/>
        </p:spPr>
        <p:txBody>
          <a:bodyPr wrap="square" rtlCol="0">
            <a:spAutoFit/>
          </a:bodyPr>
          <a:lstStyle/>
          <a:p>
            <a:r>
              <a:rPr lang="en-US" sz="7200" b="1" dirty="0"/>
              <a:t>Corporate social responsibility</a:t>
            </a:r>
            <a:r>
              <a:rPr lang="en-US" sz="7200" dirty="0"/>
              <a:t>(</a:t>
            </a:r>
            <a:r>
              <a:rPr lang="en-US" sz="7200" b="1" dirty="0"/>
              <a:t>CSR</a:t>
            </a:r>
            <a:r>
              <a:rPr lang="en-US" sz="7200" dirty="0"/>
              <a:t>) communication can be perceived as a reaction to the ongoing process of societal change and making those initiatives sound like it matters.</a:t>
            </a:r>
          </a:p>
        </p:txBody>
      </p:sp>
      <p:pic>
        <p:nvPicPr>
          <p:cNvPr id="8" name="Picture 7">
            <a:extLst>
              <a:ext uri="{FF2B5EF4-FFF2-40B4-BE49-F238E27FC236}">
                <a16:creationId xmlns:a16="http://schemas.microsoft.com/office/drawing/2014/main" id="{56ED6E63-E9DA-438D-8420-1C8DE5E5E4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355387" y="3617494"/>
            <a:ext cx="12192000" cy="9134475"/>
          </a:xfrm>
          <a:prstGeom prst="rect">
            <a:avLst/>
          </a:prstGeom>
        </p:spPr>
      </p:pic>
    </p:spTree>
    <p:extLst>
      <p:ext uri="{BB962C8B-B14F-4D97-AF65-F5344CB8AC3E}">
        <p14:creationId xmlns:p14="http://schemas.microsoft.com/office/powerpoint/2010/main" val="31918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25503</TotalTime>
  <Words>706</Words>
  <Application>Microsoft Office PowerPoint</Application>
  <PresentationFormat>Custom</PresentationFormat>
  <Paragraphs>165</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Lato Black</vt:lpstr>
      <vt:lpstr>Lato Light</vt:lpstr>
      <vt:lpstr>Lucida Grande</vt:lpstr>
      <vt:lpstr>Myriad Pro</vt:lpstr>
      <vt:lpstr>Raleway ExtraBold</vt:lpstr>
      <vt:lpstr>Raleway Light</vt:lpstr>
      <vt:lpstr>Times New Roman</vt:lpstr>
      <vt:lpstr>Office Theme</vt:lpstr>
      <vt:lpstr>PowerPoint Presentation</vt:lpstr>
      <vt:lpstr> CSR Communication Strategy:  Using Communication Channels and Message Development to Impact Employee Performance in LHDs </vt:lpstr>
      <vt:lpstr>George Bernard Shaw</vt:lpstr>
      <vt:lpstr>Problem Statement:</vt:lpstr>
      <vt:lpstr>PowerPoint Presentation</vt:lpstr>
      <vt:lpstr>Methodology</vt:lpstr>
      <vt:lpstr>PowerPoint Presentation</vt:lpstr>
      <vt:lpstr>Alternative</vt:lpstr>
      <vt:lpstr>PowerPoint Presentation</vt:lpstr>
      <vt:lpstr>PowerPoint Presentation</vt:lpstr>
      <vt:lpstr>PowerPoint Presentation</vt:lpstr>
      <vt:lpstr>PowerPoint Presentation</vt:lpstr>
      <vt:lpstr>Acknowledgments…</vt:lpstr>
    </vt:vector>
  </TitlesOfParts>
  <Company>Houston Health Department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Houston Health Department</dc:creator>
  <cp:lastModifiedBy>Carter, Jeniece - HHD</cp:lastModifiedBy>
  <cp:revision>1055</cp:revision>
  <cp:lastPrinted>2018-04-13T19:17:50Z</cp:lastPrinted>
  <dcterms:created xsi:type="dcterms:W3CDTF">2014-11-10T20:05:35Z</dcterms:created>
  <dcterms:modified xsi:type="dcterms:W3CDTF">2018-04-14T04:33:23Z</dcterms:modified>
</cp:coreProperties>
</file>