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Lst>
  <p:notesMasterIdLst>
    <p:notesMasterId r:id="rId42"/>
  </p:notesMasterIdLst>
  <p:sldIdLst>
    <p:sldId id="277" r:id="rId4"/>
    <p:sldId id="278" r:id="rId5"/>
    <p:sldId id="263" r:id="rId6"/>
    <p:sldId id="273" r:id="rId7"/>
    <p:sldId id="274" r:id="rId8"/>
    <p:sldId id="276" r:id="rId9"/>
    <p:sldId id="275" r:id="rId10"/>
    <p:sldId id="265" r:id="rId11"/>
    <p:sldId id="266" r:id="rId12"/>
    <p:sldId id="267" r:id="rId13"/>
    <p:sldId id="268" r:id="rId14"/>
    <p:sldId id="269" r:id="rId15"/>
    <p:sldId id="270" r:id="rId16"/>
    <p:sldId id="271" r:id="rId17"/>
    <p:sldId id="288" r:id="rId18"/>
    <p:sldId id="289" r:id="rId19"/>
    <p:sldId id="290" r:id="rId20"/>
    <p:sldId id="294" r:id="rId21"/>
    <p:sldId id="296" r:id="rId22"/>
    <p:sldId id="297" r:id="rId23"/>
    <p:sldId id="298" r:id="rId24"/>
    <p:sldId id="299" r:id="rId25"/>
    <p:sldId id="300" r:id="rId26"/>
    <p:sldId id="301" r:id="rId27"/>
    <p:sldId id="302" r:id="rId28"/>
    <p:sldId id="303" r:id="rId29"/>
    <p:sldId id="304" r:id="rId30"/>
    <p:sldId id="305" r:id="rId31"/>
    <p:sldId id="306" r:id="rId32"/>
    <p:sldId id="279" r:id="rId33"/>
    <p:sldId id="280" r:id="rId34"/>
    <p:sldId id="281" r:id="rId35"/>
    <p:sldId id="282" r:id="rId36"/>
    <p:sldId id="283" r:id="rId37"/>
    <p:sldId id="284" r:id="rId38"/>
    <p:sldId id="285" r:id="rId39"/>
    <p:sldId id="307" r:id="rId40"/>
    <p:sldId id="30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836" autoAdjust="0"/>
  </p:normalViewPr>
  <p:slideViewPr>
    <p:cSldViewPr snapToGrid="0">
      <p:cViewPr varScale="1">
        <p:scale>
          <a:sx n="62" d="100"/>
          <a:sy n="62" d="100"/>
        </p:scale>
        <p:origin x="23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219C5-8F51-4DE5-9F83-625540992756}" type="datetimeFigureOut">
              <a:rPr lang="en-US" smtClean="0"/>
              <a:t>4/16/2018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3EBB20-A696-4AE3-8599-0DFA6ECE37A4}" type="slidenum">
              <a:rPr lang="en-US" smtClean="0"/>
              <a:t>‹#›</a:t>
            </a:fld>
            <a:endParaRPr lang="en-US"/>
          </a:p>
        </p:txBody>
      </p:sp>
    </p:spTree>
    <p:extLst>
      <p:ext uri="{BB962C8B-B14F-4D97-AF65-F5344CB8AC3E}">
        <p14:creationId xmlns:p14="http://schemas.microsoft.com/office/powerpoint/2010/main" val="13766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33igt8427g0w69zms33dqm48-wpengine.netdna-ssl.com/wp-content/uploads/2013/11/Nine-Resources-Info-Graphic.p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2B96188-D43D-4A97-BA46-C093088670A4}" type="slidenum">
              <a:rPr lang="en-US" smtClean="0"/>
              <a:pPr>
                <a:defRPr/>
              </a:pPr>
              <a:t>4</a:t>
            </a:fld>
            <a:endParaRPr lang="en-US" dirty="0"/>
          </a:p>
        </p:txBody>
      </p:sp>
    </p:spTree>
    <p:extLst>
      <p:ext uri="{BB962C8B-B14F-4D97-AF65-F5344CB8AC3E}">
        <p14:creationId xmlns:p14="http://schemas.microsoft.com/office/powerpoint/2010/main" val="2173296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Career Advancement Competitive Edge (C.A.C.E.) </a:t>
            </a:r>
            <a:r>
              <a:rPr lang="en-US" dirty="0"/>
              <a:t>is an interactive </a:t>
            </a:r>
            <a:r>
              <a:rPr lang="en-US" sz="1200" kern="1200" dirty="0">
                <a:solidFill>
                  <a:schemeClr val="tx1"/>
                </a:solidFill>
                <a:effectLst/>
                <a:latin typeface="+mn-lt"/>
                <a:ea typeface="+mn-ea"/>
                <a:cs typeface="+mn-cs"/>
              </a:rPr>
              <a:t>workshop designed to expose the NEORSD Good Neighbor Ambassadors to essential customer service, professionalism and career advancement skills.  Through a series of instructional modules, discussions, handouts, behavioral modeling and activities that include role play, students have the opportunity to learn, observe, and develop customer service skills and practice professionalism.   In addition to this workshop we offer essential wraparound supports to include a career interest inventory, aptitude assessment, career coaching, résumé preparation and behavioral-based interview practice.</a:t>
            </a:r>
          </a:p>
          <a:p>
            <a:pPr fontAlgn="t"/>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964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kern="1200" dirty="0">
                <a:solidFill>
                  <a:schemeClr val="tx1"/>
                </a:solidFill>
                <a:effectLst/>
                <a:latin typeface="+mn-lt"/>
                <a:ea typeface="+mn-ea"/>
                <a:cs typeface="+mn-cs"/>
              </a:rPr>
              <a:t>EDUCATIONAL OUTCOMES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a participant of the Career Advancement Skills Competitive Edge Workshop, the NEORSD Good Neighbor Ambassadors is registered as a student at Cuyahoga Community College (Tri-C), receive a Tri-C student identification number and obtain a student picture I.D.  The Ambassadors have access to all of the benefits and services available to students, i.e. the library, gym, Tri-C student discounts, bus tickets, etc.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Upon</a:t>
            </a:r>
            <a:r>
              <a:rPr lang="en-US" sz="1200" kern="1200" baseline="0" dirty="0">
                <a:solidFill>
                  <a:schemeClr val="tx1"/>
                </a:solidFill>
                <a:effectLst/>
                <a:latin typeface="+mn-lt"/>
                <a:ea typeface="+mn-ea"/>
                <a:cs typeface="+mn-cs"/>
              </a:rPr>
              <a:t> successful completion of the course modules, students will demonstrate an increase understanding of:</a:t>
            </a:r>
          </a:p>
          <a:p>
            <a:endParaRPr lang="en-US" sz="12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 </a:t>
            </a:r>
            <a:r>
              <a:rPr lang="en-US" sz="1200" b="1" kern="1200" baseline="0" dirty="0">
                <a:solidFill>
                  <a:schemeClr val="tx1"/>
                </a:solidFill>
                <a:effectLst/>
                <a:latin typeface="+mn-lt"/>
                <a:ea typeface="+mn-ea"/>
                <a:cs typeface="+mn-cs"/>
              </a:rPr>
              <a:t>importance</a:t>
            </a:r>
            <a:r>
              <a:rPr lang="en-US" sz="1200" kern="1200" baseline="0" dirty="0">
                <a:solidFill>
                  <a:schemeClr val="tx1"/>
                </a:solidFill>
                <a:effectLst/>
                <a:latin typeface="+mn-lt"/>
                <a:ea typeface="+mn-ea"/>
                <a:cs typeface="+mn-cs"/>
              </a:rPr>
              <a:t> of a wide array of skills that are essential for career advancement</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 </a:t>
            </a:r>
            <a:r>
              <a:rPr lang="en-US" sz="1200" b="1" kern="1200" baseline="0" dirty="0">
                <a:solidFill>
                  <a:schemeClr val="tx1"/>
                </a:solidFill>
                <a:effectLst/>
                <a:latin typeface="+mn-lt"/>
                <a:ea typeface="+mn-ea"/>
                <a:cs typeface="+mn-cs"/>
              </a:rPr>
              <a:t>consequences</a:t>
            </a:r>
            <a:r>
              <a:rPr lang="en-US" sz="1200" kern="1200" baseline="0" dirty="0">
                <a:solidFill>
                  <a:schemeClr val="tx1"/>
                </a:solidFill>
                <a:effectLst/>
                <a:latin typeface="+mn-lt"/>
                <a:ea typeface="+mn-ea"/>
                <a:cs typeface="+mn-cs"/>
              </a:rPr>
              <a:t> of not having these skills or not putting them into practice</a:t>
            </a: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The ways these skills are used in the workplace in </a:t>
            </a:r>
            <a:r>
              <a:rPr lang="en-US" sz="1200" b="1" kern="1200" baseline="0" dirty="0">
                <a:solidFill>
                  <a:schemeClr val="tx1"/>
                </a:solidFill>
                <a:effectLst/>
                <a:latin typeface="+mn-lt"/>
                <a:ea typeface="+mn-ea"/>
                <a:cs typeface="+mn-cs"/>
              </a:rPr>
              <a:t>real life </a:t>
            </a:r>
            <a:r>
              <a:rPr lang="en-US" sz="1200" kern="1200" baseline="0" dirty="0">
                <a:solidFill>
                  <a:schemeClr val="tx1"/>
                </a:solidFill>
                <a:effectLst/>
                <a:latin typeface="+mn-lt"/>
                <a:ea typeface="+mn-ea"/>
                <a:cs typeface="+mn-cs"/>
              </a:rPr>
              <a:t>situations</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865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0"/>
              </a:spcBef>
              <a:buFontTx/>
              <a:buNone/>
            </a:pPr>
            <a:r>
              <a:rPr lang="en-US" dirty="0"/>
              <a:t>However, when working with students who are in generational poverty we understand that </a:t>
            </a:r>
            <a:r>
              <a:rPr lang="en-US" sz="1200" b="1" dirty="0">
                <a:solidFill>
                  <a:schemeClr val="tx2"/>
                </a:solidFill>
                <a:latin typeface="Arial" pitchFamily="34" charset="0"/>
              </a:rPr>
              <a:t>no</a:t>
            </a:r>
            <a:r>
              <a:rPr lang="en-US" altLang="en-US" sz="1200" b="1" dirty="0">
                <a:solidFill>
                  <a:schemeClr val="tx2"/>
                </a:solidFill>
                <a:latin typeface="Arial" pitchFamily="34" charset="0"/>
              </a:rPr>
              <a:t> significant learning occurs without a significant relationship – Dr. James Comer.  </a:t>
            </a:r>
            <a:r>
              <a:rPr lang="en-US" altLang="en-US" sz="1200" b="0" dirty="0">
                <a:solidFill>
                  <a:schemeClr val="tx2"/>
                </a:solidFill>
                <a:latin typeface="Arial" pitchFamily="34" charset="0"/>
              </a:rPr>
              <a:t>T</a:t>
            </a:r>
            <a:r>
              <a:rPr lang="en-US" b="0" dirty="0"/>
              <a:t>rust</a:t>
            </a:r>
            <a:r>
              <a:rPr lang="en-US" dirty="0"/>
              <a:t> and relationships are key.</a:t>
            </a:r>
          </a:p>
          <a:p>
            <a:pPr algn="l">
              <a:spcBef>
                <a:spcPct val="0"/>
              </a:spcBef>
              <a:buFontTx/>
              <a:buNone/>
            </a:pPr>
            <a:endParaRPr 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As the primary instructor of the CACE workshop to the Ambassadors, I noticed an heightened lack of understanding to the seemingly well known rules of workplace etiquette.  </a:t>
            </a:r>
            <a:r>
              <a:rPr lang="en-US" b="0" dirty="0"/>
              <a:t>The </a:t>
            </a:r>
            <a:r>
              <a:rPr lang="en-US" sz="1200" b="0" dirty="0">
                <a:solidFill>
                  <a:schemeClr val="tx2"/>
                </a:solidFill>
                <a:latin typeface="Arial" pitchFamily="34" charset="0"/>
              </a:rPr>
              <a:t>outlook, experiences, responses, and behaviors of the participants prompted me to become further trained in the Bridges Out of Poverty philosophy.  </a:t>
            </a:r>
            <a:r>
              <a:rPr lang="en-US" altLang="en-US" sz="800" b="1" dirty="0">
                <a:latin typeface="Arial" pitchFamily="34" charset="0"/>
              </a:rPr>
              <a:t> </a:t>
            </a:r>
          </a:p>
          <a:p>
            <a:pPr algn="l">
              <a:spcBef>
                <a:spcPct val="0"/>
              </a:spcBef>
              <a:buFontTx/>
              <a:buNone/>
            </a:pPr>
            <a:endParaRPr lang="en-US" dirty="0"/>
          </a:p>
          <a:p>
            <a:pPr algn="l">
              <a:spcBef>
                <a:spcPct val="0"/>
              </a:spcBef>
              <a:buFontTx/>
              <a:buNone/>
            </a:pPr>
            <a:endParaRPr lang="en-US" altLang="en-US" sz="1200" b="1" dirty="0">
              <a:solidFill>
                <a:schemeClr val="tx2"/>
              </a:solidFill>
              <a:latin typeface="Arial" pitchFamily="34" charset="0"/>
            </a:endParaRPr>
          </a:p>
          <a:p>
            <a:pPr algn="l">
              <a:spcBef>
                <a:spcPct val="0"/>
              </a:spcBef>
              <a:buFontTx/>
              <a:buNone/>
            </a:pPr>
            <a:r>
              <a:rPr lang="en-US" altLang="en-US" sz="800" b="1" dirty="0">
                <a:solidFill>
                  <a:srgbClr val="800000"/>
                </a:solidFill>
              </a:rPr>
              <a:t>(For reference only:  </a:t>
            </a:r>
            <a:r>
              <a:rPr lang="en-US" sz="1200" b="0" i="0" kern="1200" dirty="0">
                <a:solidFill>
                  <a:schemeClr val="tx1"/>
                </a:solidFill>
                <a:effectLst/>
                <a:latin typeface="+mn-lt"/>
                <a:ea typeface="+mn-ea"/>
                <a:cs typeface="+mn-cs"/>
              </a:rPr>
              <a:t>The Comer School Development Program (SDP) began in the two lowest income and lowest achieving elementary schools in the city, 32nd and 33rd of 33 in 1968. Child psychiatrist James P. Comer, MD, MPH and a team of Yale Child Study Center colleagues worked with the two schools that eventually rivaled the city's highest income schools, had the best attendance record, and no serious behavior problems. Over the past nearly 50 years numerous schools have used SDP similarly to close the achievement gap. The SDP model has been implemented in more than 1000 schools in 26 U.S. states, the District of Columbia, Trinidad and Tobago, South Africa, England, and Ireland.)</a:t>
            </a:r>
            <a:endParaRPr lang="en-US" altLang="en-US" sz="800" b="1" dirty="0">
              <a:solidFill>
                <a:srgbClr val="80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874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ct val="0"/>
              </a:spcBef>
              <a:buFontTx/>
              <a:buNone/>
            </a:pPr>
            <a:r>
              <a:rPr lang="en-US" altLang="en-US" sz="800" b="1" dirty="0">
                <a:latin typeface="Arial" pitchFamily="34" charset="0"/>
              </a:rPr>
              <a:t>Q.</a:t>
            </a:r>
            <a:r>
              <a:rPr lang="en-US" altLang="en-US" sz="800" b="1" baseline="0" dirty="0">
                <a:latin typeface="Arial" pitchFamily="34" charset="0"/>
              </a:rPr>
              <a:t> </a:t>
            </a:r>
            <a:r>
              <a:rPr lang="en-US" b="1" dirty="0">
                <a:solidFill>
                  <a:srgbClr val="1F497D"/>
                </a:solidFill>
                <a:latin typeface="Calibri" panose="020F0502020204030204" pitchFamily="34" charset="0"/>
              </a:rPr>
              <a:t>2</a:t>
            </a:r>
            <a:r>
              <a:rPr lang="en-US" dirty="0">
                <a:solidFill>
                  <a:srgbClr val="1F497D"/>
                </a:solidFill>
                <a:latin typeface="Calibri" panose="020F0502020204030204" pitchFamily="34" charset="0"/>
              </a:rPr>
              <a:t>.</a:t>
            </a:r>
            <a:r>
              <a:rPr lang="en-US" sz="500" b="0" i="0" dirty="0">
                <a:solidFill>
                  <a:srgbClr val="1F497D"/>
                </a:solidFill>
                <a:effectLst/>
                <a:latin typeface="Times New Roman" panose="02020603050405020304" pitchFamily="18" charset="0"/>
              </a:rPr>
              <a:t>       </a:t>
            </a:r>
            <a:r>
              <a:rPr lang="en-US" b="1" dirty="0">
                <a:solidFill>
                  <a:srgbClr val="1F497D"/>
                </a:solidFill>
                <a:latin typeface="Calibri" panose="020F0502020204030204" pitchFamily="34" charset="0"/>
              </a:rPr>
              <a:t>Can you share with us what is Bridges Out of Poverty?</a:t>
            </a:r>
          </a:p>
          <a:p>
            <a:pPr algn="l">
              <a:spcBef>
                <a:spcPct val="0"/>
              </a:spcBef>
              <a:buFontTx/>
              <a:buNone/>
            </a:pPr>
            <a:endParaRPr lang="en-US" b="1" dirty="0">
              <a:solidFill>
                <a:srgbClr val="21212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Bridges Out of Poverty is a philosophy that uses the lens of economic class to provide employers, educational institutions, community organizations, social agencies and individuals with the concrete tools and specific strategies to prevent, reduce and alleviate poverty.   For</a:t>
            </a:r>
            <a:r>
              <a:rPr lang="en-US" altLang="en-US" b="0" baseline="0" dirty="0"/>
              <a:t> the purposes of this framework, we define poverty as  “the extent to which an individual lives without resources.” – Dr. Ruby Payne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Doing without resources includes financial, emotional, mental, spiritual, physical, support systems, relationships and role models, and the hidden rules of a group.</a:t>
            </a:r>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aha! Process’s </a:t>
            </a:r>
            <a:r>
              <a:rPr lang="en-US" sz="1200" b="1" i="0" kern="1200" dirty="0">
                <a:solidFill>
                  <a:schemeClr val="tx1"/>
                </a:solidFill>
                <a:effectLst/>
                <a:latin typeface="+mn-lt"/>
                <a:ea typeface="+mn-ea"/>
                <a:cs typeface="+mn-cs"/>
              </a:rPr>
              <a:t>Bridges Out of Poverty</a:t>
            </a:r>
            <a:r>
              <a:rPr lang="en-US" sz="1200" b="0" i="0" kern="1200" dirty="0">
                <a:solidFill>
                  <a:schemeClr val="tx1"/>
                </a:solidFill>
                <a:effectLst/>
                <a:latin typeface="+mn-lt"/>
                <a:ea typeface="+mn-ea"/>
                <a:cs typeface="+mn-cs"/>
              </a:rPr>
              <a:t> community support program provides a family of concepts, workshops, and products to help employers, community organizations, social service agencies, and individuals address and reduce poverty in a comprehensive way. Bridges brings people from all sectors and economic classes together to improve job retention rates, </a:t>
            </a:r>
            <a:r>
              <a:rPr lang="en-US" sz="1200" b="1" i="0" kern="1200" dirty="0">
                <a:solidFill>
                  <a:schemeClr val="tx1"/>
                </a:solidFill>
                <a:effectLst/>
                <a:latin typeface="+mn-lt"/>
                <a:ea typeface="+mn-ea"/>
                <a:cs typeface="+mn-cs"/>
                <a:hlinkClick r:id="rId3"/>
              </a:rPr>
              <a:t>build resources</a:t>
            </a:r>
            <a:r>
              <a:rPr lang="en-US" sz="1200" b="0" i="0" kern="1200" dirty="0">
                <a:solidFill>
                  <a:schemeClr val="tx1"/>
                </a:solidFill>
                <a:effectLst/>
                <a:latin typeface="+mn-lt"/>
                <a:ea typeface="+mn-ea"/>
                <a:cs typeface="+mn-cs"/>
              </a:rPr>
              <a:t>, improve outcomes, and support those who are moving out of poverty.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01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170" indent="-110170">
              <a:buFont typeface="Wingdings" pitchFamily="2" charset="2"/>
              <a:buChar char="§"/>
              <a:defRPr/>
            </a:pPr>
            <a:r>
              <a:rPr lang="en-US" dirty="0"/>
              <a:t>The Bridges work is intended to be used at all of these levels: individual, institution, community, and policy. We call these the four lenses through which you can view and use the Bridges information as represented in the Community Sustainability Grid, Appendix H (and discussed on pp. 28–30) in </a:t>
            </a:r>
            <a:r>
              <a:rPr lang="en-US" i="1" dirty="0"/>
              <a:t>Facilitator Notes for Getting Ahead in a Just-Gettin'-By World </a:t>
            </a:r>
            <a:r>
              <a:rPr lang="en-US" dirty="0"/>
              <a:t>(DeVol, 2006). </a:t>
            </a:r>
          </a:p>
          <a:p>
            <a:pPr marL="110170" indent="-110170">
              <a:buFont typeface="Wingdings" pitchFamily="2" charset="2"/>
              <a:buChar char="§"/>
              <a:defRPr/>
            </a:pPr>
            <a:endParaRPr lang="en-US" dirty="0"/>
          </a:p>
          <a:p>
            <a:pPr marL="110170" indent="-110170">
              <a:buFont typeface="Wingdings" pitchFamily="2" charset="2"/>
              <a:buChar char="§"/>
              <a:defRPr/>
            </a:pPr>
            <a:r>
              <a:rPr lang="en-US" dirty="0"/>
              <a:t>There are two objectives with the mental model on this page. The first is to have every participant view the material in all four ways. Every participant will have their “favorite” lens or way that they like to view the material. For example, some of us spend 98% of our job working with individuals, so when we go to training or receive new information like the Bridges material, we are asking, “Now, how do I use this information when I am working directly with a person?” The Bridges individual track will give you specific tools that will assist you with this level.</a:t>
            </a:r>
          </a:p>
          <a:p>
            <a:pPr marL="110170" indent="-110170">
              <a:buFont typeface="Wingdings" pitchFamily="2" charset="2"/>
              <a:buChar char="§"/>
              <a:defRPr/>
            </a:pPr>
            <a:endParaRPr lang="en-US" dirty="0"/>
          </a:p>
          <a:p>
            <a:pPr marL="110170" indent="-110170">
              <a:buFont typeface="Wingdings" pitchFamily="2" charset="2"/>
              <a:buChar char="§"/>
              <a:defRPr/>
            </a:pPr>
            <a:r>
              <a:rPr lang="en-US" dirty="0"/>
              <a:t>As a person gets promoted, their “favorite” lens often changes to the institution lens. Now, when we receive new information, we are not thinking about how we use this at an individual level, but rather how we can use this to change the way our program is set up, to adjust how our institution operates. The institution track will give you concrete methods and ideas of how to use the Bridges information at this level.</a:t>
            </a:r>
          </a:p>
          <a:p>
            <a:pPr marL="110170" indent="-110170">
              <a:buFont typeface="Wingdings" pitchFamily="2" charset="2"/>
              <a:buChar char="§"/>
              <a:defRPr/>
            </a:pPr>
            <a:endParaRPr lang="en-US" dirty="0"/>
          </a:p>
          <a:p>
            <a:pPr marL="110170" indent="-110170">
              <a:buFont typeface="Wingdings" pitchFamily="2" charset="2"/>
              <a:buChar char="§"/>
              <a:defRPr/>
            </a:pPr>
            <a:r>
              <a:rPr lang="en-US" dirty="0"/>
              <a:t>Still, some of us consider ourselves community advocates, and we want to know how we use this information at a community level. There are communities throughout the country and in other countries using the Bridges information. The community track will give examples and ideas of how to use this at a community level.  </a:t>
            </a:r>
          </a:p>
          <a:p>
            <a:pPr marL="110170" indent="-110170">
              <a:buFont typeface="Wingdings" pitchFamily="2" charset="2"/>
              <a:buChar char="§"/>
              <a:defRPr/>
            </a:pPr>
            <a:endParaRPr lang="en-US" dirty="0"/>
          </a:p>
          <a:p>
            <a:pPr marL="110170" indent="-110170">
              <a:buFont typeface="Wingdings" pitchFamily="2" charset="2"/>
              <a:buChar char="§"/>
              <a:defRPr/>
            </a:pPr>
            <a:r>
              <a:rPr lang="en-US" dirty="0"/>
              <a:t>If we use the Bridges material at the individual, institution, and community level, then often policies begin to change. Policies include policies that run your program, all the way up to federal policies (program, institution, city, county, state, and federal are all included in policies). This is why it is a large arch over the other three.</a:t>
            </a:r>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749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Facilitating the</a:t>
            </a:r>
            <a:r>
              <a:rPr lang="en-US" sz="1200" baseline="0" dirty="0"/>
              <a:t> Career Advancement Skills</a:t>
            </a:r>
            <a:r>
              <a:rPr lang="en-US" sz="1200" dirty="0"/>
              <a:t> workshop from the Bridges Out of Poverty framework allows the Tri-C facilitator,</a:t>
            </a:r>
            <a:r>
              <a:rPr lang="en-US" sz="1200" baseline="0" dirty="0"/>
              <a:t> NEORSD, and the participants</a:t>
            </a:r>
            <a:r>
              <a:rPr lang="en-US" sz="1200" dirty="0"/>
              <a:t> to establish,</a:t>
            </a:r>
            <a:r>
              <a:rPr lang="en-US" sz="1200" baseline="0" dirty="0"/>
              <a:t> build, and guard relationships of mutual respect.  Mutual respect fosters a deeper learning.  </a:t>
            </a:r>
          </a:p>
          <a:p>
            <a:endParaRPr lang="en-US" sz="1200" baseline="0" dirty="0"/>
          </a:p>
          <a:p>
            <a:r>
              <a:rPr lang="en-US" sz="1200" baseline="0" dirty="0"/>
              <a:t>In Bridges we refer to the </a:t>
            </a:r>
            <a:r>
              <a:rPr lang="en-US" sz="1200" dirty="0"/>
              <a:t>participants as investigators.  Tri-C,</a:t>
            </a:r>
            <a:r>
              <a:rPr lang="en-US" sz="1200" baseline="0" dirty="0"/>
              <a:t> the administrative team of the </a:t>
            </a:r>
            <a:r>
              <a:rPr lang="en-US" sz="1200" dirty="0"/>
              <a:t>NEORSD GNA</a:t>
            </a:r>
            <a:r>
              <a:rPr lang="en-US" sz="1200" baseline="0" dirty="0"/>
              <a:t> program listen to and hear one another.  Through this intentional and purposeful communication the investigators (individual), the college (institution) and the employer (business community) co-investigate the realities of their relationship, bringing insights from all economic classes.  </a:t>
            </a:r>
          </a:p>
          <a:p>
            <a:endParaRPr lang="en-US" sz="1200" baseline="0"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154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Hidden</a:t>
            </a:r>
            <a:r>
              <a:rPr lang="en-US" b="1" baseline="0" dirty="0"/>
              <a:t> Rules for Economic Class</a:t>
            </a:r>
            <a:r>
              <a:rPr lang="en-US" baseline="0" dirty="0"/>
              <a:t>:  Hidden rules are the unspoken cues and habits of a group. – Dr. Ruby Payne  They are hidden because they are not written.  If workplace etiquette is built on middle class norms, how are members of other economic class exposed to these norms.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Tyranny of the</a:t>
            </a:r>
            <a:r>
              <a:rPr lang="en-US" baseline="0" dirty="0"/>
              <a:t> moment:  </a:t>
            </a:r>
            <a:r>
              <a:rPr lang="en-US" altLang="en-US" sz="1200" dirty="0">
                <a:latin typeface="Times New Roman" panose="02020603050405020304" pitchFamily="18" charset="0"/>
                <a:cs typeface="Times New Roman" panose="02020603050405020304" pitchFamily="18" charset="0"/>
              </a:rPr>
              <a:t>The Bridges theory: When individuals are under-resourced to the extent that they spend too much time and energy keeping their heads above water, they fall into the tyranny of the moment. Rather than spending time and energy on building resources for a better future, their time and energy goes into trying to stabilize a destabilized world. In that way, they end up simply maintaining a life of poverty.</a:t>
            </a:r>
            <a:r>
              <a:rPr lang="en-US" altLang="en-US" sz="1200" baseline="0" dirty="0">
                <a:latin typeface="Times New Roman" panose="02020603050405020304" pitchFamily="18" charset="0"/>
                <a:cs typeface="Times New Roman" panose="02020603050405020304" pitchFamily="18" charset="0"/>
              </a:rPr>
              <a:t>  This constant crisis makes it difficult for people in poverty to build a future story.  </a:t>
            </a:r>
            <a:endParaRPr lang="en-US" alt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483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076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Q.</a:t>
            </a:r>
            <a:r>
              <a:rPr lang="en-US" sz="1200" b="1" i="0" kern="1200" baseline="0" dirty="0">
                <a:solidFill>
                  <a:schemeClr val="tx1"/>
                </a:solidFill>
                <a:effectLst/>
                <a:latin typeface="+mn-lt"/>
                <a:ea typeface="+mn-ea"/>
                <a:cs typeface="+mn-cs"/>
              </a:rPr>
              <a:t> 3. </a:t>
            </a:r>
            <a:r>
              <a:rPr lang="en-US" b="1" dirty="0">
                <a:solidFill>
                  <a:srgbClr val="1F497D"/>
                </a:solidFill>
                <a:latin typeface="Calibri" panose="020F0502020204030204" pitchFamily="34" charset="0"/>
              </a:rPr>
              <a:t>How has the Bridges approach framework impacted the outcomes of the Good Neighbor Ambassadors?</a:t>
            </a:r>
            <a:endParaRPr lang="en-US" b="1" dirty="0">
              <a:solidFill>
                <a:srgbClr val="212121"/>
              </a:solidFill>
              <a:latin typeface="Calibri" panose="020F0502020204030204" pitchFamily="34" charset="0"/>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Strengthen educational attainment and job skills</a:t>
            </a:r>
            <a:r>
              <a:rPr lang="en-US" sz="1200" b="0" i="0" kern="1200" dirty="0">
                <a:solidFill>
                  <a:schemeClr val="tx1"/>
                </a:solidFill>
                <a:effectLst/>
                <a:latin typeface="+mn-lt"/>
                <a:ea typeface="+mn-ea"/>
                <a:cs typeface="+mn-cs"/>
              </a:rPr>
              <a:t>:  Within each cohort,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a:t>
            </a:r>
            <a:r>
              <a:rPr lang="en-US" sz="1200" b="0" i="0" kern="1200" baseline="0" dirty="0">
                <a:solidFill>
                  <a:schemeClr val="tx1"/>
                </a:solidFill>
                <a:effectLst/>
                <a:latin typeface="+mn-lt"/>
                <a:ea typeface="+mn-ea"/>
                <a:cs typeface="+mn-cs"/>
              </a:rPr>
              <a:t> have experienced GNA’s who express no desire to enter a training or degree program at the start of the CACE workshop, not only express an interest but start the enrollment process.  Others even begin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rPr>
              <a:t>Improve on-the-job productivity</a:t>
            </a:r>
            <a:r>
              <a:rPr lang="en-US" sz="1200" b="0" i="0" u="none" kern="1200" dirty="0">
                <a:solidFill>
                  <a:schemeClr val="tx1"/>
                </a:solidFill>
                <a:effectLst/>
                <a:latin typeface="+mn-lt"/>
                <a:ea typeface="+mn-ea"/>
                <a:cs typeface="+mn-cs"/>
              </a:rPr>
              <a:t>:</a:t>
            </a:r>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E</a:t>
            </a:r>
            <a:r>
              <a:rPr lang="en-US" sz="1200" u="none" dirty="0"/>
              <a:t>xposing</a:t>
            </a:r>
            <a:r>
              <a:rPr lang="en-US" sz="1200" dirty="0"/>
              <a:t> the Good Neighbor Ambassadors to the Hidden Rules of Economic Class helps them</a:t>
            </a:r>
            <a:r>
              <a:rPr lang="en-US" sz="1200" baseline="0" dirty="0"/>
              <a:t> to investigate the lens of the employer, board of trustees and other stakeholders. </a:t>
            </a:r>
            <a:endParaRPr lang="en-US" sz="1200" dirty="0"/>
          </a:p>
          <a:p>
            <a:endParaRPr lang="en-US" sz="1200" b="0" i="0" u="none"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Connectedness</a:t>
            </a:r>
            <a:r>
              <a:rPr lang="en-US" sz="1200" b="0" i="0" u="none" kern="1200" baseline="0" dirty="0">
                <a:solidFill>
                  <a:schemeClr val="tx1"/>
                </a:solidFill>
                <a:effectLst/>
                <a:latin typeface="+mn-lt"/>
                <a:ea typeface="+mn-ea"/>
                <a:cs typeface="+mn-cs"/>
              </a:rPr>
              <a:t> through environmental responsibility</a:t>
            </a:r>
            <a:r>
              <a:rPr lang="en-US" sz="1200" b="0" i="0" u="none" kern="1200" dirty="0">
                <a:solidFill>
                  <a:schemeClr val="tx1"/>
                </a:solidFill>
                <a:effectLst/>
                <a:latin typeface="+mn-lt"/>
                <a:ea typeface="+mn-ea"/>
                <a:cs typeface="+mn-cs"/>
              </a:rPr>
              <a:t>:</a:t>
            </a:r>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The neighborhood</a:t>
            </a:r>
            <a:r>
              <a:rPr lang="en-US" sz="1200" b="0" i="0" u="none" kern="1200" baseline="0" dirty="0">
                <a:solidFill>
                  <a:schemeClr val="tx1"/>
                </a:solidFill>
                <a:effectLst/>
                <a:latin typeface="+mn-lt"/>
                <a:ea typeface="+mn-ea"/>
                <a:cs typeface="+mn-cs"/>
              </a:rPr>
              <a:t> revitalization skills (</a:t>
            </a:r>
            <a:r>
              <a:rPr lang="en-US" sz="1200" b="0" i="0" u="none" kern="1200" dirty="0">
                <a:solidFill>
                  <a:schemeClr val="tx1"/>
                </a:solidFill>
                <a:effectLst/>
                <a:latin typeface="+mn-lt"/>
                <a:ea typeface="+mn-ea"/>
                <a:cs typeface="+mn-cs"/>
              </a:rPr>
              <a:t>landscaping</a:t>
            </a:r>
            <a:r>
              <a:rPr lang="en-US" sz="1200" b="0" i="0" u="none" kern="1200" baseline="0" dirty="0">
                <a:solidFill>
                  <a:schemeClr val="tx1"/>
                </a:solidFill>
                <a:effectLst/>
                <a:latin typeface="+mn-lt"/>
                <a:ea typeface="+mn-ea"/>
                <a:cs typeface="+mn-cs"/>
              </a:rPr>
              <a:t> and </a:t>
            </a:r>
            <a:r>
              <a:rPr lang="en-US" sz="1200" b="0" i="0" u="none" kern="1200" dirty="0">
                <a:solidFill>
                  <a:schemeClr val="tx1"/>
                </a:solidFill>
                <a:effectLst/>
                <a:latin typeface="+mn-lt"/>
                <a:ea typeface="+mn-ea"/>
                <a:cs typeface="+mn-cs"/>
              </a:rPr>
              <a:t>clean-up of</a:t>
            </a:r>
            <a:r>
              <a:rPr lang="en-US" sz="1200" b="0" i="0" u="none" kern="1200" baseline="0" dirty="0">
                <a:solidFill>
                  <a:schemeClr val="tx1"/>
                </a:solidFill>
                <a:effectLst/>
                <a:latin typeface="+mn-lt"/>
                <a:ea typeface="+mn-ea"/>
                <a:cs typeface="+mn-cs"/>
              </a:rPr>
              <a:t> lots) provide the GNA’s with skills on the uses of lawn equipment and tools they may not possess, nor be familiar, nurtures a sense of community, and promotes responsibility and accountability for the aesthetics of their neighborhoods, the quality of their water, and pride in caring for all of the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baseline="0" dirty="0">
                <a:solidFill>
                  <a:schemeClr val="tx1"/>
                </a:solidFill>
                <a:effectLst/>
                <a:latin typeface="+mn-lt"/>
                <a:ea typeface="+mn-ea"/>
                <a:cs typeface="+mn-cs"/>
              </a:rPr>
              <a:t>Improved retention:  </a:t>
            </a:r>
            <a:r>
              <a:rPr lang="en-US" sz="1200" b="1" i="0" u="none" kern="1200" baseline="0" dirty="0">
                <a:solidFill>
                  <a:schemeClr val="tx1"/>
                </a:solidFill>
                <a:effectLst/>
                <a:latin typeface="+mn-lt"/>
                <a:ea typeface="+mn-ea"/>
                <a:cs typeface="+mn-cs"/>
              </a:rPr>
              <a:t>Provide numbers from NEORSD</a:t>
            </a:r>
            <a:endParaRPr lang="en-US" sz="1200" b="1" i="0" u="none" kern="1200" dirty="0">
              <a:solidFill>
                <a:schemeClr val="tx1"/>
              </a:solidFill>
              <a:effectLst/>
              <a:latin typeface="+mn-lt"/>
              <a:ea typeface="+mn-ea"/>
              <a:cs typeface="+mn-cs"/>
            </a:endParaRP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071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2B96188-D43D-4A97-BA46-C093088670A4}"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3633306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2B96188-D43D-4A97-BA46-C093088670A4}"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54190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2B96188-D43D-4A97-BA46-C093088670A4}" type="slidenum">
              <a:rPr lang="en-US" smtClean="0">
                <a:solidFill>
                  <a:prstClr val="black"/>
                </a:solidFill>
              </a:rPr>
              <a:pPr>
                <a:defRPr/>
              </a:pPr>
              <a:t>7</a:t>
            </a:fld>
            <a:endParaRPr lang="en-US" dirty="0">
              <a:solidFill>
                <a:prstClr val="black"/>
              </a:solidFill>
            </a:endParaRPr>
          </a:p>
        </p:txBody>
      </p:sp>
    </p:spTree>
    <p:extLst>
      <p:ext uri="{BB962C8B-B14F-4D97-AF65-F5344CB8AC3E}">
        <p14:creationId xmlns:p14="http://schemas.microsoft.com/office/powerpoint/2010/main" val="1757510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heading:  Good afternoon, My name is Marquita Rockamore and I am the Director of Healthcare Industry Solutions in the Workforce Community and Economic Development Division (WCED) of Cuyahoga Community College, also know as Tri-C.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50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3"/>
            <a:ext cx="5486400" cy="4271609"/>
          </a:xfrm>
        </p:spPr>
        <p:txBody>
          <a:bodyPr/>
          <a:lstStyle/>
          <a:p>
            <a:r>
              <a:rPr lang="en-US" sz="1200" b="1" i="0" kern="1200" dirty="0">
                <a:solidFill>
                  <a:schemeClr val="tx1"/>
                </a:solidFill>
                <a:effectLst/>
                <a:latin typeface="+mn-lt"/>
                <a:ea typeface="+mn-ea"/>
                <a:cs typeface="+mn-cs"/>
              </a:rPr>
              <a:t>WHO IS TRI-C?</a:t>
            </a:r>
          </a:p>
          <a:p>
            <a:r>
              <a:rPr lang="en-US" sz="1200" b="0" i="0" kern="1200" dirty="0">
                <a:solidFill>
                  <a:schemeClr val="tx1"/>
                </a:solidFill>
                <a:effectLst/>
                <a:latin typeface="+mn-lt"/>
                <a:ea typeface="+mn-ea"/>
                <a:cs typeface="+mn-cs"/>
              </a:rPr>
              <a:t>Cuyahoga Community College (Tri-C) opened in 1963 as Ohio's first community college and remains Ohio's oldest and largest public community college.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more than 50 years Tri-C has provided high quality, affordable education and programs to more than 900,000 members of our community</a:t>
            </a:r>
          </a:p>
          <a:p>
            <a:r>
              <a:rPr lang="en-US" sz="1200" b="0" i="0" kern="1200" dirty="0">
                <a:solidFill>
                  <a:schemeClr val="tx1"/>
                </a:solidFill>
                <a:effectLst/>
                <a:latin typeface="+mn-lt"/>
                <a:ea typeface="+mn-ea"/>
                <a:cs typeface="+mn-cs"/>
              </a:rPr>
              <a:t>Tuition at Tri-C is the lowest in Northeast Ohio and among the lowest of all colleges in the state of Ohio.</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3C97BE-6589-4C14-8550-5E377746B2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116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Mission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provide high quality, accessible and affordable educational opportunities and services — including university transfer, technical and lifelong learning programs —that promote individual development and improve the overall quality of life in a multicultural community.</a:t>
            </a:r>
            <a:endParaRPr lang="en-US"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214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89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 1:  </a:t>
            </a:r>
            <a:r>
              <a:rPr lang="en-US" sz="1200" b="1" dirty="0">
                <a:solidFill>
                  <a:srgbClr val="1F497D"/>
                </a:solidFill>
                <a:latin typeface="Calibri" panose="020F0502020204030204" pitchFamily="34" charset="0"/>
              </a:rPr>
              <a:t>What service does Tri-C’s Workforce, Community and Economic Development Division provide to the Northeast Ohio Regional Sewer District’s (NEORSD) Good Neighbor Ambassador (GNA) program?</a:t>
            </a:r>
            <a:endParaRPr lang="en-US" sz="1200" b="1" dirty="0">
              <a:solidFill>
                <a:srgbClr val="212121"/>
              </a:solidFill>
              <a:latin typeface="Calibri" panose="020F0502020204030204" pitchFamily="34" charset="0"/>
            </a:endParaRPr>
          </a:p>
          <a:p>
            <a:endParaRPr lang="en-US" dirty="0"/>
          </a:p>
          <a:p>
            <a:r>
              <a:rPr lang="en-US" dirty="0"/>
              <a:t>For nearly six years, my primary role at Tri-C was employer engagement:  </a:t>
            </a:r>
            <a:r>
              <a:rPr lang="en-US" sz="1200" kern="1200" dirty="0">
                <a:solidFill>
                  <a:schemeClr val="tx1"/>
                </a:solidFill>
                <a:effectLst/>
                <a:latin typeface="+mn-lt"/>
                <a:ea typeface="+mn-ea"/>
                <a:cs typeface="+mn-cs"/>
              </a:rPr>
              <a:t>conducting outreach to employers to partner with the college on workforce initiatives; networking and engaging area businesses to host student interns, promoting students’ and community members’ KSAs to employers for employment job or career opportunities; tracking, verifying, and documenting employment on graduates.  Whenever an employer fired or did not hire someone the reasons, more often than not, centered around lack of professionalism.  Tri-C, in partnership with a number of other businesses, social service agencies and universities developed the Career Advancement Skills workshop, which we customized for the NEORSD to create the </a:t>
            </a:r>
            <a:r>
              <a:rPr lang="en-US" dirty="0"/>
              <a:t>Career Advancement Competitive Edge (CACE) workshop.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481EA-3DB1-424B-ACB9-9228F8810C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138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062CD-3CB9-4C6D-B2F7-3A0204606730}"/>
              </a:ext>
            </a:extLst>
          </p:cNvPr>
          <p:cNvPicPr>
            <a:picLocks noChangeAspect="1"/>
          </p:cNvPicPr>
          <p:nvPr userDrawn="1"/>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29001" t="29009" r="30234" b="3659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03659CC-8CFA-4F77-8696-DB47455200E9}"/>
              </a:ext>
            </a:extLst>
          </p:cNvPr>
          <p:cNvSpPr/>
          <p:nvPr userDrawn="1"/>
        </p:nvSpPr>
        <p:spPr>
          <a:xfrm>
            <a:off x="0" y="0"/>
            <a:ext cx="12191999" cy="685799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2" name="Title 1"/>
          <p:cNvSpPr>
            <a:spLocks noGrp="1"/>
          </p:cNvSpPr>
          <p:nvPr>
            <p:ph type="ctrTitle"/>
          </p:nvPr>
        </p:nvSpPr>
        <p:spPr>
          <a:xfrm>
            <a:off x="914400" y="1447801"/>
            <a:ext cx="10363200" cy="1222375"/>
          </a:xfrm>
        </p:spPr>
        <p:txBody>
          <a:bodyPr/>
          <a:lstStyle>
            <a:lvl1pPr>
              <a:defRPr sz="6000" i="1">
                <a:latin typeface="Corbel" panose="020B0503020204020204" pitchFamily="34" charset="0"/>
              </a:defRPr>
            </a:lvl1pPr>
          </a:lstStyle>
          <a:p>
            <a:r>
              <a:rPr lang="en-US"/>
              <a:t>Click to edit Master title style</a:t>
            </a:r>
          </a:p>
        </p:txBody>
      </p:sp>
      <p:sp>
        <p:nvSpPr>
          <p:cNvPr id="3" name="Subtitle 2"/>
          <p:cNvSpPr>
            <a:spLocks noGrp="1"/>
          </p:cNvSpPr>
          <p:nvPr>
            <p:ph type="subTitle" idx="1"/>
          </p:nvPr>
        </p:nvSpPr>
        <p:spPr>
          <a:xfrm>
            <a:off x="914400" y="3505200"/>
            <a:ext cx="10363200" cy="2133600"/>
          </a:xfrm>
        </p:spPr>
        <p:txBody>
          <a:bodyPr>
            <a:normAutofit/>
          </a:bodyPr>
          <a:lstStyle>
            <a:lvl1pPr marL="0" indent="0" algn="ctr">
              <a:buNone/>
              <a:defRPr sz="3600" i="1">
                <a:solidFill>
                  <a:schemeClr val="bg1"/>
                </a:solidFill>
                <a:latin typeface="Corbel" panose="020B05030202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232662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80800" y="1"/>
            <a:ext cx="711200" cy="365125"/>
          </a:xfrm>
          <a:prstGeom prst="rect">
            <a:avLst/>
          </a:prstGeom>
        </p:spPr>
        <p:txBody>
          <a:bodyPr/>
          <a:lstStyle/>
          <a:p>
            <a:fld id="{D267A8DC-2B00-4E4D-9BD3-DA842D551EB0}" type="slidenum">
              <a:rPr lang="en-US" smtClean="0"/>
              <a:t>‹#›</a:t>
            </a:fld>
            <a:endParaRPr lang="en-US"/>
          </a:p>
        </p:txBody>
      </p:sp>
    </p:spTree>
    <p:extLst>
      <p:ext uri="{BB962C8B-B14F-4D97-AF65-F5344CB8AC3E}">
        <p14:creationId xmlns:p14="http://schemas.microsoft.com/office/powerpoint/2010/main" val="4026540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480800" y="1"/>
            <a:ext cx="711200" cy="365125"/>
          </a:xfrm>
          <a:prstGeom prst="rect">
            <a:avLst/>
          </a:prstGeom>
        </p:spPr>
        <p:txBody>
          <a:bodyPr/>
          <a:lstStyle/>
          <a:p>
            <a:fld id="{D267A8DC-2B00-4E4D-9BD3-DA842D551EB0}" type="slidenum">
              <a:rPr lang="en-US" smtClean="0"/>
              <a:t>‹#›</a:t>
            </a:fld>
            <a:endParaRPr lang="en-US"/>
          </a:p>
        </p:txBody>
      </p:sp>
    </p:spTree>
    <p:extLst>
      <p:ext uri="{BB962C8B-B14F-4D97-AF65-F5344CB8AC3E}">
        <p14:creationId xmlns:p14="http://schemas.microsoft.com/office/powerpoint/2010/main" val="3687489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B472A9-2DD2-47AB-922D-A231C44415A8}"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4258759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472A9-2DD2-47AB-922D-A231C44415A8}"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1756321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0B472A9-2DD2-47AB-922D-A231C44415A8}"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3285386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B472A9-2DD2-47AB-922D-A231C44415A8}"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47551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B472A9-2DD2-47AB-922D-A231C44415A8}" type="datetimeFigureOut">
              <a:rPr lang="en-US" smtClean="0"/>
              <a:t>4/16/2018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349322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B472A9-2DD2-47AB-922D-A231C44415A8}" type="datetimeFigureOut">
              <a:rPr lang="en-US" smtClean="0"/>
              <a:t>4/16/2018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3831832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0B472A9-2DD2-47AB-922D-A231C44415A8}" type="datetimeFigureOut">
              <a:rPr lang="en-US" smtClean="0"/>
              <a:t>4/16/2018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793413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B472A9-2DD2-47AB-922D-A231C44415A8}"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98426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orbel" panose="020B0503020204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04800" y="1600201"/>
            <a:ext cx="11277600" cy="4267200"/>
          </a:xfrm>
        </p:spPr>
        <p:txBody>
          <a:bodyPr>
            <a:normAutofit/>
          </a:bodyPr>
          <a:lstStyle>
            <a:lvl1pPr>
              <a:defRPr sz="4000">
                <a:latin typeface="Corbel" panose="020B0503020204020204" pitchFamily="34" charset="0"/>
              </a:defRPr>
            </a:lvl1pPr>
            <a:lvl2pPr>
              <a:defRPr sz="3600">
                <a:latin typeface="Corbel" panose="020B0503020204020204" pitchFamily="34" charset="0"/>
              </a:defRPr>
            </a:lvl2pPr>
            <a:lvl3pPr>
              <a:defRPr sz="3200">
                <a:latin typeface="Corbel" panose="020B0503020204020204" pitchFamily="34" charset="0"/>
              </a:defRPr>
            </a:lvl3pPr>
            <a:lvl4pPr>
              <a:defRPr sz="2800">
                <a:latin typeface="Corbel" panose="020B0503020204020204" pitchFamily="34" charset="0"/>
              </a:defRPr>
            </a:lvl4pPr>
            <a:lvl5pPr>
              <a:defRPr sz="2800">
                <a:latin typeface="Corbel" panose="020B05030202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2743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B472A9-2DD2-47AB-922D-A231C44415A8}"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1873629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B472A9-2DD2-47AB-922D-A231C44415A8}"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2458774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B472A9-2DD2-47AB-922D-A231C44415A8}"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4098252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B472A9-2DD2-47AB-922D-A231C44415A8}"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192EE48-9EFA-4932-80E6-2895F3984EDC}"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641470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B472A9-2DD2-47AB-922D-A231C44415A8}" type="datetimeFigureOut">
              <a:rPr lang="en-US" smtClean="0"/>
              <a:t>4/16/2018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2404754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0B472A9-2DD2-47AB-922D-A231C44415A8}" type="datetimeFigureOut">
              <a:rPr lang="en-US" smtClean="0"/>
              <a:t>4/16/2018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1909736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0B472A9-2DD2-47AB-922D-A231C44415A8}" type="datetimeFigureOut">
              <a:rPr lang="en-US" smtClean="0"/>
              <a:t>4/16/2018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176101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B472A9-2DD2-47AB-922D-A231C44415A8}" type="datetimeFigureOut">
              <a:rPr lang="en-US" smtClean="0"/>
              <a:t>4/16/2018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2EE48-9EFA-4932-80E6-2895F3984EDC}" type="slidenum">
              <a:rPr lang="en-US" smtClean="0"/>
              <a:t>‹#›</a:t>
            </a:fld>
            <a:endParaRPr lang="en-US"/>
          </a:p>
        </p:txBody>
      </p:sp>
    </p:spTree>
    <p:extLst>
      <p:ext uri="{BB962C8B-B14F-4D97-AF65-F5344CB8AC3E}">
        <p14:creationId xmlns:p14="http://schemas.microsoft.com/office/powerpoint/2010/main" val="332882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0B472A9-2DD2-47AB-922D-A231C44415A8}" type="datetimeFigureOut">
              <a:rPr lang="en-US" smtClean="0"/>
              <a:t>4/16/2018</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5192EE48-9EFA-4932-80E6-2895F3984EDC}" type="slidenum">
              <a:rPr lang="en-US" smtClean="0"/>
              <a:t>‹#›</a:t>
            </a:fld>
            <a:endParaRPr lang="en-US"/>
          </a:p>
        </p:txBody>
      </p:sp>
    </p:spTree>
    <p:extLst>
      <p:ext uri="{BB962C8B-B14F-4D97-AF65-F5344CB8AC3E}">
        <p14:creationId xmlns:p14="http://schemas.microsoft.com/office/powerpoint/2010/main" val="1798371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206269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734929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1762384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E891DFFD-1ECD-4045-85A3-C8B6D2E43979}" type="datetimeFigureOut">
              <a:rPr lang="en-US" smtClean="0"/>
              <a:t>4/16/2018</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4C9A4E9-5CE7-4CED-B08B-CF45F88BEE21}" type="slidenum">
              <a:rPr lang="en-US" smtClean="0"/>
              <a:t>‹#›</a:t>
            </a:fld>
            <a:endParaRPr lang="en-US" dirty="0"/>
          </a:p>
        </p:txBody>
      </p:sp>
    </p:spTree>
    <p:extLst>
      <p:ext uri="{BB962C8B-B14F-4D97-AF65-F5344CB8AC3E}">
        <p14:creationId xmlns:p14="http://schemas.microsoft.com/office/powerpoint/2010/main" val="126753991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3047496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2049275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964840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1183821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905361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4084215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1DFFD-1ECD-4045-85A3-C8B6D2E43979}" type="datetimeFigureOut">
              <a:rPr lang="en-US" smtClean="0"/>
              <a:t>4/16/2018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38287470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E891DFFD-1ECD-4045-85A3-C8B6D2E43979}" type="datetimeFigureOut">
              <a:rPr lang="en-US" smtClean="0"/>
              <a:t>4/16/2018</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A4C9A4E9-5CE7-4CED-B08B-CF45F88BEE21}" type="slidenum">
              <a:rPr lang="en-US" smtClean="0"/>
              <a:t>‹#›</a:t>
            </a:fld>
            <a:endParaRPr lang="en-US" dirty="0"/>
          </a:p>
        </p:txBody>
      </p:sp>
    </p:spTree>
    <p:extLst>
      <p:ext uri="{BB962C8B-B14F-4D97-AF65-F5344CB8AC3E}">
        <p14:creationId xmlns:p14="http://schemas.microsoft.com/office/powerpoint/2010/main" val="422540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122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7823200" y="624840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480800" y="1"/>
            <a:ext cx="711200" cy="365125"/>
          </a:xfrm>
          <a:prstGeom prst="rect">
            <a:avLst/>
          </a:prstGeom>
        </p:spPr>
        <p:txBody>
          <a:bodyPr/>
          <a:lstStyle/>
          <a:p>
            <a:fld id="{D267A8DC-2B00-4E4D-9BD3-DA842D551EB0}" type="slidenum">
              <a:rPr lang="en-US" smtClean="0"/>
              <a:t>‹#›</a:t>
            </a:fld>
            <a:endParaRPr lang="en-US"/>
          </a:p>
        </p:txBody>
      </p:sp>
    </p:spTree>
    <p:extLst>
      <p:ext uri="{BB962C8B-B14F-4D97-AF65-F5344CB8AC3E}">
        <p14:creationId xmlns:p14="http://schemas.microsoft.com/office/powerpoint/2010/main" val="4232509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115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291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a:xfrm>
            <a:off x="11480800" y="1"/>
            <a:ext cx="711200" cy="365125"/>
          </a:xfrm>
          <a:prstGeom prst="rect">
            <a:avLst/>
          </a:prstGeom>
        </p:spPr>
        <p:txBody>
          <a:bodyPr/>
          <a:lstStyle/>
          <a:p>
            <a:fld id="{D267A8DC-2B00-4E4D-9BD3-DA842D551EB0}" type="slidenum">
              <a:rPr lang="en-US" smtClean="0"/>
              <a:t>‹#›</a:t>
            </a:fld>
            <a:endParaRPr lang="en-US"/>
          </a:p>
        </p:txBody>
      </p:sp>
    </p:spTree>
    <p:extLst>
      <p:ext uri="{BB962C8B-B14F-4D97-AF65-F5344CB8AC3E}">
        <p14:creationId xmlns:p14="http://schemas.microsoft.com/office/powerpoint/2010/main" val="1445489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Slide Number Placeholder 6"/>
          <p:cNvSpPr>
            <a:spLocks noGrp="1"/>
          </p:cNvSpPr>
          <p:nvPr>
            <p:ph type="sldNum" sz="quarter" idx="12"/>
          </p:nvPr>
        </p:nvSpPr>
        <p:spPr>
          <a:xfrm>
            <a:off x="11480800" y="1"/>
            <a:ext cx="711200" cy="365125"/>
          </a:xfrm>
          <a:prstGeom prst="rect">
            <a:avLst/>
          </a:prstGeom>
        </p:spPr>
        <p:txBody>
          <a:bodyPr/>
          <a:lstStyle/>
          <a:p>
            <a:fld id="{D267A8DC-2B00-4E4D-9BD3-DA842D551EB0}" type="slidenum">
              <a:rPr lang="en-US" smtClean="0"/>
              <a:t>‹#›</a:t>
            </a:fld>
            <a:endParaRPr lang="en-US"/>
          </a:p>
        </p:txBody>
      </p:sp>
    </p:spTree>
    <p:extLst>
      <p:ext uri="{BB962C8B-B14F-4D97-AF65-F5344CB8AC3E}">
        <p14:creationId xmlns:p14="http://schemas.microsoft.com/office/powerpoint/2010/main" val="2738648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13"/>
          <a:tile tx="0" ty="0" sx="100000" sy="100000" flip="none" algn="tl"/>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C80567-DBCF-498A-96A1-3C0630B65802}"/>
              </a:ext>
            </a:extLst>
          </p:cNvPr>
          <p:cNvPicPr>
            <a:picLocks noChangeAspect="1"/>
          </p:cNvPicPr>
          <p:nvPr userDrawn="1"/>
        </p:nvPicPr>
        <p:blipFill rotWithShape="1">
          <a:blip r:embed="rId14">
            <a:duotone>
              <a:prstClr val="black"/>
              <a:schemeClr val="accent5">
                <a:tint val="45000"/>
                <a:satMod val="400000"/>
              </a:schemeClr>
            </a:duotone>
            <a:extLst>
              <a:ext uri="{28A0092B-C50C-407E-A947-70E740481C1C}">
                <a14:useLocalDpi xmlns:a14="http://schemas.microsoft.com/office/drawing/2010/main" val="0"/>
              </a:ext>
            </a:extLst>
          </a:blip>
          <a:srcRect l="29001" t="29009" r="30234" b="36594"/>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05A9F1F-9BB9-42E9-9099-65EEB4F6C9F2}"/>
              </a:ext>
            </a:extLst>
          </p:cNvPr>
          <p:cNvSpPr/>
          <p:nvPr userDrawn="1"/>
        </p:nvSpPr>
        <p:spPr>
          <a:xfrm>
            <a:off x="0" y="1"/>
            <a:ext cx="12191999" cy="6857999"/>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dirty="0">
              <a:solidFill>
                <a:prstClr val="white"/>
              </a:solidFill>
              <a:latin typeface="Calibri" panose="020F0502020204030204"/>
            </a:endParaRPr>
          </a:p>
        </p:txBody>
      </p:sp>
      <p:sp>
        <p:nvSpPr>
          <p:cNvPr id="2" name="Title Placeholder 1"/>
          <p:cNvSpPr>
            <a:spLocks noGrp="1"/>
          </p:cNvSpPr>
          <p:nvPr>
            <p:ph type="title"/>
          </p:nvPr>
        </p:nvSpPr>
        <p:spPr>
          <a:xfrm>
            <a:off x="304800" y="274638"/>
            <a:ext cx="11277600" cy="1143000"/>
          </a:xfrm>
          <a:prstGeom prst="rect">
            <a:avLst/>
          </a:prstGeom>
          <a:solidFill>
            <a:schemeClr val="accent5">
              <a:lumMod val="50000"/>
              <a:alpha val="70000"/>
            </a:schemeClr>
          </a:solidFill>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1600201"/>
            <a:ext cx="11277600" cy="4267200"/>
          </a:xfrm>
          <a:prstGeom prst="rect">
            <a:avLst/>
          </a:prstGeom>
          <a:solidFill>
            <a:schemeClr val="accent5">
              <a:lumMod val="50000"/>
              <a:alpha val="70000"/>
            </a:schemeClr>
          </a:solidFill>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6401" y="6119071"/>
            <a:ext cx="3213099" cy="437884"/>
          </a:xfrm>
          <a:prstGeom prst="rect">
            <a:avLst/>
          </a:prstGeom>
        </p:spPr>
      </p:pic>
      <p:pic>
        <p:nvPicPr>
          <p:cNvPr id="6" name="Picture 5">
            <a:extLst>
              <a:ext uri="{FF2B5EF4-FFF2-40B4-BE49-F238E27FC236}">
                <a16:creationId xmlns:a16="http://schemas.microsoft.com/office/drawing/2014/main" id="{DED3BCD9-DA0A-4EA0-B2E8-16E82576B2E6}"/>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458450" y="6049964"/>
            <a:ext cx="1295400" cy="484850"/>
          </a:xfrm>
          <a:prstGeom prst="rect">
            <a:avLst/>
          </a:prstGeom>
        </p:spPr>
      </p:pic>
    </p:spTree>
    <p:extLst>
      <p:ext uri="{BB962C8B-B14F-4D97-AF65-F5344CB8AC3E}">
        <p14:creationId xmlns:p14="http://schemas.microsoft.com/office/powerpoint/2010/main" val="2703429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5400" b="1" i="1" kern="1200">
          <a:solidFill>
            <a:schemeClr val="bg1"/>
          </a:solidFill>
          <a:latin typeface="Corbel" panose="020B05030202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4400" kern="1200">
          <a:solidFill>
            <a:schemeClr val="bg1"/>
          </a:solidFill>
          <a:latin typeface="Corbel" panose="020B0503020204020204" pitchFamily="34" charset="0"/>
          <a:ea typeface="+mn-ea"/>
          <a:cs typeface="+mn-cs"/>
        </a:defRPr>
      </a:lvl1pPr>
      <a:lvl2pPr marL="914400" indent="-457200" algn="l" defTabSz="914400" rtl="0" eaLnBrk="1" latinLnBrk="0" hangingPunct="1">
        <a:spcBef>
          <a:spcPct val="20000"/>
        </a:spcBef>
        <a:buFont typeface="Arial" pitchFamily="34" charset="0"/>
        <a:buChar char="–"/>
        <a:defRPr sz="4000" kern="1200">
          <a:solidFill>
            <a:schemeClr val="bg1"/>
          </a:solidFill>
          <a:latin typeface="Corbel" panose="020B0503020204020204" pitchFamily="34" charset="0"/>
          <a:ea typeface="+mn-ea"/>
          <a:cs typeface="+mn-cs"/>
        </a:defRPr>
      </a:lvl2pPr>
      <a:lvl3pPr marL="1314450" indent="-400050" algn="l" defTabSz="914400" rtl="0" eaLnBrk="1" latinLnBrk="0" hangingPunct="1">
        <a:spcBef>
          <a:spcPct val="20000"/>
        </a:spcBef>
        <a:buFont typeface="Arial" pitchFamily="34" charset="0"/>
        <a:buChar char="•"/>
        <a:defRPr sz="3600" kern="1200">
          <a:solidFill>
            <a:schemeClr val="bg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itchFamily="34" charset="0"/>
        <a:buChar char="–"/>
        <a:defRPr sz="3200" kern="1200">
          <a:solidFill>
            <a:schemeClr val="bg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itchFamily="34" charset="0"/>
        <a:buChar char="»"/>
        <a:defRPr sz="3200" kern="1200">
          <a:solidFill>
            <a:schemeClr val="bg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0B472A9-2DD2-47AB-922D-A231C44415A8}" type="datetimeFigureOut">
              <a:rPr lang="en-US" smtClean="0"/>
              <a:t>4/16/2018</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5192EE48-9EFA-4932-80E6-2895F3984EDC}" type="slidenum">
              <a:rPr lang="en-US" smtClean="0"/>
              <a:t>‹#›</a:t>
            </a:fld>
            <a:endParaRPr lang="en-US"/>
          </a:p>
        </p:txBody>
      </p:sp>
    </p:spTree>
    <p:extLst>
      <p:ext uri="{BB962C8B-B14F-4D97-AF65-F5344CB8AC3E}">
        <p14:creationId xmlns:p14="http://schemas.microsoft.com/office/powerpoint/2010/main" val="446846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E891DFFD-1ECD-4045-85A3-C8B6D2E43979}" type="datetimeFigureOut">
              <a:rPr lang="en-US" smtClean="0"/>
              <a:t>4/16/2018</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A4C9A4E9-5CE7-4CED-B08B-CF45F88BEE21}" type="slidenum">
              <a:rPr lang="en-US" smtClean="0"/>
              <a:t>‹#›</a:t>
            </a:fld>
            <a:endParaRPr lang="en-US" dirty="0"/>
          </a:p>
        </p:txBody>
      </p:sp>
    </p:spTree>
    <p:extLst>
      <p:ext uri="{BB962C8B-B14F-4D97-AF65-F5344CB8AC3E}">
        <p14:creationId xmlns:p14="http://schemas.microsoft.com/office/powerpoint/2010/main" val="3052836891"/>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85000"/>
        </a:lnSpc>
        <a:spcBef>
          <a:spcPct val="0"/>
        </a:spcBef>
        <a:buNone/>
        <a:defRPr sz="4000" b="0" i="0" u="none"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980BC-42DE-4E88-B399-B687815E7143}"/>
              </a:ext>
            </a:extLst>
          </p:cNvPr>
          <p:cNvSpPr>
            <a:spLocks noGrp="1"/>
          </p:cNvSpPr>
          <p:nvPr>
            <p:ph type="ctrTitle"/>
          </p:nvPr>
        </p:nvSpPr>
        <p:spPr>
          <a:xfrm>
            <a:off x="914400" y="590550"/>
            <a:ext cx="10363200" cy="3408013"/>
          </a:xfrm>
        </p:spPr>
        <p:txBody>
          <a:bodyPr/>
          <a:lstStyle/>
          <a:p>
            <a:r>
              <a:rPr lang="en-US" sz="8000" dirty="0"/>
              <a:t>Workforce and</a:t>
            </a:r>
            <a:br>
              <a:rPr lang="en-US" sz="8000" dirty="0"/>
            </a:br>
            <a:r>
              <a:rPr lang="en-US" sz="8000" dirty="0"/>
              <a:t>Economic Development</a:t>
            </a:r>
            <a:br>
              <a:rPr lang="en-US" dirty="0"/>
            </a:br>
            <a:r>
              <a:rPr lang="en-US" b="0" dirty="0"/>
              <a:t>Moving to Self-Sufficiency </a:t>
            </a:r>
          </a:p>
        </p:txBody>
      </p:sp>
      <p:pic>
        <p:nvPicPr>
          <p:cNvPr id="6" name="Picture 5">
            <a:extLst>
              <a:ext uri="{FF2B5EF4-FFF2-40B4-BE49-F238E27FC236}">
                <a16:creationId xmlns:a16="http://schemas.microsoft.com/office/drawing/2014/main" id="{2F345E96-C8AD-41A1-90B8-02446857D5DE}"/>
              </a:ext>
            </a:extLst>
          </p:cNvPr>
          <p:cNvPicPr>
            <a:picLocks noChangeAspect="1"/>
          </p:cNvPicPr>
          <p:nvPr/>
        </p:nvPicPr>
        <p:blipFill>
          <a:blip r:embed="rId2"/>
          <a:stretch>
            <a:fillRect/>
          </a:stretch>
        </p:blipFill>
        <p:spPr>
          <a:xfrm>
            <a:off x="914400" y="5081658"/>
            <a:ext cx="1219200" cy="1168515"/>
          </a:xfrm>
          <a:prstGeom prst="rect">
            <a:avLst/>
          </a:prstGeom>
          <a:ln>
            <a:solidFill>
              <a:schemeClr val="bg1"/>
            </a:solidFill>
          </a:ln>
        </p:spPr>
      </p:pic>
      <p:pic>
        <p:nvPicPr>
          <p:cNvPr id="7" name="Picture 6">
            <a:extLst>
              <a:ext uri="{FF2B5EF4-FFF2-40B4-BE49-F238E27FC236}">
                <a16:creationId xmlns:a16="http://schemas.microsoft.com/office/drawing/2014/main" id="{02C94DF5-DA97-4915-9FB2-B48A9F44CB4C}"/>
              </a:ext>
            </a:extLst>
          </p:cNvPr>
          <p:cNvPicPr>
            <a:picLocks noChangeAspect="1"/>
          </p:cNvPicPr>
          <p:nvPr/>
        </p:nvPicPr>
        <p:blipFill rotWithShape="1">
          <a:blip r:embed="rId3">
            <a:extLst>
              <a:ext uri="{28A0092B-C50C-407E-A947-70E740481C1C}">
                <a14:useLocalDpi xmlns:a14="http://schemas.microsoft.com/office/drawing/2010/main" val="0"/>
              </a:ext>
            </a:extLst>
          </a:blip>
          <a:srcRect l="1" r="6900"/>
          <a:stretch/>
        </p:blipFill>
        <p:spPr>
          <a:xfrm>
            <a:off x="2391481" y="5081658"/>
            <a:ext cx="1002089" cy="1168515"/>
          </a:xfrm>
          <a:prstGeom prst="rect">
            <a:avLst/>
          </a:prstGeom>
        </p:spPr>
      </p:pic>
      <p:pic>
        <p:nvPicPr>
          <p:cNvPr id="9" name="Picture 8">
            <a:extLst>
              <a:ext uri="{FF2B5EF4-FFF2-40B4-BE49-F238E27FC236}">
                <a16:creationId xmlns:a16="http://schemas.microsoft.com/office/drawing/2014/main" id="{648B4DB8-4DDC-4194-AC72-14F5E3215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451" y="5299193"/>
            <a:ext cx="5114925" cy="742950"/>
          </a:xfrm>
          <a:prstGeom prst="rect">
            <a:avLst/>
          </a:prstGeom>
        </p:spPr>
      </p:pic>
      <p:pic>
        <p:nvPicPr>
          <p:cNvPr id="10" name="Picture 9">
            <a:extLst>
              <a:ext uri="{FF2B5EF4-FFF2-40B4-BE49-F238E27FC236}">
                <a16:creationId xmlns:a16="http://schemas.microsoft.com/office/drawing/2014/main" id="{BA46FC7C-D083-407E-B40B-1DAFD9E57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0" y="5276206"/>
            <a:ext cx="1790700" cy="670234"/>
          </a:xfrm>
          <a:prstGeom prst="rect">
            <a:avLst/>
          </a:prstGeom>
        </p:spPr>
      </p:pic>
      <p:sp>
        <p:nvSpPr>
          <p:cNvPr id="2" name="Rectangle 1">
            <a:extLst>
              <a:ext uri="{FF2B5EF4-FFF2-40B4-BE49-F238E27FC236}">
                <a16:creationId xmlns:a16="http://schemas.microsoft.com/office/drawing/2014/main" id="{3DE661A3-2536-4A45-B890-C5D3EFC3BFDE}"/>
              </a:ext>
            </a:extLst>
          </p:cNvPr>
          <p:cNvSpPr/>
          <p:nvPr/>
        </p:nvSpPr>
        <p:spPr>
          <a:xfrm>
            <a:off x="1733227" y="4108178"/>
            <a:ext cx="8725546" cy="646331"/>
          </a:xfrm>
          <a:prstGeom prst="rect">
            <a:avLst/>
          </a:prstGeom>
        </p:spPr>
        <p:txBody>
          <a:bodyPr wrap="square">
            <a:spAutoFit/>
          </a:bodyPr>
          <a:lstStyle/>
          <a:p>
            <a:pPr algn="ctr"/>
            <a:r>
              <a:rPr lang="en-US" dirty="0">
                <a:solidFill>
                  <a:schemeClr val="bg1"/>
                </a:solidFill>
                <a:latin typeface="Corbel" panose="020B0503020204020204" pitchFamily="34" charset="0"/>
              </a:rPr>
              <a:t>Moderated by </a:t>
            </a:r>
            <a:r>
              <a:rPr lang="en-US" b="1" dirty="0">
                <a:solidFill>
                  <a:schemeClr val="bg1"/>
                </a:solidFill>
                <a:latin typeface="Corbel" panose="020B0503020204020204" pitchFamily="34" charset="0"/>
              </a:rPr>
              <a:t>Reba Bacon</a:t>
            </a:r>
            <a:r>
              <a:rPr lang="en-US" dirty="0">
                <a:solidFill>
                  <a:schemeClr val="bg1"/>
                </a:solidFill>
                <a:latin typeface="Corbel" panose="020B0503020204020204" pitchFamily="34" charset="0"/>
              </a:rPr>
              <a:t>, Project Development Specialist,</a:t>
            </a:r>
          </a:p>
          <a:p>
            <a:pPr algn="ctr"/>
            <a:r>
              <a:rPr lang="en-US" dirty="0">
                <a:solidFill>
                  <a:schemeClr val="bg1"/>
                </a:solidFill>
                <a:latin typeface="Corbel" panose="020B0503020204020204" pitchFamily="34" charset="0"/>
              </a:rPr>
              <a:t>Office of Employer Initiatives, Texas Workforce Commission </a:t>
            </a:r>
          </a:p>
        </p:txBody>
      </p:sp>
    </p:spTree>
    <p:extLst>
      <p:ext uri="{BB962C8B-B14F-4D97-AF65-F5344CB8AC3E}">
        <p14:creationId xmlns:p14="http://schemas.microsoft.com/office/powerpoint/2010/main" val="1087705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EFA5-FDE3-445D-8338-830B7F2520EE}"/>
              </a:ext>
            </a:extLst>
          </p:cNvPr>
          <p:cNvSpPr>
            <a:spLocks noGrp="1"/>
          </p:cNvSpPr>
          <p:nvPr>
            <p:ph type="title"/>
          </p:nvPr>
        </p:nvSpPr>
        <p:spPr/>
        <p:txBody>
          <a:bodyPr/>
          <a:lstStyle/>
          <a:p>
            <a:r>
              <a:rPr lang="en-US" dirty="0"/>
              <a:t>Program design</a:t>
            </a:r>
          </a:p>
        </p:txBody>
      </p:sp>
      <p:sp>
        <p:nvSpPr>
          <p:cNvPr id="3" name="Content Placeholder 2">
            <a:extLst>
              <a:ext uri="{FF2B5EF4-FFF2-40B4-BE49-F238E27FC236}">
                <a16:creationId xmlns:a16="http://schemas.microsoft.com/office/drawing/2014/main" id="{3D359A7B-CB02-454D-A7DD-BDDBC6EBB5AF}"/>
              </a:ext>
            </a:extLst>
          </p:cNvPr>
          <p:cNvSpPr>
            <a:spLocks noGrp="1"/>
          </p:cNvSpPr>
          <p:nvPr>
            <p:ph idx="1"/>
          </p:nvPr>
        </p:nvSpPr>
        <p:spPr/>
        <p:txBody>
          <a:bodyPr>
            <a:normAutofit/>
          </a:bodyPr>
          <a:lstStyle/>
          <a:p>
            <a:r>
              <a:rPr lang="en-US" sz="4800" dirty="0"/>
              <a:t>Ambassadors are:</a:t>
            </a:r>
          </a:p>
          <a:p>
            <a:pPr lvl="1"/>
            <a:r>
              <a:rPr lang="en-US" sz="4400" dirty="0"/>
              <a:t>Employees of @neorsd with full benefits</a:t>
            </a:r>
          </a:p>
          <a:p>
            <a:pPr lvl="1"/>
            <a:r>
              <a:rPr lang="en-US" sz="4400" dirty="0"/>
              <a:t>Working 30 hours each week</a:t>
            </a:r>
          </a:p>
        </p:txBody>
      </p:sp>
      <p:pic>
        <p:nvPicPr>
          <p:cNvPr id="4" name="Picture 3">
            <a:extLst>
              <a:ext uri="{FF2B5EF4-FFF2-40B4-BE49-F238E27FC236}">
                <a16:creationId xmlns:a16="http://schemas.microsoft.com/office/drawing/2014/main" id="{11D533E1-8927-4102-A629-CA5F4DA0E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323666"/>
            <a:ext cx="2476500" cy="1442561"/>
          </a:xfrm>
          <a:prstGeom prst="rect">
            <a:avLst/>
          </a:prstGeom>
        </p:spPr>
      </p:pic>
    </p:spTree>
    <p:extLst>
      <p:ext uri="{BB962C8B-B14F-4D97-AF65-F5344CB8AC3E}">
        <p14:creationId xmlns:p14="http://schemas.microsoft.com/office/powerpoint/2010/main" val="201441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EFA5-FDE3-445D-8338-830B7F2520EE}"/>
              </a:ext>
            </a:extLst>
          </p:cNvPr>
          <p:cNvSpPr>
            <a:spLocks noGrp="1"/>
          </p:cNvSpPr>
          <p:nvPr>
            <p:ph type="title"/>
          </p:nvPr>
        </p:nvSpPr>
        <p:spPr/>
        <p:txBody>
          <a:bodyPr/>
          <a:lstStyle/>
          <a:p>
            <a:r>
              <a:rPr lang="en-US" dirty="0"/>
              <a:t>Program design</a:t>
            </a:r>
          </a:p>
        </p:txBody>
      </p:sp>
      <p:sp>
        <p:nvSpPr>
          <p:cNvPr id="3" name="Content Placeholder 2">
            <a:extLst>
              <a:ext uri="{FF2B5EF4-FFF2-40B4-BE49-F238E27FC236}">
                <a16:creationId xmlns:a16="http://schemas.microsoft.com/office/drawing/2014/main" id="{3D359A7B-CB02-454D-A7DD-BDDBC6EBB5AF}"/>
              </a:ext>
            </a:extLst>
          </p:cNvPr>
          <p:cNvSpPr>
            <a:spLocks noGrp="1"/>
          </p:cNvSpPr>
          <p:nvPr>
            <p:ph idx="1"/>
          </p:nvPr>
        </p:nvSpPr>
        <p:spPr/>
        <p:txBody>
          <a:bodyPr>
            <a:normAutofit/>
          </a:bodyPr>
          <a:lstStyle/>
          <a:p>
            <a:r>
              <a:rPr lang="en-US" sz="4800" dirty="0"/>
              <a:t>Ambassadors tasks include:</a:t>
            </a:r>
          </a:p>
          <a:p>
            <a:pPr lvl="1"/>
            <a:r>
              <a:rPr lang="en-US" sz="4400" dirty="0"/>
              <a:t>Site cleanup, maintenance, mowing/weeding</a:t>
            </a:r>
          </a:p>
          <a:p>
            <a:pPr lvl="1"/>
            <a:r>
              <a:rPr lang="en-US" sz="4400" dirty="0"/>
              <a:t>Outreach activities</a:t>
            </a:r>
          </a:p>
          <a:p>
            <a:pPr lvl="1"/>
            <a:r>
              <a:rPr lang="en-US" sz="4400" dirty="0"/>
              <a:t>Assistance around the neighborhood</a:t>
            </a:r>
          </a:p>
        </p:txBody>
      </p:sp>
      <p:pic>
        <p:nvPicPr>
          <p:cNvPr id="4" name="Picture 3">
            <a:extLst>
              <a:ext uri="{FF2B5EF4-FFF2-40B4-BE49-F238E27FC236}">
                <a16:creationId xmlns:a16="http://schemas.microsoft.com/office/drawing/2014/main" id="{49ADA187-435A-4BC5-9FCC-A42588717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323666"/>
            <a:ext cx="2476500" cy="1442561"/>
          </a:xfrm>
          <a:prstGeom prst="rect">
            <a:avLst/>
          </a:prstGeom>
        </p:spPr>
      </p:pic>
    </p:spTree>
    <p:extLst>
      <p:ext uri="{BB962C8B-B14F-4D97-AF65-F5344CB8AC3E}">
        <p14:creationId xmlns:p14="http://schemas.microsoft.com/office/powerpoint/2010/main" val="1206313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EFA5-FDE3-445D-8338-830B7F2520EE}"/>
              </a:ext>
            </a:extLst>
          </p:cNvPr>
          <p:cNvSpPr>
            <a:spLocks noGrp="1"/>
          </p:cNvSpPr>
          <p:nvPr>
            <p:ph type="title"/>
          </p:nvPr>
        </p:nvSpPr>
        <p:spPr/>
        <p:txBody>
          <a:bodyPr/>
          <a:lstStyle/>
          <a:p>
            <a:r>
              <a:rPr lang="en-US" dirty="0"/>
              <a:t>Program design</a:t>
            </a:r>
          </a:p>
        </p:txBody>
      </p:sp>
      <p:sp>
        <p:nvSpPr>
          <p:cNvPr id="3" name="Content Placeholder 2">
            <a:extLst>
              <a:ext uri="{FF2B5EF4-FFF2-40B4-BE49-F238E27FC236}">
                <a16:creationId xmlns:a16="http://schemas.microsoft.com/office/drawing/2014/main" id="{3D359A7B-CB02-454D-A7DD-BDDBC6EBB5AF}"/>
              </a:ext>
            </a:extLst>
          </p:cNvPr>
          <p:cNvSpPr>
            <a:spLocks noGrp="1"/>
          </p:cNvSpPr>
          <p:nvPr>
            <p:ph idx="1"/>
          </p:nvPr>
        </p:nvSpPr>
        <p:spPr/>
        <p:txBody>
          <a:bodyPr/>
          <a:lstStyle/>
          <a:p>
            <a:r>
              <a:rPr lang="en-US" dirty="0"/>
              <a:t>Ambassadors receive:</a:t>
            </a:r>
          </a:p>
          <a:p>
            <a:pPr lvl="1"/>
            <a:r>
              <a:rPr lang="en-US" dirty="0"/>
              <a:t>Job site tours</a:t>
            </a:r>
          </a:p>
          <a:p>
            <a:pPr lvl="1"/>
            <a:r>
              <a:rPr lang="en-US" dirty="0"/>
              <a:t>Presentations by job and academic recruiters</a:t>
            </a:r>
          </a:p>
          <a:p>
            <a:pPr lvl="1"/>
            <a:r>
              <a:rPr lang="en-US" dirty="0"/>
              <a:t>Job readiness assessments</a:t>
            </a:r>
          </a:p>
          <a:p>
            <a:pPr lvl="1"/>
            <a:r>
              <a:rPr lang="en-US" dirty="0"/>
              <a:t>12 sessions of Soft Skill Training</a:t>
            </a:r>
          </a:p>
          <a:p>
            <a:pPr lvl="1"/>
            <a:r>
              <a:rPr lang="en-US" dirty="0"/>
              <a:t>Host of additional training opportunities </a:t>
            </a:r>
          </a:p>
        </p:txBody>
      </p:sp>
      <p:pic>
        <p:nvPicPr>
          <p:cNvPr id="4" name="Picture 3">
            <a:extLst>
              <a:ext uri="{FF2B5EF4-FFF2-40B4-BE49-F238E27FC236}">
                <a16:creationId xmlns:a16="http://schemas.microsoft.com/office/drawing/2014/main" id="{EE8DC759-411D-4FFA-897F-3D8CBE348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323666"/>
            <a:ext cx="2476500" cy="1442561"/>
          </a:xfrm>
          <a:prstGeom prst="rect">
            <a:avLst/>
          </a:prstGeom>
        </p:spPr>
      </p:pic>
    </p:spTree>
    <p:extLst>
      <p:ext uri="{BB962C8B-B14F-4D97-AF65-F5344CB8AC3E}">
        <p14:creationId xmlns:p14="http://schemas.microsoft.com/office/powerpoint/2010/main" val="1544625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88A9-A3DC-493B-8DF3-0524E19AB2FF}"/>
              </a:ext>
            </a:extLst>
          </p:cNvPr>
          <p:cNvSpPr>
            <a:spLocks noGrp="1"/>
          </p:cNvSpPr>
          <p:nvPr>
            <p:ph type="title"/>
          </p:nvPr>
        </p:nvSpPr>
        <p:spPr/>
        <p:txBody>
          <a:bodyPr/>
          <a:lstStyle/>
          <a:p>
            <a:r>
              <a:rPr lang="en-US"/>
              <a:t>Program successes</a:t>
            </a:r>
            <a:endParaRPr lang="en-US" dirty="0"/>
          </a:p>
        </p:txBody>
      </p:sp>
      <p:sp>
        <p:nvSpPr>
          <p:cNvPr id="3" name="Content Placeholder 2">
            <a:extLst>
              <a:ext uri="{FF2B5EF4-FFF2-40B4-BE49-F238E27FC236}">
                <a16:creationId xmlns:a16="http://schemas.microsoft.com/office/drawing/2014/main" id="{54D18E19-2AFB-46E2-A34A-2F14F1F2FE17}"/>
              </a:ext>
            </a:extLst>
          </p:cNvPr>
          <p:cNvSpPr>
            <a:spLocks noGrp="1"/>
          </p:cNvSpPr>
          <p:nvPr>
            <p:ph idx="1"/>
          </p:nvPr>
        </p:nvSpPr>
        <p:spPr/>
        <p:txBody>
          <a:bodyPr>
            <a:normAutofit/>
          </a:bodyPr>
          <a:lstStyle/>
          <a:p>
            <a:r>
              <a:rPr lang="en-US" sz="4400" dirty="0"/>
              <a:t>Through April 5, 2018:</a:t>
            </a:r>
          </a:p>
          <a:p>
            <a:pPr lvl="1"/>
            <a:r>
              <a:rPr lang="en-US" sz="4000" dirty="0"/>
              <a:t>37 total GNA participants</a:t>
            </a:r>
          </a:p>
          <a:p>
            <a:pPr lvl="1"/>
            <a:r>
              <a:rPr lang="en-US" sz="4000" dirty="0"/>
              <a:t>8 terminated</a:t>
            </a:r>
          </a:p>
          <a:p>
            <a:pPr lvl="1"/>
            <a:r>
              <a:rPr lang="en-US" sz="4000" dirty="0"/>
              <a:t>7 in current Ambassador cohort</a:t>
            </a:r>
          </a:p>
          <a:p>
            <a:pPr lvl="1"/>
            <a:r>
              <a:rPr lang="en-US" sz="4000" dirty="0"/>
              <a:t>22 obtained full-time employment</a:t>
            </a:r>
          </a:p>
        </p:txBody>
      </p:sp>
      <p:pic>
        <p:nvPicPr>
          <p:cNvPr id="6" name="Picture 5">
            <a:extLst>
              <a:ext uri="{FF2B5EF4-FFF2-40B4-BE49-F238E27FC236}">
                <a16:creationId xmlns:a16="http://schemas.microsoft.com/office/drawing/2014/main" id="{AA60A66B-2BB6-43F5-B471-61B8992676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323666"/>
            <a:ext cx="2476500" cy="1442561"/>
          </a:xfrm>
          <a:prstGeom prst="rect">
            <a:avLst/>
          </a:prstGeom>
        </p:spPr>
      </p:pic>
    </p:spTree>
    <p:extLst>
      <p:ext uri="{BB962C8B-B14F-4D97-AF65-F5344CB8AC3E}">
        <p14:creationId xmlns:p14="http://schemas.microsoft.com/office/powerpoint/2010/main" val="1065605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6947DF-22E5-4226-9862-D9477853A4BB}"/>
              </a:ext>
            </a:extLst>
          </p:cNvPr>
          <p:cNvPicPr>
            <a:picLocks noChangeAspect="1"/>
          </p:cNvPicPr>
          <p:nvPr/>
        </p:nvPicPr>
        <p:blipFill rotWithShape="1">
          <a:blip r:embed="rId2">
            <a:extLst>
              <a:ext uri="{28A0092B-C50C-407E-A947-70E740481C1C}">
                <a14:useLocalDpi xmlns:a14="http://schemas.microsoft.com/office/drawing/2010/main" val="0"/>
              </a:ext>
            </a:extLst>
          </a:blip>
          <a:srcRect l="29001" t="29009" r="30234" b="36594"/>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2BA1A90-2EA0-4B7E-A97A-655271526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1" y="6119071"/>
            <a:ext cx="3213099" cy="437884"/>
          </a:xfrm>
          <a:prstGeom prst="rect">
            <a:avLst/>
          </a:prstGeom>
        </p:spPr>
      </p:pic>
      <p:pic>
        <p:nvPicPr>
          <p:cNvPr id="8" name="Picture 7">
            <a:extLst>
              <a:ext uri="{FF2B5EF4-FFF2-40B4-BE49-F238E27FC236}">
                <a16:creationId xmlns:a16="http://schemas.microsoft.com/office/drawing/2014/main" id="{614E0175-6A2A-407D-BD0C-9E5BFED37D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5950" y="5323666"/>
            <a:ext cx="2476500" cy="1442561"/>
          </a:xfrm>
          <a:prstGeom prst="rect">
            <a:avLst/>
          </a:prstGeom>
        </p:spPr>
      </p:pic>
    </p:spTree>
    <p:extLst>
      <p:ext uri="{BB962C8B-B14F-4D97-AF65-F5344CB8AC3E}">
        <p14:creationId xmlns:p14="http://schemas.microsoft.com/office/powerpoint/2010/main" val="3509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9559-CC97-41D6-8843-928B2C3327E1}"/>
              </a:ext>
            </a:extLst>
          </p:cNvPr>
          <p:cNvSpPr>
            <a:spLocks noGrp="1"/>
          </p:cNvSpPr>
          <p:nvPr>
            <p:ph type="title"/>
          </p:nvPr>
        </p:nvSpPr>
        <p:spPr>
          <a:xfrm>
            <a:off x="833191" y="2009466"/>
            <a:ext cx="10515600" cy="1676400"/>
          </a:xfrm>
        </p:spPr>
        <p:txBody>
          <a:bodyPr/>
          <a:lstStyle/>
          <a:p>
            <a:br>
              <a:rPr lang="en-US" dirty="0"/>
            </a:br>
            <a:r>
              <a:rPr lang="en-US" dirty="0"/>
              <a:t>Cuyahoga community college</a:t>
            </a:r>
          </a:p>
        </p:txBody>
      </p:sp>
      <p:sp>
        <p:nvSpPr>
          <p:cNvPr id="3" name="Text Placeholder 2">
            <a:extLst>
              <a:ext uri="{FF2B5EF4-FFF2-40B4-BE49-F238E27FC236}">
                <a16:creationId xmlns:a16="http://schemas.microsoft.com/office/drawing/2014/main" id="{C5DE858F-0B48-4ACF-A80B-C604FAAA3124}"/>
              </a:ext>
            </a:extLst>
          </p:cNvPr>
          <p:cNvSpPr>
            <a:spLocks noGrp="1"/>
          </p:cNvSpPr>
          <p:nvPr>
            <p:ph type="body" idx="1"/>
          </p:nvPr>
        </p:nvSpPr>
        <p:spPr>
          <a:xfrm>
            <a:off x="833191" y="4010334"/>
            <a:ext cx="10255723" cy="2259837"/>
          </a:xfrm>
        </p:spPr>
        <p:txBody>
          <a:bodyPr>
            <a:normAutofit/>
          </a:bodyPr>
          <a:lstStyle/>
          <a:p>
            <a:r>
              <a:rPr lang="en-US" sz="4000" dirty="0"/>
              <a:t>Tri-C</a:t>
            </a:r>
            <a:r>
              <a:rPr lang="en-US" sz="4000" baseline="30000" dirty="0"/>
              <a:t>®</a:t>
            </a:r>
            <a:r>
              <a:rPr lang="en-US" sz="4000" dirty="0"/>
              <a:t> Where futures begin</a:t>
            </a:r>
            <a:r>
              <a:rPr lang="en-US" sz="4000" baseline="30000" dirty="0"/>
              <a:t>SM</a:t>
            </a:r>
            <a:endParaRPr lang="en-US" sz="4000" dirty="0"/>
          </a:p>
          <a:p>
            <a:r>
              <a:rPr lang="en-US" sz="4000" dirty="0"/>
              <a:t>April 20, 2018</a:t>
            </a:r>
          </a:p>
          <a:p>
            <a:r>
              <a:rPr lang="en-US" sz="4000" dirty="0"/>
              <a:t>Marquita L. Rockamore, MAML, GCDF</a:t>
            </a:r>
          </a:p>
          <a:p>
            <a:endParaRPr lang="en-US" dirty="0"/>
          </a:p>
        </p:txBody>
      </p:sp>
      <p:pic>
        <p:nvPicPr>
          <p:cNvPr id="5" name="Picture 4">
            <a:extLst>
              <a:ext uri="{FF2B5EF4-FFF2-40B4-BE49-F238E27FC236}">
                <a16:creationId xmlns:a16="http://schemas.microsoft.com/office/drawing/2014/main" id="{C5414241-51F0-436D-8220-9B9F6CE4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480" y="329857"/>
            <a:ext cx="1570919" cy="1633756"/>
          </a:xfrm>
          <a:prstGeom prst="rect">
            <a:avLst/>
          </a:prstGeom>
        </p:spPr>
      </p:pic>
    </p:spTree>
    <p:extLst>
      <p:ext uri="{BB962C8B-B14F-4D97-AF65-F5344CB8AC3E}">
        <p14:creationId xmlns:p14="http://schemas.microsoft.com/office/powerpoint/2010/main" val="3906468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9000"/>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CF931F-36D6-4291-B8DD-7572FBA68B2B}"/>
              </a:ext>
            </a:extLst>
          </p:cNvPr>
          <p:cNvSpPr/>
          <p:nvPr/>
        </p:nvSpPr>
        <p:spPr>
          <a:xfrm>
            <a:off x="0" y="4811286"/>
            <a:ext cx="12192000" cy="1323439"/>
          </a:xfrm>
          <a:prstGeom prst="rect">
            <a:avLst/>
          </a:prstGeom>
          <a:solidFill>
            <a:schemeClr val="accent1"/>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WORKFORCE COMMUNITY AND ECONOMIC DEVELOPMENT DIVISION</a:t>
            </a:r>
          </a:p>
        </p:txBody>
      </p:sp>
    </p:spTree>
    <p:extLst>
      <p:ext uri="{BB962C8B-B14F-4D97-AF65-F5344CB8AC3E}">
        <p14:creationId xmlns:p14="http://schemas.microsoft.com/office/powerpoint/2010/main" val="3902850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44AD2-F48A-4988-82DF-E05C067B94F7}"/>
              </a:ext>
            </a:extLst>
          </p:cNvPr>
          <p:cNvSpPr>
            <a:spLocks noGrp="1"/>
          </p:cNvSpPr>
          <p:nvPr>
            <p:ph type="title"/>
          </p:nvPr>
        </p:nvSpPr>
        <p:spPr>
          <a:xfrm>
            <a:off x="662609" y="365125"/>
            <a:ext cx="10691191" cy="1325563"/>
          </a:xfrm>
        </p:spPr>
        <p:txBody>
          <a:bodyPr/>
          <a:lstStyle/>
          <a:p>
            <a:pPr algn="ctr"/>
            <a:r>
              <a:rPr lang="en-US" dirty="0"/>
              <a:t>Cuyahoga Community College (Tri-C)</a:t>
            </a:r>
            <a:br>
              <a:rPr lang="en-US" dirty="0"/>
            </a:br>
            <a:r>
              <a:rPr lang="en-US" dirty="0">
                <a:effectLst>
                  <a:outerShdw blurRad="38100" dist="38100" dir="2700000" algn="tl">
                    <a:srgbClr val="000000">
                      <a:alpha val="43137"/>
                    </a:srgbClr>
                  </a:outerShdw>
                </a:effectLst>
                <a:latin typeface="Franklin Gothic Book" panose="020B0503020102020204" pitchFamily="34" charset="0"/>
                <a:cs typeface="Arial" panose="020B0604020202020204" pitchFamily="34" charset="0"/>
              </a:rPr>
              <a:t>MISSION</a:t>
            </a:r>
          </a:p>
        </p:txBody>
      </p:sp>
      <p:sp>
        <p:nvSpPr>
          <p:cNvPr id="3" name="Rectangle 2">
            <a:extLst>
              <a:ext uri="{FF2B5EF4-FFF2-40B4-BE49-F238E27FC236}">
                <a16:creationId xmlns:a16="http://schemas.microsoft.com/office/drawing/2014/main" id="{10C04920-CA3A-400E-8A10-EEB4EEC4251C}"/>
              </a:ext>
            </a:extLst>
          </p:cNvPr>
          <p:cNvSpPr/>
          <p:nvPr/>
        </p:nvSpPr>
        <p:spPr>
          <a:xfrm>
            <a:off x="592056" y="2016489"/>
            <a:ext cx="10950369" cy="46782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2D2D2D"/>
              </a:solidFill>
              <a:effectLst/>
              <a:uLnTx/>
              <a:uFillTx/>
              <a:latin typeface="Utopia W01 Regular"/>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Provide </a:t>
            </a: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high quality</a:t>
            </a: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accessible</a:t>
            </a: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 and </a:t>
            </a: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affordable</a:t>
            </a: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 educational opportunities and services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Promote </a:t>
            </a: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individual</a:t>
            </a: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development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Improve</a:t>
            </a: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 the overall </a:t>
            </a: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quality of life </a:t>
            </a: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in a </a:t>
            </a:r>
            <a:r>
              <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rPr>
              <a:t>multicultural</a:t>
            </a: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 community</a:t>
            </a:r>
          </a:p>
        </p:txBody>
      </p:sp>
    </p:spTree>
    <p:extLst>
      <p:ext uri="{BB962C8B-B14F-4D97-AF65-F5344CB8AC3E}">
        <p14:creationId xmlns:p14="http://schemas.microsoft.com/office/powerpoint/2010/main" val="3801036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E334-E44C-40C5-8595-E1BF3F9E2260}"/>
              </a:ext>
            </a:extLst>
          </p:cNvPr>
          <p:cNvSpPr>
            <a:spLocks noGrp="1"/>
          </p:cNvSpPr>
          <p:nvPr>
            <p:ph type="title"/>
          </p:nvPr>
        </p:nvSpPr>
        <p:spPr/>
        <p:txBody>
          <a:bodyPr/>
          <a:lstStyle/>
          <a:p>
            <a:r>
              <a:rPr lang="en-US" dirty="0"/>
              <a:t>Cuyahoga community college</a:t>
            </a:r>
          </a:p>
        </p:txBody>
      </p:sp>
      <p:pic>
        <p:nvPicPr>
          <p:cNvPr id="5" name="Picture 4">
            <a:extLst>
              <a:ext uri="{FF2B5EF4-FFF2-40B4-BE49-F238E27FC236}">
                <a16:creationId xmlns:a16="http://schemas.microsoft.com/office/drawing/2014/main" id="{0E8AEB32-4743-4CD8-8CB2-DCAFF056E767}"/>
              </a:ext>
            </a:extLst>
          </p:cNvPr>
          <p:cNvPicPr>
            <a:picLocks noChangeAspect="1"/>
          </p:cNvPicPr>
          <p:nvPr/>
        </p:nvPicPr>
        <p:blipFill>
          <a:blip r:embed="rId3"/>
          <a:stretch>
            <a:fillRect/>
          </a:stretch>
        </p:blipFill>
        <p:spPr>
          <a:xfrm>
            <a:off x="7228115" y="1792936"/>
            <a:ext cx="4963886" cy="5112097"/>
          </a:xfrm>
          <a:prstGeom prst="rect">
            <a:avLst/>
          </a:prstGeom>
        </p:spPr>
      </p:pic>
      <p:sp>
        <p:nvSpPr>
          <p:cNvPr id="4" name="Text Placeholder 3">
            <a:extLst>
              <a:ext uri="{FF2B5EF4-FFF2-40B4-BE49-F238E27FC236}">
                <a16:creationId xmlns:a16="http://schemas.microsoft.com/office/drawing/2014/main" id="{8E0440DB-EEE3-4AF6-B113-BA62B2D141CB}"/>
              </a:ext>
            </a:extLst>
          </p:cNvPr>
          <p:cNvSpPr>
            <a:spLocks noGrp="1"/>
          </p:cNvSpPr>
          <p:nvPr>
            <p:ph type="body" sz="half" idx="2"/>
          </p:nvPr>
        </p:nvSpPr>
        <p:spPr>
          <a:xfrm>
            <a:off x="895350" y="2254144"/>
            <a:ext cx="6332765" cy="4189681"/>
          </a:xfrm>
        </p:spPr>
        <p:txBody>
          <a:bodyPr>
            <a:normAutofit/>
          </a:bodyPr>
          <a:lstStyle/>
          <a:p>
            <a:pPr marL="857250" indent="-857250">
              <a:buFont typeface="Arial" panose="020B0604020202020204" pitchFamily="34" charset="0"/>
              <a:buChar char="•"/>
            </a:pPr>
            <a:r>
              <a:rPr lang="en-US" sz="8000" dirty="0"/>
              <a:t>Equity</a:t>
            </a:r>
          </a:p>
          <a:p>
            <a:pPr marL="857250" indent="-857250">
              <a:buFont typeface="Arial" panose="020B0604020202020204" pitchFamily="34" charset="0"/>
              <a:buChar char="•"/>
            </a:pPr>
            <a:r>
              <a:rPr lang="en-US" sz="8000" dirty="0"/>
              <a:t>Success</a:t>
            </a:r>
          </a:p>
          <a:p>
            <a:pPr marL="857250" indent="-857250">
              <a:buFont typeface="Arial" panose="020B0604020202020204" pitchFamily="34" charset="0"/>
              <a:buChar char="•"/>
            </a:pPr>
            <a:r>
              <a:rPr lang="en-US" sz="8000" dirty="0"/>
              <a:t>Access</a:t>
            </a:r>
          </a:p>
        </p:txBody>
      </p:sp>
    </p:spTree>
    <p:extLst>
      <p:ext uri="{BB962C8B-B14F-4D97-AF65-F5344CB8AC3E}">
        <p14:creationId xmlns:p14="http://schemas.microsoft.com/office/powerpoint/2010/main" val="172711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C7BB-E90E-428D-9194-145B16586F1E}"/>
              </a:ext>
            </a:extLst>
          </p:cNvPr>
          <p:cNvSpPr>
            <a:spLocks noGrp="1"/>
          </p:cNvSpPr>
          <p:nvPr>
            <p:ph type="title"/>
          </p:nvPr>
        </p:nvSpPr>
        <p:spPr>
          <a:xfrm>
            <a:off x="833191" y="2208878"/>
            <a:ext cx="10515600" cy="1801455"/>
          </a:xfrm>
        </p:spPr>
        <p:txBody>
          <a:bodyPr/>
          <a:lstStyle/>
          <a:p>
            <a:r>
              <a:rPr lang="en-US" dirty="0"/>
              <a:t>Career Advancement competitive edge</a:t>
            </a:r>
          </a:p>
        </p:txBody>
      </p:sp>
      <p:sp>
        <p:nvSpPr>
          <p:cNvPr id="3" name="Text Placeholder 2">
            <a:extLst>
              <a:ext uri="{FF2B5EF4-FFF2-40B4-BE49-F238E27FC236}">
                <a16:creationId xmlns:a16="http://schemas.microsoft.com/office/drawing/2014/main" id="{55F330A4-8508-46CA-81E5-5565D77CCA24}"/>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181BD7BD-C41E-42C7-824E-F5643F5C4E76}"/>
              </a:ext>
            </a:extLst>
          </p:cNvPr>
          <p:cNvPicPr>
            <a:picLocks noChangeAspect="1"/>
          </p:cNvPicPr>
          <p:nvPr/>
        </p:nvPicPr>
        <p:blipFill>
          <a:blip r:embed="rId3"/>
          <a:stretch>
            <a:fillRect/>
          </a:stretch>
        </p:blipFill>
        <p:spPr>
          <a:xfrm>
            <a:off x="5304539" y="232347"/>
            <a:ext cx="1572904" cy="1633870"/>
          </a:xfrm>
          <a:prstGeom prst="rect">
            <a:avLst/>
          </a:prstGeom>
        </p:spPr>
      </p:pic>
    </p:spTree>
    <p:extLst>
      <p:ext uri="{BB962C8B-B14F-4D97-AF65-F5344CB8AC3E}">
        <p14:creationId xmlns:p14="http://schemas.microsoft.com/office/powerpoint/2010/main" val="185471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091CDD-F859-435B-8DFB-D40CFEDA5994}"/>
              </a:ext>
            </a:extLst>
          </p:cNvPr>
          <p:cNvSpPr>
            <a:spLocks noGrp="1"/>
          </p:cNvSpPr>
          <p:nvPr>
            <p:ph type="ctrTitle"/>
          </p:nvPr>
        </p:nvSpPr>
        <p:spPr>
          <a:xfrm>
            <a:off x="914400" y="1257301"/>
            <a:ext cx="10363200" cy="1295399"/>
          </a:xfrm>
        </p:spPr>
        <p:txBody>
          <a:bodyPr/>
          <a:lstStyle/>
          <a:p>
            <a:r>
              <a:rPr lang="en-US" sz="8000" dirty="0"/>
              <a:t>Good Neighbor</a:t>
            </a:r>
            <a:br>
              <a:rPr lang="en-US" sz="8000" dirty="0"/>
            </a:br>
            <a:r>
              <a:rPr lang="en-US" sz="8000" dirty="0"/>
              <a:t>Ambassador Program</a:t>
            </a:r>
          </a:p>
        </p:txBody>
      </p:sp>
      <p:sp>
        <p:nvSpPr>
          <p:cNvPr id="7" name="Subtitle 6">
            <a:extLst>
              <a:ext uri="{FF2B5EF4-FFF2-40B4-BE49-F238E27FC236}">
                <a16:creationId xmlns:a16="http://schemas.microsoft.com/office/drawing/2014/main" id="{F4AD598A-2813-4ECD-8F72-037445538DA2}"/>
              </a:ext>
            </a:extLst>
          </p:cNvPr>
          <p:cNvSpPr>
            <a:spLocks noGrp="1"/>
          </p:cNvSpPr>
          <p:nvPr>
            <p:ph type="subTitle" idx="1"/>
          </p:nvPr>
        </p:nvSpPr>
        <p:spPr>
          <a:xfrm>
            <a:off x="914400" y="3429000"/>
            <a:ext cx="10363200" cy="1314450"/>
          </a:xfrm>
        </p:spPr>
        <p:txBody>
          <a:bodyPr/>
          <a:lstStyle/>
          <a:p>
            <a:r>
              <a:rPr lang="en-US" dirty="0"/>
              <a:t>Constance T. Haqq</a:t>
            </a:r>
            <a:br>
              <a:rPr lang="en-US" dirty="0"/>
            </a:br>
            <a:r>
              <a:rPr lang="en-US" dirty="0"/>
              <a:t>Director of Administration &amp; External Affairs</a:t>
            </a:r>
          </a:p>
        </p:txBody>
      </p:sp>
      <p:pic>
        <p:nvPicPr>
          <p:cNvPr id="9" name="Picture 8">
            <a:extLst>
              <a:ext uri="{FF2B5EF4-FFF2-40B4-BE49-F238E27FC236}">
                <a16:creationId xmlns:a16="http://schemas.microsoft.com/office/drawing/2014/main" id="{0D95D819-3D52-4240-AEF2-A5226EEEC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75" y="5619750"/>
            <a:ext cx="5114925" cy="742950"/>
          </a:xfrm>
          <a:prstGeom prst="rect">
            <a:avLst/>
          </a:prstGeom>
        </p:spPr>
      </p:pic>
    </p:spTree>
    <p:extLst>
      <p:ext uri="{BB962C8B-B14F-4D97-AF65-F5344CB8AC3E}">
        <p14:creationId xmlns:p14="http://schemas.microsoft.com/office/powerpoint/2010/main" val="3484122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5EA9-DD2F-46BC-B086-D25C5510F58C}"/>
              </a:ext>
            </a:extLst>
          </p:cNvPr>
          <p:cNvSpPr>
            <a:spLocks noGrp="1"/>
          </p:cNvSpPr>
          <p:nvPr>
            <p:ph type="title"/>
          </p:nvPr>
        </p:nvSpPr>
        <p:spPr>
          <a:xfrm>
            <a:off x="838200" y="284176"/>
            <a:ext cx="10553699" cy="1508760"/>
          </a:xfrm>
        </p:spPr>
        <p:txBody>
          <a:bodyPr/>
          <a:lstStyle/>
          <a:p>
            <a:pPr algn="ctr"/>
            <a:r>
              <a:rPr lang="en-US" dirty="0"/>
              <a:t>CAREER ADVANCEMENT COMPETITIVE EDGE</a:t>
            </a:r>
          </a:p>
        </p:txBody>
      </p:sp>
      <p:sp>
        <p:nvSpPr>
          <p:cNvPr id="4" name="Content Placeholder 3">
            <a:extLst>
              <a:ext uri="{FF2B5EF4-FFF2-40B4-BE49-F238E27FC236}">
                <a16:creationId xmlns:a16="http://schemas.microsoft.com/office/drawing/2014/main" id="{4CA27BC2-D398-431D-B6A7-C6030CB1BF90}"/>
              </a:ext>
            </a:extLst>
          </p:cNvPr>
          <p:cNvSpPr>
            <a:spLocks noGrp="1"/>
          </p:cNvSpPr>
          <p:nvPr>
            <p:ph sz="half" idx="2"/>
          </p:nvPr>
        </p:nvSpPr>
        <p:spPr>
          <a:xfrm>
            <a:off x="6230391" y="2011679"/>
            <a:ext cx="5161508" cy="4365057"/>
          </a:xfrm>
        </p:spPr>
        <p:txBody>
          <a:bodyPr>
            <a:normAutofit fontScale="92500" lnSpcReduction="10000"/>
          </a:bodyPr>
          <a:lstStyle/>
          <a:p>
            <a:pPr lvl="0" indent="0">
              <a:buNone/>
            </a:pPr>
            <a:r>
              <a:rPr lang="en-US" altLang="en-US" sz="5200" dirty="0">
                <a:effectLst>
                  <a:outerShdw blurRad="38100" dist="38100" dir="2700000" algn="tl">
                    <a:srgbClr val="000000">
                      <a:alpha val="43137"/>
                    </a:srgbClr>
                  </a:outerShdw>
                </a:effectLst>
                <a:latin typeface="Franklin Gothic Book" panose="020B0503020102020204" pitchFamily="34" charset="0"/>
              </a:rPr>
              <a:t>Personal Qualities</a:t>
            </a:r>
          </a:p>
          <a:p>
            <a:pPr marL="285750" lvl="0" indent="-285750">
              <a:buFont typeface="Arial" panose="020B0604020202020204" pitchFamily="34" charset="0"/>
              <a:buChar char="•"/>
            </a:pPr>
            <a:r>
              <a:rPr lang="en-US" altLang="en-US" sz="3900" b="1" dirty="0">
                <a:latin typeface="Times New Roman" panose="02020603050405020304" pitchFamily="18" charset="0"/>
                <a:cs typeface="Times New Roman" panose="02020603050405020304" pitchFamily="18" charset="0"/>
              </a:rPr>
              <a:t>Responsibility</a:t>
            </a:r>
          </a:p>
          <a:p>
            <a:pPr marL="285750" lvl="0" indent="-285750">
              <a:buFont typeface="Arial" panose="020B0604020202020204" pitchFamily="34" charset="0"/>
              <a:buChar char="•"/>
            </a:pPr>
            <a:r>
              <a:rPr lang="en-US" altLang="en-US" sz="3900" b="1" dirty="0">
                <a:latin typeface="Times New Roman" panose="02020603050405020304" pitchFamily="18" charset="0"/>
                <a:cs typeface="Times New Roman" panose="02020603050405020304" pitchFamily="18" charset="0"/>
              </a:rPr>
              <a:t>Self-Esteem</a:t>
            </a:r>
          </a:p>
          <a:p>
            <a:pPr marL="285750" lvl="0" indent="-285750">
              <a:buFont typeface="Arial" panose="020B0604020202020204" pitchFamily="34" charset="0"/>
              <a:buChar char="•"/>
            </a:pPr>
            <a:r>
              <a:rPr lang="en-US" altLang="en-US" sz="3900" b="1" dirty="0">
                <a:latin typeface="Times New Roman" panose="02020603050405020304" pitchFamily="18" charset="0"/>
                <a:cs typeface="Times New Roman" panose="02020603050405020304" pitchFamily="18" charset="0"/>
              </a:rPr>
              <a:t>Sociability</a:t>
            </a:r>
            <a:endParaRPr lang="en-US" altLang="en-US" sz="3900" b="1" dirty="0">
              <a:solidFill>
                <a:srgbClr val="000000"/>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altLang="en-US" sz="3900" b="1" dirty="0">
                <a:latin typeface="Times New Roman" panose="02020603050405020304" pitchFamily="18" charset="0"/>
                <a:cs typeface="Times New Roman" panose="02020603050405020304" pitchFamily="18" charset="0"/>
              </a:rPr>
              <a:t>Integrity/Honesty</a:t>
            </a:r>
            <a:endParaRPr lang="en-US" altLang="en-US" sz="3900" b="1" dirty="0">
              <a:solidFill>
                <a:srgbClr val="000000"/>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en-US" altLang="en-US" sz="3900" b="1" dirty="0">
                <a:latin typeface="Times New Roman" panose="02020603050405020304" pitchFamily="18" charset="0"/>
                <a:cs typeface="Times New Roman" panose="02020603050405020304" pitchFamily="18" charset="0"/>
              </a:rPr>
              <a:t>Professional Work Attitude and Habits</a:t>
            </a:r>
            <a:endParaRPr lang="en-US" altLang="en-US" sz="3900" dirty="0">
              <a:latin typeface="Arial" panose="020B0604020202020204" pitchFamily="34" charset="0"/>
            </a:endParaRPr>
          </a:p>
        </p:txBody>
      </p:sp>
      <p:sp>
        <p:nvSpPr>
          <p:cNvPr id="8" name="Rectangle 8">
            <a:extLst>
              <a:ext uri="{FF2B5EF4-FFF2-40B4-BE49-F238E27FC236}">
                <a16:creationId xmlns:a16="http://schemas.microsoft.com/office/drawing/2014/main" id="{7B04AAB0-C24E-4602-8345-EC049D6D81A1}"/>
              </a:ext>
            </a:extLst>
          </p:cNvPr>
          <p:cNvSpPr>
            <a:spLocks noChangeArrowheads="1"/>
          </p:cNvSpPr>
          <p:nvPr/>
        </p:nvSpPr>
        <p:spPr bwMode="auto">
          <a:xfrm>
            <a:off x="600108" y="1880875"/>
            <a:ext cx="5195102"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Thinking Skills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Critical Skills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Creative Skills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Decision Making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Problem Solving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Learning Styles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Reasoning Skills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Analytical Skills</a:t>
            </a:r>
          </a:p>
        </p:txBody>
      </p:sp>
    </p:spTree>
    <p:extLst>
      <p:ext uri="{BB962C8B-B14F-4D97-AF65-F5344CB8AC3E}">
        <p14:creationId xmlns:p14="http://schemas.microsoft.com/office/powerpoint/2010/main" val="793691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35EA9-DD2F-46BC-B086-D25C5510F58C}"/>
              </a:ext>
            </a:extLst>
          </p:cNvPr>
          <p:cNvSpPr>
            <a:spLocks noGrp="1"/>
          </p:cNvSpPr>
          <p:nvPr>
            <p:ph type="title"/>
          </p:nvPr>
        </p:nvSpPr>
        <p:spPr>
          <a:xfrm>
            <a:off x="838200" y="284176"/>
            <a:ext cx="10553699" cy="1508760"/>
          </a:xfrm>
        </p:spPr>
        <p:txBody>
          <a:bodyPr/>
          <a:lstStyle/>
          <a:p>
            <a:pPr algn="ctr"/>
            <a:r>
              <a:rPr lang="en-US" dirty="0"/>
              <a:t>CAREER ADVANCEMENT COMPETITIVE EDGE</a:t>
            </a:r>
          </a:p>
        </p:txBody>
      </p:sp>
      <p:sp>
        <p:nvSpPr>
          <p:cNvPr id="4" name="Content Placeholder 3">
            <a:extLst>
              <a:ext uri="{FF2B5EF4-FFF2-40B4-BE49-F238E27FC236}">
                <a16:creationId xmlns:a16="http://schemas.microsoft.com/office/drawing/2014/main" id="{4CA27BC2-D398-431D-B6A7-C6030CB1BF90}"/>
              </a:ext>
            </a:extLst>
          </p:cNvPr>
          <p:cNvSpPr>
            <a:spLocks noGrp="1"/>
          </p:cNvSpPr>
          <p:nvPr>
            <p:ph sz="half" idx="2"/>
          </p:nvPr>
        </p:nvSpPr>
        <p:spPr>
          <a:xfrm>
            <a:off x="5847347" y="2943081"/>
            <a:ext cx="5675362" cy="3807589"/>
          </a:xfrm>
        </p:spPr>
        <p:txBody>
          <a:bodyPr>
            <a:normAutofit/>
          </a:bodyPr>
          <a:lstStyle/>
          <a:p>
            <a:pPr marL="285750" indent="-285750" eaLnBrk="0" fontAlgn="base" hangingPunct="0">
              <a:lnSpc>
                <a:spcPct val="120000"/>
              </a:lnSpc>
              <a:spcBef>
                <a:spcPct val="0"/>
              </a:spcBef>
              <a:spcAft>
                <a:spcPct val="0"/>
              </a:spcAft>
              <a:buClrTx/>
              <a:buFont typeface="Arial" panose="020B0604020202020204" pitchFamily="34" charset="0"/>
              <a:buChar char="•"/>
            </a:pPr>
            <a:r>
              <a:rPr lang="en-US" altLang="en-US" sz="2600" b="1" dirty="0">
                <a:latin typeface="Times New Roman" panose="02020603050405020304" pitchFamily="18" charset="0"/>
                <a:cs typeface="Times New Roman" panose="02020603050405020304" pitchFamily="18" charset="0"/>
              </a:rPr>
              <a:t>Leadership</a:t>
            </a:r>
          </a:p>
          <a:p>
            <a:pPr marL="285750" indent="-285750" eaLnBrk="0" fontAlgn="base" hangingPunct="0">
              <a:lnSpc>
                <a:spcPct val="120000"/>
              </a:lnSpc>
              <a:spcBef>
                <a:spcPct val="0"/>
              </a:spcBef>
              <a:spcAft>
                <a:spcPct val="0"/>
              </a:spcAft>
              <a:buClrTx/>
              <a:buFont typeface="Arial" panose="020B0604020202020204" pitchFamily="34" charset="0"/>
              <a:buChar char="•"/>
            </a:pPr>
            <a:r>
              <a:rPr lang="en-US" altLang="en-US" sz="2600" b="1" dirty="0">
                <a:latin typeface="Times New Roman" panose="02020603050405020304" pitchFamily="18" charset="0"/>
                <a:cs typeface="Times New Roman" panose="02020603050405020304" pitchFamily="18" charset="0"/>
              </a:rPr>
              <a:t>Customer Service</a:t>
            </a:r>
          </a:p>
          <a:p>
            <a:pPr marL="285750" indent="-285750" eaLnBrk="0" fontAlgn="base" hangingPunct="0">
              <a:lnSpc>
                <a:spcPct val="120000"/>
              </a:lnSpc>
              <a:spcBef>
                <a:spcPct val="0"/>
              </a:spcBef>
              <a:spcAft>
                <a:spcPct val="0"/>
              </a:spcAft>
              <a:buClrTx/>
              <a:buFont typeface="Arial" panose="020B0604020202020204" pitchFamily="34" charset="0"/>
              <a:buChar char="•"/>
            </a:pPr>
            <a:r>
              <a:rPr lang="en-US" altLang="en-US" sz="2600" b="1" dirty="0">
                <a:latin typeface="Times New Roman" panose="02020603050405020304" pitchFamily="18" charset="0"/>
                <a:cs typeface="Times New Roman" panose="02020603050405020304" pitchFamily="18" charset="0"/>
              </a:rPr>
              <a:t>Self-Management</a:t>
            </a:r>
          </a:p>
          <a:p>
            <a:pPr marL="285750" indent="-285750" eaLnBrk="0" fontAlgn="base" hangingPunct="0">
              <a:lnSpc>
                <a:spcPct val="120000"/>
              </a:lnSpc>
              <a:spcBef>
                <a:spcPct val="0"/>
              </a:spcBef>
              <a:spcAft>
                <a:spcPct val="0"/>
              </a:spcAft>
              <a:buClrTx/>
              <a:buFont typeface="Arial" panose="020B0604020202020204" pitchFamily="34" charset="0"/>
              <a:buChar char="•"/>
            </a:pPr>
            <a:r>
              <a:rPr lang="en-US" altLang="en-US" sz="2600" b="1" dirty="0">
                <a:latin typeface="Times New Roman" panose="02020603050405020304" pitchFamily="18" charset="0"/>
                <a:cs typeface="Times New Roman" panose="02020603050405020304" pitchFamily="18" charset="0"/>
              </a:rPr>
              <a:t>Cultural Fit</a:t>
            </a:r>
          </a:p>
          <a:p>
            <a:pPr marL="285750" indent="-285750" eaLnBrk="0" fontAlgn="base" hangingPunct="0">
              <a:lnSpc>
                <a:spcPct val="120000"/>
              </a:lnSpc>
              <a:spcBef>
                <a:spcPct val="0"/>
              </a:spcBef>
              <a:spcAft>
                <a:spcPct val="0"/>
              </a:spcAft>
              <a:buClrTx/>
              <a:buFont typeface="Arial" panose="020B0604020202020204" pitchFamily="34" charset="0"/>
              <a:buChar char="•"/>
            </a:pPr>
            <a:r>
              <a:rPr lang="en-US" altLang="en-US" sz="2600" b="1" dirty="0">
                <a:latin typeface="Times New Roman" panose="02020603050405020304" pitchFamily="18" charset="0"/>
                <a:cs typeface="Times New Roman" panose="02020603050405020304" pitchFamily="18" charset="0"/>
              </a:rPr>
              <a:t>Interpersonal Relations</a:t>
            </a:r>
          </a:p>
          <a:p>
            <a:pPr marL="285750" indent="-285750" eaLnBrk="0" fontAlgn="base" hangingPunct="0">
              <a:lnSpc>
                <a:spcPct val="120000"/>
              </a:lnSpc>
              <a:spcBef>
                <a:spcPct val="0"/>
              </a:spcBef>
              <a:spcAft>
                <a:spcPct val="0"/>
              </a:spcAft>
              <a:buClrTx/>
              <a:buFont typeface="Arial" panose="020B0604020202020204" pitchFamily="34" charset="0"/>
              <a:buChar char="•"/>
            </a:pPr>
            <a:r>
              <a:rPr lang="en-US" altLang="en-US" sz="2600" b="1" dirty="0">
                <a:latin typeface="Times New Roman" panose="02020603050405020304" pitchFamily="18" charset="0"/>
                <a:cs typeface="Times New Roman" panose="02020603050405020304" pitchFamily="18" charset="0"/>
              </a:rPr>
              <a:t>Self Promotion</a:t>
            </a:r>
          </a:p>
          <a:p>
            <a:pPr marL="285750" indent="-285750" eaLnBrk="0" fontAlgn="base" hangingPunct="0">
              <a:lnSpc>
                <a:spcPct val="120000"/>
              </a:lnSpc>
              <a:spcBef>
                <a:spcPct val="0"/>
              </a:spcBef>
              <a:spcAft>
                <a:spcPct val="0"/>
              </a:spcAft>
              <a:buClrTx/>
              <a:buFont typeface="Arial" panose="020B0604020202020204" pitchFamily="34" charset="0"/>
              <a:buChar char="•"/>
            </a:pPr>
            <a:r>
              <a:rPr lang="en-US" altLang="en-US" sz="2600" b="1" dirty="0">
                <a:latin typeface="Times New Roman" panose="02020603050405020304" pitchFamily="18" charset="0"/>
                <a:cs typeface="Times New Roman" panose="02020603050405020304" pitchFamily="18" charset="0"/>
              </a:rPr>
              <a:t>Appearance</a:t>
            </a:r>
            <a:endParaRPr lang="en-US" sz="2600" b="1" dirty="0">
              <a:latin typeface="Times New Roman" panose="02020603050405020304" pitchFamily="18" charset="0"/>
              <a:cs typeface="Times New Roman" panose="02020603050405020304" pitchFamily="18" charset="0"/>
            </a:endParaRPr>
          </a:p>
        </p:txBody>
      </p:sp>
      <p:sp>
        <p:nvSpPr>
          <p:cNvPr id="8" name="Rectangle 8">
            <a:extLst>
              <a:ext uri="{FF2B5EF4-FFF2-40B4-BE49-F238E27FC236}">
                <a16:creationId xmlns:a16="http://schemas.microsoft.com/office/drawing/2014/main" id="{7B04AAB0-C24E-4602-8345-EC049D6D81A1}"/>
              </a:ext>
            </a:extLst>
          </p:cNvPr>
          <p:cNvSpPr>
            <a:spLocks noChangeArrowheads="1"/>
          </p:cNvSpPr>
          <p:nvPr/>
        </p:nvSpPr>
        <p:spPr bwMode="auto">
          <a:xfrm>
            <a:off x="600108" y="2908617"/>
            <a:ext cx="5054733" cy="33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Communication</a:t>
            </a:r>
          </a:p>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Teamwork</a:t>
            </a:r>
          </a:p>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Adaptability/Flexibility</a:t>
            </a:r>
          </a:p>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Organizing and Task Completion</a:t>
            </a:r>
          </a:p>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Time Management</a:t>
            </a:r>
          </a:p>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Problem Solving</a:t>
            </a:r>
          </a:p>
          <a:p>
            <a:pPr marL="285750" marR="0" lvl="0" indent="-285750" algn="l" defTabSz="914400" rtl="0" eaLnBrk="0" fontAlgn="base" latinLnBrk="0" hangingPunct="0">
              <a:lnSpc>
                <a:spcPct val="120000"/>
              </a:lnSpc>
              <a:spcBef>
                <a:spcPct val="0"/>
              </a:spcBef>
              <a:spcAft>
                <a:spcPct val="0"/>
              </a:spcAft>
              <a:buClrTx/>
              <a:buSzTx/>
              <a:buFont typeface="Arial" panose="020B0604020202020204" pitchFamily="34" charset="0"/>
              <a:buChar char="•"/>
              <a:tabLst/>
              <a:defRPr/>
            </a:pPr>
            <a:r>
              <a:rPr kumimoji="0" lang="en-US" altLang="en-US" sz="2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Punctuality and Attendance</a:t>
            </a:r>
          </a:p>
        </p:txBody>
      </p:sp>
      <p:sp>
        <p:nvSpPr>
          <p:cNvPr id="3" name="Rectangle 2">
            <a:extLst>
              <a:ext uri="{FF2B5EF4-FFF2-40B4-BE49-F238E27FC236}">
                <a16:creationId xmlns:a16="http://schemas.microsoft.com/office/drawing/2014/main" id="{D73DD7E9-A316-40D0-9605-D38A825EDFC5}"/>
              </a:ext>
            </a:extLst>
          </p:cNvPr>
          <p:cNvSpPr/>
          <p:nvPr/>
        </p:nvSpPr>
        <p:spPr>
          <a:xfrm>
            <a:off x="252663" y="1878644"/>
            <a:ext cx="10996863" cy="898708"/>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Skills for the Workplace</a:t>
            </a:r>
          </a:p>
        </p:txBody>
      </p:sp>
    </p:spTree>
    <p:extLst>
      <p:ext uri="{BB962C8B-B14F-4D97-AF65-F5344CB8AC3E}">
        <p14:creationId xmlns:p14="http://schemas.microsoft.com/office/powerpoint/2010/main" val="2781248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35BF-CBB7-43C4-9A81-4527BC2E90B4}"/>
              </a:ext>
            </a:extLst>
          </p:cNvPr>
          <p:cNvSpPr>
            <a:spLocks noGrp="1"/>
          </p:cNvSpPr>
          <p:nvPr>
            <p:ph type="title"/>
          </p:nvPr>
        </p:nvSpPr>
        <p:spPr/>
        <p:txBody>
          <a:bodyPr/>
          <a:lstStyle/>
          <a:p>
            <a:pPr algn="ctr"/>
            <a:r>
              <a:rPr lang="en-US" dirty="0"/>
              <a:t>C.A.C.E. and Bridges out of poverty</a:t>
            </a:r>
          </a:p>
        </p:txBody>
      </p:sp>
      <p:sp>
        <p:nvSpPr>
          <p:cNvPr id="3" name="Rectangle 2">
            <a:extLst>
              <a:ext uri="{FF2B5EF4-FFF2-40B4-BE49-F238E27FC236}">
                <a16:creationId xmlns:a16="http://schemas.microsoft.com/office/drawing/2014/main" id="{FD4F9C21-2616-431A-B4D2-2A44313E8DFE}"/>
              </a:ext>
            </a:extLst>
          </p:cNvPr>
          <p:cNvSpPr/>
          <p:nvPr/>
        </p:nvSpPr>
        <p:spPr>
          <a:xfrm>
            <a:off x="508000" y="3109724"/>
            <a:ext cx="11146971" cy="218521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prstClr val="white"/>
                </a:solidFill>
                <a:effectLst/>
                <a:uLnTx/>
                <a:uFillTx/>
                <a:latin typeface="Arial" pitchFamily="34" charset="0"/>
                <a:ea typeface="+mn-ea"/>
                <a:cs typeface="+mn-cs"/>
              </a:rPr>
              <a:t>No significant learning occurs without a significant relationship.</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itchFamily="34" charset="0"/>
                <a:ea typeface="+mn-ea"/>
                <a:cs typeface="+mn-cs"/>
              </a:rPr>
              <a:t> –Dr. James Comer</a:t>
            </a:r>
          </a:p>
        </p:txBody>
      </p:sp>
    </p:spTree>
    <p:extLst>
      <p:ext uri="{BB962C8B-B14F-4D97-AF65-F5344CB8AC3E}">
        <p14:creationId xmlns:p14="http://schemas.microsoft.com/office/powerpoint/2010/main" val="2708181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9C7BB-E90E-428D-9194-145B16586F1E}"/>
              </a:ext>
            </a:extLst>
          </p:cNvPr>
          <p:cNvSpPr>
            <a:spLocks noGrp="1"/>
          </p:cNvSpPr>
          <p:nvPr>
            <p:ph type="title"/>
          </p:nvPr>
        </p:nvSpPr>
        <p:spPr>
          <a:xfrm>
            <a:off x="833191" y="2208878"/>
            <a:ext cx="10515600" cy="1801455"/>
          </a:xfrm>
        </p:spPr>
        <p:txBody>
          <a:bodyPr/>
          <a:lstStyle/>
          <a:p>
            <a:r>
              <a:rPr lang="en-US" dirty="0"/>
              <a:t>Bridges out of poverty</a:t>
            </a:r>
          </a:p>
        </p:txBody>
      </p:sp>
      <p:sp>
        <p:nvSpPr>
          <p:cNvPr id="3" name="Text Placeholder 2">
            <a:extLst>
              <a:ext uri="{FF2B5EF4-FFF2-40B4-BE49-F238E27FC236}">
                <a16:creationId xmlns:a16="http://schemas.microsoft.com/office/drawing/2014/main" id="{55F330A4-8508-46CA-81E5-5565D77CCA24}"/>
              </a:ext>
            </a:extLst>
          </p:cNvPr>
          <p:cNvSpPr>
            <a:spLocks noGrp="1"/>
          </p:cNvSpPr>
          <p:nvPr>
            <p:ph type="body" idx="1"/>
          </p:nvPr>
        </p:nvSpPr>
        <p:spPr/>
        <p:txBody>
          <a:bodyPr/>
          <a:lstStyle/>
          <a:p>
            <a:r>
              <a:rPr lang="en-US" altLang="en-US" b="1" dirty="0"/>
              <a:t>A philosophy that uses the lens of economic class to provide concrete tools and specific strategies to prevent, reduce and alleviate poverty</a:t>
            </a:r>
          </a:p>
          <a:p>
            <a:endParaRPr lang="en-US" dirty="0"/>
          </a:p>
        </p:txBody>
      </p:sp>
    </p:spTree>
    <p:extLst>
      <p:ext uri="{BB962C8B-B14F-4D97-AF65-F5344CB8AC3E}">
        <p14:creationId xmlns:p14="http://schemas.microsoft.com/office/powerpoint/2010/main" val="319499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35BF-CBB7-43C4-9A81-4527BC2E90B4}"/>
              </a:ext>
            </a:extLst>
          </p:cNvPr>
          <p:cNvSpPr>
            <a:spLocks noGrp="1"/>
          </p:cNvSpPr>
          <p:nvPr>
            <p:ph type="title"/>
          </p:nvPr>
        </p:nvSpPr>
        <p:spPr/>
        <p:txBody>
          <a:bodyPr/>
          <a:lstStyle/>
          <a:p>
            <a:pPr algn="ctr"/>
            <a:r>
              <a:rPr lang="en-US" dirty="0"/>
              <a:t>Viewing economic class issues through the “Triple lens”</a:t>
            </a:r>
          </a:p>
        </p:txBody>
      </p:sp>
      <p:pic>
        <p:nvPicPr>
          <p:cNvPr id="6" name="Picture 7" descr="C:\Users\Public\Bridges\TripleLens_Graphic_#45C18B5.jpg">
            <a:extLst>
              <a:ext uri="{FF2B5EF4-FFF2-40B4-BE49-F238E27FC236}">
                <a16:creationId xmlns:a16="http://schemas.microsoft.com/office/drawing/2014/main" id="{93F85C34-4230-4736-A477-79838458E8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6647" y="2003707"/>
            <a:ext cx="8890000"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7" name="AutoShape 2">
            <a:extLst>
              <a:ext uri="{FF2B5EF4-FFF2-40B4-BE49-F238E27FC236}">
                <a16:creationId xmlns:a16="http://schemas.microsoft.com/office/drawing/2014/main" id="{4FCED886-F190-4904-85EB-672553FFEF60}"/>
              </a:ext>
            </a:extLst>
          </p:cNvPr>
          <p:cNvSpPr>
            <a:spLocks/>
          </p:cNvSpPr>
          <p:nvPr/>
        </p:nvSpPr>
        <p:spPr bwMode="auto">
          <a:xfrm>
            <a:off x="591774" y="6403891"/>
            <a:ext cx="3659187" cy="16916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32145" tIns="32145" rIns="32145" bIns="32145"/>
          <a:lstStyle>
            <a:lvl1pPr defTabSz="912813" eaLnBrk="0" hangingPunct="0">
              <a:spcBef>
                <a:spcPct val="20000"/>
              </a:spcBef>
              <a:buFont typeface="Arial" pitchFamily="34" charset="0"/>
              <a:buChar char="•"/>
              <a:defRPr sz="3200">
                <a:solidFill>
                  <a:schemeClr val="tx1"/>
                </a:solidFill>
                <a:latin typeface="Calibri" pitchFamily="34" charset="0"/>
              </a:defRPr>
            </a:lvl1pPr>
            <a:lvl2pPr marL="742950" indent="-285750" defTabSz="912813" eaLnBrk="0" hangingPunct="0">
              <a:spcBef>
                <a:spcPct val="20000"/>
              </a:spcBef>
              <a:buFont typeface="Arial" pitchFamily="34" charset="0"/>
              <a:buChar char="–"/>
              <a:defRPr sz="2800">
                <a:solidFill>
                  <a:schemeClr val="tx1"/>
                </a:solidFill>
                <a:latin typeface="Calibri" pitchFamily="34" charset="0"/>
              </a:defRPr>
            </a:lvl2pPr>
            <a:lvl3pPr marL="1143000" indent="-228600" defTabSz="912813" eaLnBrk="0" hangingPunct="0">
              <a:spcBef>
                <a:spcPct val="20000"/>
              </a:spcBef>
              <a:buFont typeface="Arial" pitchFamily="34" charset="0"/>
              <a:buChar char="•"/>
              <a:defRPr sz="2400">
                <a:solidFill>
                  <a:schemeClr val="tx1"/>
                </a:solidFill>
                <a:latin typeface="Calibri" pitchFamily="34" charset="0"/>
              </a:defRPr>
            </a:lvl3pPr>
            <a:lvl4pPr marL="1600200" indent="-228600" defTabSz="912813" eaLnBrk="0" hangingPunct="0">
              <a:spcBef>
                <a:spcPct val="20000"/>
              </a:spcBef>
              <a:buFont typeface="Arial" pitchFamily="34" charset="0"/>
              <a:buChar char="–"/>
              <a:defRPr sz="2000">
                <a:solidFill>
                  <a:schemeClr val="tx1"/>
                </a:solidFill>
                <a:latin typeface="Calibri" pitchFamily="34" charset="0"/>
              </a:defRPr>
            </a:lvl4pPr>
            <a:lvl5pPr marL="2057400" indent="-228600" defTabSz="912813" eaLnBrk="0" hangingPunct="0">
              <a:spcBef>
                <a:spcPct val="20000"/>
              </a:spcBef>
              <a:buFont typeface="Arial" pitchFamily="34" charset="0"/>
              <a:buChar char="»"/>
              <a:defRPr sz="2000">
                <a:solidFill>
                  <a:schemeClr val="tx1"/>
                </a:solidFill>
                <a:latin typeface="Calibri" pitchFamily="34" charset="0"/>
              </a:defRPr>
            </a:lvl5pPr>
            <a:lvl6pPr marL="25146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28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2813"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prstClr val="white"/>
                </a:solidFill>
                <a:effectLst/>
                <a:uLnTx/>
                <a:uFillTx/>
                <a:latin typeface="Arial" pitchFamily="34" charset="0"/>
                <a:ea typeface="+mn-ea"/>
                <a:cs typeface="+mn-cs"/>
                <a:sym typeface="Calibri" pitchFamily="34" charset="0"/>
              </a:rPr>
              <a:t>Copyright J. Pfarr Consulting</a:t>
            </a:r>
            <a:endParaRPr kumimoji="0" lang="en-US" altLang="en-US" sz="180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142727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35BF-CBB7-43C4-9A81-4527BC2E90B4}"/>
              </a:ext>
            </a:extLst>
          </p:cNvPr>
          <p:cNvSpPr>
            <a:spLocks noGrp="1"/>
          </p:cNvSpPr>
          <p:nvPr>
            <p:ph type="title"/>
          </p:nvPr>
        </p:nvSpPr>
        <p:spPr/>
        <p:txBody>
          <a:bodyPr/>
          <a:lstStyle/>
          <a:p>
            <a:pPr algn="ctr"/>
            <a:r>
              <a:rPr lang="en-US" dirty="0"/>
              <a:t>Bridges out of poverty</a:t>
            </a:r>
          </a:p>
        </p:txBody>
      </p:sp>
      <p:sp>
        <p:nvSpPr>
          <p:cNvPr id="4" name="Rectangle 3">
            <a:extLst>
              <a:ext uri="{FF2B5EF4-FFF2-40B4-BE49-F238E27FC236}">
                <a16:creationId xmlns:a16="http://schemas.microsoft.com/office/drawing/2014/main" id="{89A46E19-7EC7-407A-99B5-EE684BF1085E}"/>
              </a:ext>
            </a:extLst>
          </p:cNvPr>
          <p:cNvSpPr/>
          <p:nvPr/>
        </p:nvSpPr>
        <p:spPr>
          <a:xfrm>
            <a:off x="552450" y="2025908"/>
            <a:ext cx="10972800"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Tri-C, NEORSD, and the Good Neighbor Ambassadors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Establish, build, and guard relationships of mutual respect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Co-investigate realities together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Bring insights from all economic classes</a:t>
            </a:r>
          </a:p>
        </p:txBody>
      </p:sp>
    </p:spTree>
    <p:extLst>
      <p:ext uri="{BB962C8B-B14F-4D97-AF65-F5344CB8AC3E}">
        <p14:creationId xmlns:p14="http://schemas.microsoft.com/office/powerpoint/2010/main" val="1038022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10815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7743422"/>
          </a:xfrm>
          <a:prstGeom prst="rect">
            <a:avLst/>
          </a:prstGeom>
        </p:spPr>
      </p:pic>
    </p:spTree>
    <p:extLst>
      <p:ext uri="{BB962C8B-B14F-4D97-AF65-F5344CB8AC3E}">
        <p14:creationId xmlns:p14="http://schemas.microsoft.com/office/powerpoint/2010/main" val="1409813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35BF-CBB7-43C4-9A81-4527BC2E90B4}"/>
              </a:ext>
            </a:extLst>
          </p:cNvPr>
          <p:cNvSpPr>
            <a:spLocks noGrp="1"/>
          </p:cNvSpPr>
          <p:nvPr>
            <p:ph type="title"/>
          </p:nvPr>
        </p:nvSpPr>
        <p:spPr/>
        <p:txBody>
          <a:bodyPr/>
          <a:lstStyle/>
          <a:p>
            <a:pPr algn="ctr"/>
            <a:r>
              <a:rPr lang="en-US" dirty="0"/>
              <a:t>Bridges out of poverty</a:t>
            </a:r>
          </a:p>
        </p:txBody>
      </p:sp>
      <p:sp>
        <p:nvSpPr>
          <p:cNvPr id="4" name="Rectangle 3">
            <a:extLst>
              <a:ext uri="{FF2B5EF4-FFF2-40B4-BE49-F238E27FC236}">
                <a16:creationId xmlns:a16="http://schemas.microsoft.com/office/drawing/2014/main" id="{89A46E19-7EC7-407A-99B5-EE684BF1085E}"/>
              </a:ext>
            </a:extLst>
          </p:cNvPr>
          <p:cNvSpPr/>
          <p:nvPr/>
        </p:nvSpPr>
        <p:spPr>
          <a:xfrm>
            <a:off x="721216" y="2025908"/>
            <a:ext cx="10728101" cy="37548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OUTCOMES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white"/>
                </a:solidFill>
                <a:effectLst/>
                <a:uLnTx/>
                <a:uFillTx/>
                <a:latin typeface="Corbel" panose="020B0503020204020204"/>
                <a:ea typeface="+mn-ea"/>
                <a:cs typeface="+mn-cs"/>
              </a:rPr>
              <a:t>Strengthen educational attainment and job skills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white"/>
                </a:solidFill>
                <a:effectLst/>
                <a:uLnTx/>
                <a:uFillTx/>
                <a:latin typeface="Corbel" panose="020B0503020204020204"/>
                <a:ea typeface="+mn-ea"/>
                <a:cs typeface="+mn-cs"/>
              </a:rPr>
              <a:t>Improve on-the-job productivity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white"/>
                </a:solidFill>
                <a:effectLst/>
                <a:uLnTx/>
                <a:uFillTx/>
                <a:latin typeface="Corbel" panose="020B0503020204020204"/>
                <a:ea typeface="+mn-ea"/>
                <a:cs typeface="+mn-cs"/>
              </a:rPr>
              <a:t>Connectedness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white"/>
                </a:solidFill>
                <a:effectLst/>
                <a:uLnTx/>
                <a:uFillTx/>
                <a:latin typeface="Corbel" panose="020B0503020204020204"/>
                <a:ea typeface="+mn-ea"/>
                <a:cs typeface="+mn-cs"/>
              </a:rPr>
              <a:t>Improved retention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white"/>
                </a:solidFill>
                <a:effectLst/>
                <a:uLnTx/>
                <a:uFillTx/>
                <a:latin typeface="Corbel" panose="020B0503020204020204"/>
                <a:ea typeface="+mn-ea"/>
                <a:cs typeface="+mn-cs"/>
              </a:rPr>
              <a:t>Building sustainable communities</a:t>
            </a:r>
          </a:p>
        </p:txBody>
      </p:sp>
    </p:spTree>
    <p:extLst>
      <p:ext uri="{BB962C8B-B14F-4D97-AF65-F5344CB8AC3E}">
        <p14:creationId xmlns:p14="http://schemas.microsoft.com/office/powerpoint/2010/main" val="885842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CDFC50-66F4-4297-A734-F31D31E8A9E4}"/>
              </a:ext>
            </a:extLst>
          </p:cNvPr>
          <p:cNvPicPr>
            <a:picLocks noChangeAspect="1"/>
          </p:cNvPicPr>
          <p:nvPr/>
        </p:nvPicPr>
        <p:blipFill>
          <a:blip r:embed="rId2"/>
          <a:stretch>
            <a:fillRect/>
          </a:stretch>
        </p:blipFill>
        <p:spPr>
          <a:xfrm>
            <a:off x="511445" y="2686116"/>
            <a:ext cx="2415934" cy="2225330"/>
          </a:xfrm>
          <a:prstGeom prst="rect">
            <a:avLst/>
          </a:prstGeom>
        </p:spPr>
      </p:pic>
      <p:sp>
        <p:nvSpPr>
          <p:cNvPr id="15" name="Content Placeholder 14">
            <a:extLst>
              <a:ext uri="{FF2B5EF4-FFF2-40B4-BE49-F238E27FC236}">
                <a16:creationId xmlns:a16="http://schemas.microsoft.com/office/drawing/2014/main" id="{BE6E854A-3F2A-46F4-ADEB-A9F9CC0997D1}"/>
              </a:ext>
            </a:extLst>
          </p:cNvPr>
          <p:cNvSpPr>
            <a:spLocks noGrp="1"/>
          </p:cNvSpPr>
          <p:nvPr>
            <p:ph idx="1"/>
          </p:nvPr>
        </p:nvSpPr>
        <p:spPr>
          <a:xfrm>
            <a:off x="3256300" y="2686116"/>
            <a:ext cx="8203405" cy="4024988"/>
          </a:xfrm>
        </p:spPr>
        <p:txBody>
          <a:bodyPr>
            <a:normAutofit/>
          </a:bodyPr>
          <a:lstStyle/>
          <a:p>
            <a:pPr marL="0" indent="0">
              <a:buNone/>
            </a:pPr>
            <a:r>
              <a:rPr lang="en-US" sz="4400" b="1" dirty="0"/>
              <a:t>Commissioner Julian Alvarez</a:t>
            </a:r>
          </a:p>
          <a:p>
            <a:pPr marL="0" indent="0">
              <a:buNone/>
            </a:pPr>
            <a:r>
              <a:rPr lang="en-US" sz="4400" i="1" dirty="0"/>
              <a:t>Texas Workforce Commission</a:t>
            </a:r>
            <a:endParaRPr lang="en-US" sz="4000" i="1" dirty="0"/>
          </a:p>
        </p:txBody>
      </p:sp>
      <p:pic>
        <p:nvPicPr>
          <p:cNvPr id="7" name="Picture 6" descr="HD-ShadowShort.png">
            <a:extLst>
              <a:ext uri="{FF2B5EF4-FFF2-40B4-BE49-F238E27FC236}">
                <a16:creationId xmlns:a16="http://schemas.microsoft.com/office/drawing/2014/main" id="{1434E51C-9F76-4F0C-B199-00EF5F1450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45" y="4911446"/>
            <a:ext cx="2415934" cy="217434"/>
          </a:xfrm>
          <a:prstGeom prst="rect">
            <a:avLst/>
          </a:prstGeom>
        </p:spPr>
      </p:pic>
    </p:spTree>
    <p:extLst>
      <p:ext uri="{BB962C8B-B14F-4D97-AF65-F5344CB8AC3E}">
        <p14:creationId xmlns:p14="http://schemas.microsoft.com/office/powerpoint/2010/main" val="1144371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1459A-6B20-4969-8152-4F2D3A970099}"/>
              </a:ext>
            </a:extLst>
          </p:cNvPr>
          <p:cNvSpPr>
            <a:spLocks noGrp="1"/>
          </p:cNvSpPr>
          <p:nvPr>
            <p:ph type="title"/>
          </p:nvPr>
        </p:nvSpPr>
        <p:spPr/>
        <p:txBody>
          <a:bodyPr/>
          <a:lstStyle/>
          <a:p>
            <a:r>
              <a:rPr lang="en-US" dirty="0"/>
              <a:t>Good Neighbor Ambassadors</a:t>
            </a:r>
          </a:p>
        </p:txBody>
      </p:sp>
      <p:sp>
        <p:nvSpPr>
          <p:cNvPr id="3" name="Content Placeholder 2">
            <a:extLst>
              <a:ext uri="{FF2B5EF4-FFF2-40B4-BE49-F238E27FC236}">
                <a16:creationId xmlns:a16="http://schemas.microsoft.com/office/drawing/2014/main" id="{1C0B8B87-57AC-4BBE-9D92-0260F96E9AC1}"/>
              </a:ext>
            </a:extLst>
          </p:cNvPr>
          <p:cNvSpPr>
            <a:spLocks noGrp="1"/>
          </p:cNvSpPr>
          <p:nvPr>
            <p:ph idx="1"/>
          </p:nvPr>
        </p:nvSpPr>
        <p:spPr/>
        <p:txBody>
          <a:bodyPr>
            <a:normAutofit/>
          </a:bodyPr>
          <a:lstStyle/>
          <a:p>
            <a:pPr lvl="0"/>
            <a:r>
              <a:rPr lang="en-US" sz="4400" dirty="0"/>
              <a:t>About the Northeast Ohio Regional</a:t>
            </a:r>
            <a:br>
              <a:rPr lang="en-US" sz="4400" dirty="0"/>
            </a:br>
            <a:r>
              <a:rPr lang="en-US" sz="4400" dirty="0"/>
              <a:t>Sewer District</a:t>
            </a:r>
          </a:p>
          <a:p>
            <a:pPr lvl="0"/>
            <a:r>
              <a:rPr lang="en-US" sz="4400" dirty="0"/>
              <a:t>Beginning: Program origin and purpose </a:t>
            </a:r>
          </a:p>
          <a:p>
            <a:pPr lvl="0"/>
            <a:r>
              <a:rPr lang="en-US" sz="4400" dirty="0"/>
              <a:t>Program design and successes</a:t>
            </a:r>
          </a:p>
          <a:p>
            <a:pPr lvl="0"/>
            <a:r>
              <a:rPr lang="en-US" sz="4400" dirty="0"/>
              <a:t>Questions and answers</a:t>
            </a:r>
          </a:p>
        </p:txBody>
      </p:sp>
    </p:spTree>
    <p:extLst>
      <p:ext uri="{BB962C8B-B14F-4D97-AF65-F5344CB8AC3E}">
        <p14:creationId xmlns:p14="http://schemas.microsoft.com/office/powerpoint/2010/main" val="3823961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EDAF81-27A1-4858-B45C-295CC6FB283F}"/>
              </a:ext>
            </a:extLst>
          </p:cNvPr>
          <p:cNvSpPr>
            <a:spLocks noGrp="1"/>
          </p:cNvSpPr>
          <p:nvPr>
            <p:ph type="title"/>
          </p:nvPr>
        </p:nvSpPr>
        <p:spPr>
          <a:xfrm>
            <a:off x="2388395" y="888608"/>
            <a:ext cx="7421647" cy="998671"/>
          </a:xfrm>
        </p:spPr>
        <p:txBody>
          <a:bodyPr>
            <a:normAutofit/>
          </a:bodyPr>
          <a:lstStyle/>
          <a:p>
            <a:pPr algn="ctr"/>
            <a:r>
              <a:rPr lang="en-US" sz="4000" dirty="0">
                <a:latin typeface="Georgia" panose="02040502050405020303" pitchFamily="18" charset="0"/>
              </a:rPr>
              <a:t>Texas Workforce Commission</a:t>
            </a:r>
            <a:endParaRPr lang="en-US" sz="4000" dirty="0"/>
          </a:p>
        </p:txBody>
      </p:sp>
      <p:pic>
        <p:nvPicPr>
          <p:cNvPr id="6" name="Picture 5">
            <a:extLst>
              <a:ext uri="{FF2B5EF4-FFF2-40B4-BE49-F238E27FC236}">
                <a16:creationId xmlns:a16="http://schemas.microsoft.com/office/drawing/2014/main" id="{34CDFC50-66F4-4297-A734-F31D31E8A9E4}"/>
              </a:ext>
            </a:extLst>
          </p:cNvPr>
          <p:cNvPicPr>
            <a:picLocks noChangeAspect="1"/>
          </p:cNvPicPr>
          <p:nvPr/>
        </p:nvPicPr>
        <p:blipFill>
          <a:blip r:embed="rId2"/>
          <a:stretch>
            <a:fillRect/>
          </a:stretch>
        </p:blipFill>
        <p:spPr>
          <a:xfrm>
            <a:off x="0" y="595362"/>
            <a:ext cx="1765005" cy="1387612"/>
          </a:xfrm>
          <a:prstGeom prst="rect">
            <a:avLst/>
          </a:prstGeom>
        </p:spPr>
      </p:pic>
      <p:sp>
        <p:nvSpPr>
          <p:cNvPr id="15" name="Content Placeholder 14">
            <a:extLst>
              <a:ext uri="{FF2B5EF4-FFF2-40B4-BE49-F238E27FC236}">
                <a16:creationId xmlns:a16="http://schemas.microsoft.com/office/drawing/2014/main" id="{BE6E854A-3F2A-46F4-ADEB-A9F9CC0997D1}"/>
              </a:ext>
            </a:extLst>
          </p:cNvPr>
          <p:cNvSpPr>
            <a:spLocks noGrp="1"/>
          </p:cNvSpPr>
          <p:nvPr>
            <p:ph idx="1"/>
          </p:nvPr>
        </p:nvSpPr>
        <p:spPr>
          <a:xfrm>
            <a:off x="680321" y="2336873"/>
            <a:ext cx="9911479" cy="3599316"/>
          </a:xfrm>
        </p:spPr>
        <p:txBody>
          <a:bodyPr>
            <a:normAutofit fontScale="92500" lnSpcReduction="10000"/>
          </a:bodyPr>
          <a:lstStyle/>
          <a:p>
            <a:r>
              <a:rPr lang="en-US" sz="3200" b="1" dirty="0"/>
              <a:t>Mission –</a:t>
            </a:r>
          </a:p>
          <a:p>
            <a:pPr marL="457200" lvl="1" indent="0">
              <a:buNone/>
            </a:pPr>
            <a:r>
              <a:rPr lang="en-US" sz="2800" dirty="0"/>
              <a:t>To promote and support a workforce system that creates value and offers employers, individuals, and communities the opportunity to achieve and sustain economic prosperity.</a:t>
            </a:r>
          </a:p>
          <a:p>
            <a:pPr marL="457200" lvl="1" indent="0">
              <a:buNone/>
            </a:pPr>
            <a:endParaRPr lang="en-US" sz="2800" dirty="0"/>
          </a:p>
          <a:p>
            <a:pPr marL="228600" lvl="1">
              <a:spcBef>
                <a:spcPts val="1000"/>
              </a:spcBef>
            </a:pPr>
            <a:r>
              <a:rPr lang="en-US" sz="3200" b="1" dirty="0"/>
              <a:t>Vision –</a:t>
            </a:r>
          </a:p>
          <a:p>
            <a:pPr marL="457200" lvl="1" indent="0">
              <a:buNone/>
            </a:pPr>
            <a:r>
              <a:rPr lang="en-US" sz="2800" dirty="0"/>
              <a:t>Maximize the power of innovation and partnerships to boost superior business outcomes and realize a competitive advantage for all Texans in the global economy.</a:t>
            </a:r>
          </a:p>
        </p:txBody>
      </p:sp>
    </p:spTree>
    <p:extLst>
      <p:ext uri="{BB962C8B-B14F-4D97-AF65-F5344CB8AC3E}">
        <p14:creationId xmlns:p14="http://schemas.microsoft.com/office/powerpoint/2010/main" val="1064602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EDAF81-27A1-4858-B45C-295CC6FB283F}"/>
              </a:ext>
            </a:extLst>
          </p:cNvPr>
          <p:cNvSpPr>
            <a:spLocks noGrp="1"/>
          </p:cNvSpPr>
          <p:nvPr>
            <p:ph type="title"/>
          </p:nvPr>
        </p:nvSpPr>
        <p:spPr>
          <a:xfrm>
            <a:off x="2388395" y="888608"/>
            <a:ext cx="7421647" cy="998671"/>
          </a:xfrm>
        </p:spPr>
        <p:txBody>
          <a:bodyPr>
            <a:normAutofit/>
          </a:bodyPr>
          <a:lstStyle/>
          <a:p>
            <a:pPr algn="ctr"/>
            <a:r>
              <a:rPr lang="en-US" sz="4000" dirty="0">
                <a:latin typeface="Georgia" panose="02040502050405020303" pitchFamily="18" charset="0"/>
              </a:rPr>
              <a:t>Texas Workforce Commission</a:t>
            </a:r>
            <a:endParaRPr lang="en-US" sz="4000" dirty="0"/>
          </a:p>
        </p:txBody>
      </p:sp>
      <p:pic>
        <p:nvPicPr>
          <p:cNvPr id="6" name="Picture 5">
            <a:extLst>
              <a:ext uri="{FF2B5EF4-FFF2-40B4-BE49-F238E27FC236}">
                <a16:creationId xmlns:a16="http://schemas.microsoft.com/office/drawing/2014/main" id="{34CDFC50-66F4-4297-A734-F31D31E8A9E4}"/>
              </a:ext>
            </a:extLst>
          </p:cNvPr>
          <p:cNvPicPr>
            <a:picLocks noChangeAspect="1"/>
          </p:cNvPicPr>
          <p:nvPr/>
        </p:nvPicPr>
        <p:blipFill>
          <a:blip r:embed="rId2"/>
          <a:stretch>
            <a:fillRect/>
          </a:stretch>
        </p:blipFill>
        <p:spPr>
          <a:xfrm>
            <a:off x="0" y="595362"/>
            <a:ext cx="1765005" cy="1387612"/>
          </a:xfrm>
          <a:prstGeom prst="rect">
            <a:avLst/>
          </a:prstGeom>
        </p:spPr>
      </p:pic>
      <p:pic>
        <p:nvPicPr>
          <p:cNvPr id="7" name="Content Placeholder 3">
            <a:extLst>
              <a:ext uri="{FF2B5EF4-FFF2-40B4-BE49-F238E27FC236}">
                <a16:creationId xmlns:a16="http://schemas.microsoft.com/office/drawing/2014/main" id="{BFA0E0B0-399C-48CC-9ECE-D2652E7B25F2}"/>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2150" y="4965185"/>
            <a:ext cx="1899272" cy="135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Self-Sufficiency Fund">
            <a:extLst>
              <a:ext uri="{FF2B5EF4-FFF2-40B4-BE49-F238E27FC236}">
                <a16:creationId xmlns:a16="http://schemas.microsoft.com/office/drawing/2014/main" id="{B17529BB-1641-4B7B-89F3-0DDBEAB015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893" y="5013545"/>
            <a:ext cx="27527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B5ED0A29-3964-4866-A08D-3827E559558A}"/>
              </a:ext>
            </a:extLst>
          </p:cNvPr>
          <p:cNvPicPr>
            <a:picLocks noChangeAspect="1"/>
          </p:cNvPicPr>
          <p:nvPr/>
        </p:nvPicPr>
        <p:blipFill>
          <a:blip r:embed="rId5"/>
          <a:stretch>
            <a:fillRect/>
          </a:stretch>
        </p:blipFill>
        <p:spPr>
          <a:xfrm>
            <a:off x="3582878" y="2536626"/>
            <a:ext cx="4648234" cy="1614499"/>
          </a:xfrm>
          <a:prstGeom prst="rect">
            <a:avLst/>
          </a:prstGeom>
        </p:spPr>
      </p:pic>
    </p:spTree>
    <p:extLst>
      <p:ext uri="{BB962C8B-B14F-4D97-AF65-F5344CB8AC3E}">
        <p14:creationId xmlns:p14="http://schemas.microsoft.com/office/powerpoint/2010/main" val="163573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8EA8-4C2A-4DAB-938A-471C810AE7D2}"/>
              </a:ext>
            </a:extLst>
          </p:cNvPr>
          <p:cNvSpPr>
            <a:spLocks noGrp="1"/>
          </p:cNvSpPr>
          <p:nvPr>
            <p:ph type="title"/>
          </p:nvPr>
        </p:nvSpPr>
        <p:spPr>
          <a:xfrm>
            <a:off x="3147237" y="753228"/>
            <a:ext cx="7146945" cy="1080938"/>
          </a:xfrm>
        </p:spPr>
        <p:txBody>
          <a:bodyPr>
            <a:normAutofit/>
          </a:bodyPr>
          <a:lstStyle/>
          <a:p>
            <a:pPr algn="ctr"/>
            <a:r>
              <a:rPr lang="en-US" sz="5400" dirty="0"/>
              <a:t>Apprenticeship TEXAS</a:t>
            </a:r>
          </a:p>
        </p:txBody>
      </p:sp>
      <p:sp>
        <p:nvSpPr>
          <p:cNvPr id="3" name="Content Placeholder 2">
            <a:extLst>
              <a:ext uri="{FF2B5EF4-FFF2-40B4-BE49-F238E27FC236}">
                <a16:creationId xmlns:a16="http://schemas.microsoft.com/office/drawing/2014/main" id="{CA80D95F-80B4-493D-860F-B748DBA9DBB1}"/>
              </a:ext>
            </a:extLst>
          </p:cNvPr>
          <p:cNvSpPr>
            <a:spLocks noGrp="1"/>
          </p:cNvSpPr>
          <p:nvPr>
            <p:ph sz="half" idx="1"/>
          </p:nvPr>
        </p:nvSpPr>
        <p:spPr>
          <a:xfrm>
            <a:off x="680320" y="2336873"/>
            <a:ext cx="4997466" cy="3599316"/>
          </a:xfrm>
        </p:spPr>
        <p:txBody>
          <a:bodyPr/>
          <a:lstStyle/>
          <a:p>
            <a:endParaRPr lang="en-US" dirty="0"/>
          </a:p>
          <a:p>
            <a:pPr marL="0" indent="0">
              <a:buNone/>
            </a:pPr>
            <a:r>
              <a:rPr lang="en-US" dirty="0"/>
              <a:t>BUILD a highly skilled workforce</a:t>
            </a:r>
          </a:p>
          <a:p>
            <a:pPr marL="0" indent="0">
              <a:buNone/>
            </a:pPr>
            <a:r>
              <a:rPr lang="en-US" dirty="0"/>
              <a:t>PREPARE for a retiring workforce</a:t>
            </a:r>
          </a:p>
          <a:p>
            <a:pPr marL="0" indent="0">
              <a:buNone/>
            </a:pPr>
            <a:r>
              <a:rPr lang="en-US" dirty="0"/>
              <a:t>EARN business tax credits</a:t>
            </a:r>
          </a:p>
          <a:p>
            <a:pPr marL="0" indent="0">
              <a:buNone/>
            </a:pPr>
            <a:r>
              <a:rPr lang="en-US" dirty="0"/>
              <a:t>RETAIN qualified workers</a:t>
            </a:r>
          </a:p>
          <a:p>
            <a:pPr marL="0" indent="0">
              <a:buNone/>
            </a:pPr>
            <a:r>
              <a:rPr lang="en-US" dirty="0"/>
              <a:t>REDUCE turnover costs with a positive return on investment</a:t>
            </a:r>
          </a:p>
          <a:p>
            <a:endParaRPr lang="en-US" dirty="0"/>
          </a:p>
        </p:txBody>
      </p:sp>
      <p:pic>
        <p:nvPicPr>
          <p:cNvPr id="8" name="Content Placeholder 7">
            <a:extLst>
              <a:ext uri="{FF2B5EF4-FFF2-40B4-BE49-F238E27FC236}">
                <a16:creationId xmlns:a16="http://schemas.microsoft.com/office/drawing/2014/main" id="{41272576-4716-43DB-B0DF-F86889E8C1C3}"/>
              </a:ext>
            </a:extLst>
          </p:cNvPr>
          <p:cNvPicPr>
            <a:picLocks noGrp="1" noChangeAspect="1"/>
          </p:cNvPicPr>
          <p:nvPr>
            <p:ph sz="half" idx="2"/>
          </p:nvPr>
        </p:nvPicPr>
        <p:blipFill>
          <a:blip r:embed="rId2"/>
          <a:stretch>
            <a:fillRect/>
          </a:stretch>
        </p:blipFill>
        <p:spPr>
          <a:xfrm>
            <a:off x="5986130" y="2336873"/>
            <a:ext cx="4465674" cy="3599316"/>
          </a:xfrm>
          <a:prstGeom prst="rect">
            <a:avLst/>
          </a:prstGeom>
        </p:spPr>
      </p:pic>
      <p:pic>
        <p:nvPicPr>
          <p:cNvPr id="9" name="Picture 8">
            <a:extLst>
              <a:ext uri="{FF2B5EF4-FFF2-40B4-BE49-F238E27FC236}">
                <a16:creationId xmlns:a16="http://schemas.microsoft.com/office/drawing/2014/main" id="{427A80D0-FA1D-4E2C-AE6D-7ED420345635}"/>
              </a:ext>
            </a:extLst>
          </p:cNvPr>
          <p:cNvPicPr>
            <a:picLocks noChangeAspect="1"/>
          </p:cNvPicPr>
          <p:nvPr/>
        </p:nvPicPr>
        <p:blipFill>
          <a:blip r:embed="rId3"/>
          <a:stretch>
            <a:fillRect/>
          </a:stretch>
        </p:blipFill>
        <p:spPr>
          <a:xfrm>
            <a:off x="0" y="595362"/>
            <a:ext cx="1765005" cy="1387612"/>
          </a:xfrm>
          <a:prstGeom prst="rect">
            <a:avLst/>
          </a:prstGeom>
        </p:spPr>
      </p:pic>
    </p:spTree>
    <p:extLst>
      <p:ext uri="{BB962C8B-B14F-4D97-AF65-F5344CB8AC3E}">
        <p14:creationId xmlns:p14="http://schemas.microsoft.com/office/powerpoint/2010/main" val="699872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98EA8-4C2A-4DAB-938A-471C810AE7D2}"/>
              </a:ext>
            </a:extLst>
          </p:cNvPr>
          <p:cNvSpPr>
            <a:spLocks noGrp="1"/>
          </p:cNvSpPr>
          <p:nvPr>
            <p:ph type="title"/>
          </p:nvPr>
        </p:nvSpPr>
        <p:spPr/>
        <p:txBody>
          <a:bodyPr>
            <a:normAutofit/>
          </a:bodyPr>
          <a:lstStyle/>
          <a:p>
            <a:pPr algn="ctr"/>
            <a:r>
              <a:rPr lang="en-US" sz="6600" dirty="0"/>
              <a:t>JET</a:t>
            </a:r>
          </a:p>
        </p:txBody>
      </p:sp>
      <p:sp>
        <p:nvSpPr>
          <p:cNvPr id="3" name="Content Placeholder 2">
            <a:extLst>
              <a:ext uri="{FF2B5EF4-FFF2-40B4-BE49-F238E27FC236}">
                <a16:creationId xmlns:a16="http://schemas.microsoft.com/office/drawing/2014/main" id="{CA80D95F-80B4-493D-860F-B748DBA9DBB1}"/>
              </a:ext>
            </a:extLst>
          </p:cNvPr>
          <p:cNvSpPr>
            <a:spLocks noGrp="1"/>
          </p:cNvSpPr>
          <p:nvPr>
            <p:ph idx="1"/>
          </p:nvPr>
        </p:nvSpPr>
        <p:spPr>
          <a:xfrm>
            <a:off x="892972" y="2804706"/>
            <a:ext cx="9613861" cy="3622675"/>
          </a:xfrm>
        </p:spPr>
        <p:txBody>
          <a:bodyPr/>
          <a:lstStyle/>
          <a:p>
            <a:pPr marL="0" indent="0" algn="ctr">
              <a:buNone/>
            </a:pPr>
            <a:r>
              <a:rPr lang="en-US" dirty="0"/>
              <a:t>Jobs and Education for Texans Grant Program</a:t>
            </a:r>
          </a:p>
          <a:p>
            <a:endParaRPr lang="en-US" dirty="0"/>
          </a:p>
          <a:p>
            <a:r>
              <a:rPr lang="en-US" dirty="0"/>
              <a:t>A grant to purchase and install equipment necessary for the development of career and technical education courses that lead to a license, certificate or post-secondary degree in a high-demand occupation.</a:t>
            </a:r>
          </a:p>
          <a:p>
            <a:r>
              <a:rPr lang="en-US" dirty="0"/>
              <a:t>$10 million available biennium</a:t>
            </a:r>
          </a:p>
          <a:p>
            <a:r>
              <a:rPr lang="en-US" dirty="0"/>
              <a:t>6 – Member Advisory Board</a:t>
            </a:r>
          </a:p>
          <a:p>
            <a:endParaRPr lang="en-US" dirty="0"/>
          </a:p>
          <a:p>
            <a:pPr marL="0" indent="0">
              <a:buNone/>
            </a:pPr>
            <a:endParaRPr lang="en-US" dirty="0"/>
          </a:p>
          <a:p>
            <a:pPr marL="0" indent="0">
              <a:buNone/>
            </a:pPr>
            <a:endParaRPr lang="en-US" dirty="0"/>
          </a:p>
          <a:p>
            <a:pPr marL="0" indent="0">
              <a:buNone/>
            </a:pPr>
            <a:endParaRPr lang="en-US" dirty="0"/>
          </a:p>
        </p:txBody>
      </p:sp>
      <p:pic>
        <p:nvPicPr>
          <p:cNvPr id="9" name="Picture 8">
            <a:extLst>
              <a:ext uri="{FF2B5EF4-FFF2-40B4-BE49-F238E27FC236}">
                <a16:creationId xmlns:a16="http://schemas.microsoft.com/office/drawing/2014/main" id="{427A80D0-FA1D-4E2C-AE6D-7ED420345635}"/>
              </a:ext>
            </a:extLst>
          </p:cNvPr>
          <p:cNvPicPr>
            <a:picLocks noChangeAspect="1"/>
          </p:cNvPicPr>
          <p:nvPr/>
        </p:nvPicPr>
        <p:blipFill>
          <a:blip r:embed="rId2"/>
          <a:stretch>
            <a:fillRect/>
          </a:stretch>
        </p:blipFill>
        <p:spPr>
          <a:xfrm>
            <a:off x="0" y="595362"/>
            <a:ext cx="1765005" cy="1387612"/>
          </a:xfrm>
          <a:prstGeom prst="rect">
            <a:avLst/>
          </a:prstGeom>
        </p:spPr>
      </p:pic>
    </p:spTree>
    <p:extLst>
      <p:ext uri="{BB962C8B-B14F-4D97-AF65-F5344CB8AC3E}">
        <p14:creationId xmlns:p14="http://schemas.microsoft.com/office/powerpoint/2010/main" val="253737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Georgia" panose="02040502050405020303" pitchFamily="18" charset="0"/>
              </a:rPr>
              <a:t>Self - Sufficiency Fund </a:t>
            </a:r>
          </a:p>
        </p:txBody>
      </p:sp>
      <p:sp>
        <p:nvSpPr>
          <p:cNvPr id="3" name="Content Placeholder 2"/>
          <p:cNvSpPr>
            <a:spLocks noGrp="1"/>
          </p:cNvSpPr>
          <p:nvPr>
            <p:ph idx="1"/>
          </p:nvPr>
        </p:nvSpPr>
        <p:spPr>
          <a:xfrm>
            <a:off x="1031196" y="2804706"/>
            <a:ext cx="9613861" cy="2857132"/>
          </a:xfrm>
        </p:spPr>
        <p:txBody>
          <a:bodyPr>
            <a:normAutofit lnSpcReduction="10000"/>
          </a:bodyPr>
          <a:lstStyle/>
          <a:p>
            <a:pPr lvl="1"/>
            <a:r>
              <a:rPr lang="en-US" sz="2800" dirty="0"/>
              <a:t>Provides training grants to community and technical colleges and community-based organizations (501 (c)(3)) who deliver training that will lead to industry recognized certifications and permanent full-time employment for adult recipients.</a:t>
            </a:r>
          </a:p>
          <a:p>
            <a:pPr marL="457200" lvl="1" indent="0">
              <a:buNone/>
            </a:pPr>
            <a:endParaRPr lang="en-US" sz="2800" dirty="0"/>
          </a:p>
          <a:p>
            <a:pPr lvl="1"/>
            <a:r>
              <a:rPr lang="en-US" sz="2800" dirty="0"/>
              <a:t>Awarded grant amount up to $500,000</a:t>
            </a:r>
          </a:p>
        </p:txBody>
      </p:sp>
    </p:spTree>
    <p:extLst>
      <p:ext uri="{BB962C8B-B14F-4D97-AF65-F5344CB8AC3E}">
        <p14:creationId xmlns:p14="http://schemas.microsoft.com/office/powerpoint/2010/main" val="71942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0C24-176A-4D44-A626-E7F4949D7488}"/>
              </a:ext>
            </a:extLst>
          </p:cNvPr>
          <p:cNvSpPr>
            <a:spLocks noGrp="1"/>
          </p:cNvSpPr>
          <p:nvPr>
            <p:ph type="title"/>
          </p:nvPr>
        </p:nvSpPr>
        <p:spPr/>
        <p:txBody>
          <a:bodyPr/>
          <a:lstStyle/>
          <a:p>
            <a:r>
              <a:rPr lang="en-US" dirty="0" err="1"/>
              <a:t>Ss</a:t>
            </a:r>
            <a:r>
              <a:rPr lang="en-US" dirty="0"/>
              <a:t>		</a:t>
            </a:r>
            <a:r>
              <a:rPr lang="en-US" sz="4800" dirty="0"/>
              <a:t>SELF SUFFICIENCY FUND </a:t>
            </a:r>
          </a:p>
        </p:txBody>
      </p:sp>
      <p:sp>
        <p:nvSpPr>
          <p:cNvPr id="8" name="Content Placeholder 7">
            <a:extLst>
              <a:ext uri="{FF2B5EF4-FFF2-40B4-BE49-F238E27FC236}">
                <a16:creationId xmlns:a16="http://schemas.microsoft.com/office/drawing/2014/main" id="{4A8726A7-D21B-4D6C-9855-A6F698C3F4CF}"/>
              </a:ext>
            </a:extLst>
          </p:cNvPr>
          <p:cNvSpPr>
            <a:spLocks noGrp="1"/>
          </p:cNvSpPr>
          <p:nvPr>
            <p:ph idx="1"/>
          </p:nvPr>
        </p:nvSpPr>
        <p:spPr>
          <a:xfrm>
            <a:off x="882502" y="2464464"/>
            <a:ext cx="9613861" cy="3599316"/>
          </a:xfrm>
        </p:spPr>
        <p:txBody>
          <a:bodyPr>
            <a:normAutofit lnSpcReduction="10000"/>
          </a:bodyPr>
          <a:lstStyle/>
          <a:p>
            <a:pPr marL="0" indent="0">
              <a:buNone/>
            </a:pPr>
            <a:r>
              <a:rPr lang="en-US" sz="3200" dirty="0"/>
              <a:t>Targeted Industries:</a:t>
            </a:r>
          </a:p>
          <a:p>
            <a:pPr lvl="1"/>
            <a:endParaRPr lang="en-US" dirty="0"/>
          </a:p>
          <a:p>
            <a:pPr lvl="1"/>
            <a:r>
              <a:rPr lang="en-US" sz="2400" dirty="0"/>
              <a:t>Advanced Technologies &amp; Manufacturing</a:t>
            </a:r>
          </a:p>
          <a:p>
            <a:pPr lvl="1"/>
            <a:r>
              <a:rPr lang="en-US" sz="2400" dirty="0"/>
              <a:t>Aerospace &amp; Defense</a:t>
            </a:r>
          </a:p>
          <a:p>
            <a:pPr lvl="1"/>
            <a:r>
              <a:rPr lang="en-US" sz="2400" dirty="0"/>
              <a:t>Biotechnology &amp; Life Sciences</a:t>
            </a:r>
          </a:p>
          <a:p>
            <a:pPr lvl="1"/>
            <a:r>
              <a:rPr lang="en-US" sz="2400" dirty="0"/>
              <a:t>Construction, Logistics &amp; Transportation</a:t>
            </a:r>
          </a:p>
          <a:p>
            <a:pPr lvl="1"/>
            <a:r>
              <a:rPr lang="en-US" sz="2400" dirty="0"/>
              <a:t>Information &amp; Computer Technology</a:t>
            </a:r>
          </a:p>
          <a:p>
            <a:pPr lvl="1"/>
            <a:r>
              <a:rPr lang="en-US" sz="2400" dirty="0"/>
              <a:t>Petroleum Refining &amp; Chemical Products</a:t>
            </a:r>
          </a:p>
          <a:p>
            <a:pPr lvl="1"/>
            <a:r>
              <a:rPr lang="en-US" sz="2400" dirty="0"/>
              <a:t>Energy</a:t>
            </a:r>
          </a:p>
          <a:p>
            <a:endParaRPr lang="en-US" dirty="0"/>
          </a:p>
        </p:txBody>
      </p:sp>
      <p:pic>
        <p:nvPicPr>
          <p:cNvPr id="5" name="Picture 4">
            <a:extLst>
              <a:ext uri="{FF2B5EF4-FFF2-40B4-BE49-F238E27FC236}">
                <a16:creationId xmlns:a16="http://schemas.microsoft.com/office/drawing/2014/main" id="{F1B1C2A1-FFA4-48B2-AABC-0AD2F8F2A08E}"/>
              </a:ext>
            </a:extLst>
          </p:cNvPr>
          <p:cNvPicPr>
            <a:picLocks noChangeAspect="1"/>
          </p:cNvPicPr>
          <p:nvPr/>
        </p:nvPicPr>
        <p:blipFill>
          <a:blip r:embed="rId2"/>
          <a:stretch>
            <a:fillRect/>
          </a:stretch>
        </p:blipFill>
        <p:spPr>
          <a:xfrm>
            <a:off x="0" y="595362"/>
            <a:ext cx="1765005" cy="1387612"/>
          </a:xfrm>
          <a:prstGeom prst="rect">
            <a:avLst/>
          </a:prstGeom>
        </p:spPr>
      </p:pic>
    </p:spTree>
    <p:extLst>
      <p:ext uri="{BB962C8B-B14F-4D97-AF65-F5344CB8AC3E}">
        <p14:creationId xmlns:p14="http://schemas.microsoft.com/office/powerpoint/2010/main" val="1056926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0C24-176A-4D44-A626-E7F4949D7488}"/>
              </a:ext>
            </a:extLst>
          </p:cNvPr>
          <p:cNvSpPr>
            <a:spLocks noGrp="1"/>
          </p:cNvSpPr>
          <p:nvPr>
            <p:ph type="title"/>
          </p:nvPr>
        </p:nvSpPr>
        <p:spPr/>
        <p:txBody>
          <a:bodyPr/>
          <a:lstStyle/>
          <a:p>
            <a:r>
              <a:rPr lang="en-US" dirty="0" err="1"/>
              <a:t>Ss</a:t>
            </a:r>
            <a:r>
              <a:rPr lang="en-US" dirty="0"/>
              <a:t>		</a:t>
            </a:r>
            <a:r>
              <a:rPr lang="en-US" sz="4800" dirty="0"/>
              <a:t>SELF SUFFICIENCY FUND </a:t>
            </a:r>
          </a:p>
        </p:txBody>
      </p:sp>
      <p:pic>
        <p:nvPicPr>
          <p:cNvPr id="5" name="Picture 4">
            <a:extLst>
              <a:ext uri="{FF2B5EF4-FFF2-40B4-BE49-F238E27FC236}">
                <a16:creationId xmlns:a16="http://schemas.microsoft.com/office/drawing/2014/main" id="{F1B1C2A1-FFA4-48B2-AABC-0AD2F8F2A08E}"/>
              </a:ext>
            </a:extLst>
          </p:cNvPr>
          <p:cNvPicPr>
            <a:picLocks noChangeAspect="1"/>
          </p:cNvPicPr>
          <p:nvPr/>
        </p:nvPicPr>
        <p:blipFill>
          <a:blip r:embed="rId2"/>
          <a:stretch>
            <a:fillRect/>
          </a:stretch>
        </p:blipFill>
        <p:spPr>
          <a:xfrm>
            <a:off x="0" y="595362"/>
            <a:ext cx="1765005" cy="1387612"/>
          </a:xfrm>
          <a:prstGeom prst="rect">
            <a:avLst/>
          </a:prstGeom>
        </p:spPr>
      </p:pic>
      <p:pic>
        <p:nvPicPr>
          <p:cNvPr id="6" name="Content Placeholder 5">
            <a:extLst>
              <a:ext uri="{FF2B5EF4-FFF2-40B4-BE49-F238E27FC236}">
                <a16:creationId xmlns:a16="http://schemas.microsoft.com/office/drawing/2014/main" id="{0C09694A-0B73-4BCD-97B2-F4BE80F4F80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68778" y="2388710"/>
            <a:ext cx="4700588" cy="3525441"/>
          </a:xfrm>
          <a:prstGeom prst="rect">
            <a:avLst/>
          </a:prstGeom>
        </p:spPr>
      </p:pic>
      <p:pic>
        <p:nvPicPr>
          <p:cNvPr id="7" name="Content Placeholder 6">
            <a:extLst>
              <a:ext uri="{FF2B5EF4-FFF2-40B4-BE49-F238E27FC236}">
                <a16:creationId xmlns:a16="http://schemas.microsoft.com/office/drawing/2014/main" id="{BF703E69-AA15-44C3-9F8F-4FA9367715F3}"/>
              </a:ext>
            </a:extLst>
          </p:cNvPr>
          <p:cNvPicPr>
            <a:picLocks noGrp="1" noChangeAspect="1"/>
          </p:cNvPicPr>
          <p:nvPr>
            <p:ph sz="half" idx="1"/>
          </p:nvPr>
        </p:nvPicPr>
        <p:blipFill>
          <a:blip r:embed="rId4"/>
          <a:stretch>
            <a:fillRect/>
          </a:stretch>
        </p:blipFill>
        <p:spPr>
          <a:xfrm>
            <a:off x="786809" y="2388710"/>
            <a:ext cx="4327451" cy="3510242"/>
          </a:xfrm>
          <a:prstGeom prst="rect">
            <a:avLst/>
          </a:prstGeom>
        </p:spPr>
      </p:pic>
    </p:spTree>
    <p:extLst>
      <p:ext uri="{BB962C8B-B14F-4D97-AF65-F5344CB8AC3E}">
        <p14:creationId xmlns:p14="http://schemas.microsoft.com/office/powerpoint/2010/main" val="1607104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DC6D7-A991-46EA-9D68-A7AC1C674E1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E8CFA6B-C350-42F9-9853-6EDF189526A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
            <a:ext cx="12192000" cy="6857999"/>
          </a:xfrm>
        </p:spPr>
      </p:pic>
    </p:spTree>
    <p:extLst>
      <p:ext uri="{BB962C8B-B14F-4D97-AF65-F5344CB8AC3E}">
        <p14:creationId xmlns:p14="http://schemas.microsoft.com/office/powerpoint/2010/main" val="1584862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6980BC-42DE-4E88-B399-B687815E7143}"/>
              </a:ext>
            </a:extLst>
          </p:cNvPr>
          <p:cNvSpPr>
            <a:spLocks noGrp="1"/>
          </p:cNvSpPr>
          <p:nvPr>
            <p:ph type="ctrTitle"/>
          </p:nvPr>
        </p:nvSpPr>
        <p:spPr>
          <a:xfrm>
            <a:off x="914400" y="590550"/>
            <a:ext cx="10363200" cy="3408013"/>
          </a:xfrm>
        </p:spPr>
        <p:txBody>
          <a:bodyPr/>
          <a:lstStyle/>
          <a:p>
            <a:r>
              <a:rPr lang="en-US" sz="8000" dirty="0"/>
              <a:t>Workforce and</a:t>
            </a:r>
            <a:br>
              <a:rPr lang="en-US" sz="8000" dirty="0"/>
            </a:br>
            <a:r>
              <a:rPr lang="en-US" sz="8000" dirty="0"/>
              <a:t>Economic Development</a:t>
            </a:r>
            <a:br>
              <a:rPr lang="en-US" dirty="0"/>
            </a:br>
            <a:r>
              <a:rPr lang="en-US" b="0" dirty="0"/>
              <a:t>Moving to Self-Sufficiency </a:t>
            </a:r>
          </a:p>
        </p:txBody>
      </p:sp>
      <p:pic>
        <p:nvPicPr>
          <p:cNvPr id="6" name="Picture 5">
            <a:extLst>
              <a:ext uri="{FF2B5EF4-FFF2-40B4-BE49-F238E27FC236}">
                <a16:creationId xmlns:a16="http://schemas.microsoft.com/office/drawing/2014/main" id="{2F345E96-C8AD-41A1-90B8-02446857D5DE}"/>
              </a:ext>
            </a:extLst>
          </p:cNvPr>
          <p:cNvPicPr>
            <a:picLocks noChangeAspect="1"/>
          </p:cNvPicPr>
          <p:nvPr/>
        </p:nvPicPr>
        <p:blipFill>
          <a:blip r:embed="rId2"/>
          <a:stretch>
            <a:fillRect/>
          </a:stretch>
        </p:blipFill>
        <p:spPr>
          <a:xfrm>
            <a:off x="914400" y="5081658"/>
            <a:ext cx="1219200" cy="1168515"/>
          </a:xfrm>
          <a:prstGeom prst="rect">
            <a:avLst/>
          </a:prstGeom>
          <a:ln>
            <a:solidFill>
              <a:schemeClr val="bg1"/>
            </a:solidFill>
          </a:ln>
        </p:spPr>
      </p:pic>
      <p:pic>
        <p:nvPicPr>
          <p:cNvPr id="7" name="Picture 6">
            <a:extLst>
              <a:ext uri="{FF2B5EF4-FFF2-40B4-BE49-F238E27FC236}">
                <a16:creationId xmlns:a16="http://schemas.microsoft.com/office/drawing/2014/main" id="{02C94DF5-DA97-4915-9FB2-B48A9F44CB4C}"/>
              </a:ext>
            </a:extLst>
          </p:cNvPr>
          <p:cNvPicPr>
            <a:picLocks noChangeAspect="1"/>
          </p:cNvPicPr>
          <p:nvPr/>
        </p:nvPicPr>
        <p:blipFill rotWithShape="1">
          <a:blip r:embed="rId3">
            <a:extLst>
              <a:ext uri="{28A0092B-C50C-407E-A947-70E740481C1C}">
                <a14:useLocalDpi xmlns:a14="http://schemas.microsoft.com/office/drawing/2010/main" val="0"/>
              </a:ext>
            </a:extLst>
          </a:blip>
          <a:srcRect l="1" r="6900"/>
          <a:stretch/>
        </p:blipFill>
        <p:spPr>
          <a:xfrm>
            <a:off x="2391481" y="5081658"/>
            <a:ext cx="1002089" cy="1168515"/>
          </a:xfrm>
          <a:prstGeom prst="rect">
            <a:avLst/>
          </a:prstGeom>
        </p:spPr>
      </p:pic>
      <p:pic>
        <p:nvPicPr>
          <p:cNvPr id="9" name="Picture 8">
            <a:extLst>
              <a:ext uri="{FF2B5EF4-FFF2-40B4-BE49-F238E27FC236}">
                <a16:creationId xmlns:a16="http://schemas.microsoft.com/office/drawing/2014/main" id="{648B4DB8-4DDC-4194-AC72-14F5E3215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451" y="5299193"/>
            <a:ext cx="5114925" cy="742950"/>
          </a:xfrm>
          <a:prstGeom prst="rect">
            <a:avLst/>
          </a:prstGeom>
        </p:spPr>
      </p:pic>
      <p:pic>
        <p:nvPicPr>
          <p:cNvPr id="10" name="Picture 9">
            <a:extLst>
              <a:ext uri="{FF2B5EF4-FFF2-40B4-BE49-F238E27FC236}">
                <a16:creationId xmlns:a16="http://schemas.microsoft.com/office/drawing/2014/main" id="{BA46FC7C-D083-407E-B40B-1DAFD9E573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00" y="5276206"/>
            <a:ext cx="1790700" cy="670234"/>
          </a:xfrm>
          <a:prstGeom prst="rect">
            <a:avLst/>
          </a:prstGeom>
        </p:spPr>
      </p:pic>
      <p:sp>
        <p:nvSpPr>
          <p:cNvPr id="2" name="Rectangle 1">
            <a:extLst>
              <a:ext uri="{FF2B5EF4-FFF2-40B4-BE49-F238E27FC236}">
                <a16:creationId xmlns:a16="http://schemas.microsoft.com/office/drawing/2014/main" id="{3DE661A3-2536-4A45-B890-C5D3EFC3BFDE}"/>
              </a:ext>
            </a:extLst>
          </p:cNvPr>
          <p:cNvSpPr/>
          <p:nvPr/>
        </p:nvSpPr>
        <p:spPr>
          <a:xfrm>
            <a:off x="1733227" y="4108178"/>
            <a:ext cx="87255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Moderated by </a:t>
            </a:r>
            <a:r>
              <a:rPr kumimoji="0" lang="en-US" sz="1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Reba Bacon</a:t>
            </a: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Project Development Specialist,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Office of Employer Initiatives, Texas Workforce Commission </a:t>
            </a:r>
          </a:p>
        </p:txBody>
      </p:sp>
    </p:spTree>
    <p:extLst>
      <p:ext uri="{BB962C8B-B14F-4D97-AF65-F5344CB8AC3E}">
        <p14:creationId xmlns:p14="http://schemas.microsoft.com/office/powerpoint/2010/main" val="2566127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86451"/>
            <a:ext cx="12192000" cy="8301751"/>
            <a:chOff x="81583" y="381000"/>
            <a:chExt cx="9062417" cy="6096000"/>
          </a:xfrm>
        </p:grpSpPr>
        <p:pic>
          <p:nvPicPr>
            <p:cNvPr id="69634" name="Picture 2"/>
            <p:cNvPicPr>
              <a:picLocks noChangeAspect="1" noChangeArrowheads="1"/>
            </p:cNvPicPr>
            <p:nvPr/>
          </p:nvPicPr>
          <p:blipFill>
            <a:blip r:embed="rId3" cstate="print"/>
            <a:srcRect l="11855" t="8587" r="9221" b="6440"/>
            <a:stretch>
              <a:fillRect/>
            </a:stretch>
          </p:blipFill>
          <p:spPr bwMode="auto">
            <a:xfrm>
              <a:off x="81583" y="381000"/>
              <a:ext cx="9062417" cy="6096000"/>
            </a:xfrm>
            <a:prstGeom prst="rect">
              <a:avLst/>
            </a:prstGeom>
            <a:noFill/>
            <a:ln w="63500">
              <a:solidFill>
                <a:schemeClr val="bg1"/>
              </a:solidFill>
              <a:miter lim="800000"/>
              <a:headEnd/>
              <a:tailEnd/>
            </a:ln>
          </p:spPr>
        </p:pic>
        <p:sp>
          <p:nvSpPr>
            <p:cNvPr id="5" name="Freeform 4"/>
            <p:cNvSpPr/>
            <p:nvPr/>
          </p:nvSpPr>
          <p:spPr>
            <a:xfrm>
              <a:off x="4800600" y="1447800"/>
              <a:ext cx="680085" cy="624840"/>
            </a:xfrm>
            <a:custGeom>
              <a:avLst/>
              <a:gdLst>
                <a:gd name="connsiteX0" fmla="*/ 226695 w 680085"/>
                <a:gd name="connsiteY0" fmla="*/ 160020 h 624840"/>
                <a:gd name="connsiteX1" fmla="*/ 169545 w 680085"/>
                <a:gd name="connsiteY1" fmla="*/ 190500 h 624840"/>
                <a:gd name="connsiteX2" fmla="*/ 167640 w 680085"/>
                <a:gd name="connsiteY2" fmla="*/ 217170 h 624840"/>
                <a:gd name="connsiteX3" fmla="*/ 144780 w 680085"/>
                <a:gd name="connsiteY3" fmla="*/ 238125 h 624840"/>
                <a:gd name="connsiteX4" fmla="*/ 120015 w 680085"/>
                <a:gd name="connsiteY4" fmla="*/ 260985 h 624840"/>
                <a:gd name="connsiteX5" fmla="*/ 106680 w 680085"/>
                <a:gd name="connsiteY5" fmla="*/ 276225 h 624840"/>
                <a:gd name="connsiteX6" fmla="*/ 102870 w 680085"/>
                <a:gd name="connsiteY6" fmla="*/ 299085 h 624840"/>
                <a:gd name="connsiteX7" fmla="*/ 108585 w 680085"/>
                <a:gd name="connsiteY7" fmla="*/ 312420 h 624840"/>
                <a:gd name="connsiteX8" fmla="*/ 85725 w 680085"/>
                <a:gd name="connsiteY8" fmla="*/ 310515 h 624840"/>
                <a:gd name="connsiteX9" fmla="*/ 83820 w 680085"/>
                <a:gd name="connsiteY9" fmla="*/ 325755 h 624840"/>
                <a:gd name="connsiteX10" fmla="*/ 66675 w 680085"/>
                <a:gd name="connsiteY10" fmla="*/ 327660 h 624840"/>
                <a:gd name="connsiteX11" fmla="*/ 53340 w 680085"/>
                <a:gd name="connsiteY11" fmla="*/ 320040 h 624840"/>
                <a:gd name="connsiteX12" fmla="*/ 45720 w 680085"/>
                <a:gd name="connsiteY12" fmla="*/ 304800 h 624840"/>
                <a:gd name="connsiteX13" fmla="*/ 22860 w 680085"/>
                <a:gd name="connsiteY13" fmla="*/ 308610 h 624840"/>
                <a:gd name="connsiteX14" fmla="*/ 0 w 680085"/>
                <a:gd name="connsiteY14" fmla="*/ 325755 h 624840"/>
                <a:gd name="connsiteX15" fmla="*/ 5715 w 680085"/>
                <a:gd name="connsiteY15" fmla="*/ 358140 h 624840"/>
                <a:gd name="connsiteX16" fmla="*/ 9525 w 680085"/>
                <a:gd name="connsiteY16" fmla="*/ 394335 h 624840"/>
                <a:gd name="connsiteX17" fmla="*/ 38100 w 680085"/>
                <a:gd name="connsiteY17" fmla="*/ 388620 h 624840"/>
                <a:gd name="connsiteX18" fmla="*/ 57150 w 680085"/>
                <a:gd name="connsiteY18" fmla="*/ 379095 h 624840"/>
                <a:gd name="connsiteX19" fmla="*/ 60960 w 680085"/>
                <a:gd name="connsiteY19" fmla="*/ 396240 h 624840"/>
                <a:gd name="connsiteX20" fmla="*/ 62865 w 680085"/>
                <a:gd name="connsiteY20" fmla="*/ 422910 h 624840"/>
                <a:gd name="connsiteX21" fmla="*/ 70485 w 680085"/>
                <a:gd name="connsiteY21" fmla="*/ 449580 h 624840"/>
                <a:gd name="connsiteX22" fmla="*/ 91440 w 680085"/>
                <a:gd name="connsiteY22" fmla="*/ 455295 h 624840"/>
                <a:gd name="connsiteX23" fmla="*/ 91440 w 680085"/>
                <a:gd name="connsiteY23" fmla="*/ 455295 h 624840"/>
                <a:gd name="connsiteX24" fmla="*/ 116205 w 680085"/>
                <a:gd name="connsiteY24" fmla="*/ 491490 h 624840"/>
                <a:gd name="connsiteX25" fmla="*/ 131445 w 680085"/>
                <a:gd name="connsiteY25" fmla="*/ 508635 h 624840"/>
                <a:gd name="connsiteX26" fmla="*/ 139065 w 680085"/>
                <a:gd name="connsiteY26" fmla="*/ 485775 h 624840"/>
                <a:gd name="connsiteX27" fmla="*/ 173355 w 680085"/>
                <a:gd name="connsiteY27" fmla="*/ 485775 h 624840"/>
                <a:gd name="connsiteX28" fmla="*/ 184785 w 680085"/>
                <a:gd name="connsiteY28" fmla="*/ 476250 h 624840"/>
                <a:gd name="connsiteX29" fmla="*/ 175260 w 680085"/>
                <a:gd name="connsiteY29" fmla="*/ 440055 h 624840"/>
                <a:gd name="connsiteX30" fmla="*/ 192405 w 680085"/>
                <a:gd name="connsiteY30" fmla="*/ 432435 h 624840"/>
                <a:gd name="connsiteX31" fmla="*/ 182880 w 680085"/>
                <a:gd name="connsiteY31" fmla="*/ 419100 h 624840"/>
                <a:gd name="connsiteX32" fmla="*/ 180975 w 680085"/>
                <a:gd name="connsiteY32" fmla="*/ 407670 h 624840"/>
                <a:gd name="connsiteX33" fmla="*/ 163830 w 680085"/>
                <a:gd name="connsiteY33" fmla="*/ 394335 h 624840"/>
                <a:gd name="connsiteX34" fmla="*/ 150495 w 680085"/>
                <a:gd name="connsiteY34" fmla="*/ 394335 h 624840"/>
                <a:gd name="connsiteX35" fmla="*/ 146685 w 680085"/>
                <a:gd name="connsiteY35" fmla="*/ 379095 h 624840"/>
                <a:gd name="connsiteX36" fmla="*/ 152400 w 680085"/>
                <a:gd name="connsiteY36" fmla="*/ 367665 h 624840"/>
                <a:gd name="connsiteX37" fmla="*/ 184785 w 680085"/>
                <a:gd name="connsiteY37" fmla="*/ 365760 h 624840"/>
                <a:gd name="connsiteX38" fmla="*/ 192405 w 680085"/>
                <a:gd name="connsiteY38" fmla="*/ 382905 h 624840"/>
                <a:gd name="connsiteX39" fmla="*/ 215265 w 680085"/>
                <a:gd name="connsiteY39" fmla="*/ 382905 h 624840"/>
                <a:gd name="connsiteX40" fmla="*/ 241935 w 680085"/>
                <a:gd name="connsiteY40" fmla="*/ 377190 h 624840"/>
                <a:gd name="connsiteX41" fmla="*/ 257175 w 680085"/>
                <a:gd name="connsiteY41" fmla="*/ 381000 h 624840"/>
                <a:gd name="connsiteX42" fmla="*/ 262890 w 680085"/>
                <a:gd name="connsiteY42" fmla="*/ 394335 h 624840"/>
                <a:gd name="connsiteX43" fmla="*/ 260985 w 680085"/>
                <a:gd name="connsiteY43" fmla="*/ 411480 h 624840"/>
                <a:gd name="connsiteX44" fmla="*/ 276225 w 680085"/>
                <a:gd name="connsiteY44" fmla="*/ 413385 h 624840"/>
                <a:gd name="connsiteX45" fmla="*/ 295275 w 680085"/>
                <a:gd name="connsiteY45" fmla="*/ 401955 h 624840"/>
                <a:gd name="connsiteX46" fmla="*/ 304800 w 680085"/>
                <a:gd name="connsiteY46" fmla="*/ 421005 h 624840"/>
                <a:gd name="connsiteX47" fmla="*/ 302895 w 680085"/>
                <a:gd name="connsiteY47" fmla="*/ 440055 h 624840"/>
                <a:gd name="connsiteX48" fmla="*/ 302895 w 680085"/>
                <a:gd name="connsiteY48" fmla="*/ 451485 h 624840"/>
                <a:gd name="connsiteX49" fmla="*/ 314325 w 680085"/>
                <a:gd name="connsiteY49" fmla="*/ 462915 h 624840"/>
                <a:gd name="connsiteX50" fmla="*/ 331470 w 680085"/>
                <a:gd name="connsiteY50" fmla="*/ 459105 h 624840"/>
                <a:gd name="connsiteX51" fmla="*/ 331470 w 680085"/>
                <a:gd name="connsiteY51" fmla="*/ 459105 h 624840"/>
                <a:gd name="connsiteX52" fmla="*/ 348615 w 680085"/>
                <a:gd name="connsiteY52" fmla="*/ 480060 h 624840"/>
                <a:gd name="connsiteX53" fmla="*/ 375285 w 680085"/>
                <a:gd name="connsiteY53" fmla="*/ 478155 h 624840"/>
                <a:gd name="connsiteX54" fmla="*/ 371475 w 680085"/>
                <a:gd name="connsiteY54" fmla="*/ 499110 h 624840"/>
                <a:gd name="connsiteX55" fmla="*/ 346710 w 680085"/>
                <a:gd name="connsiteY55" fmla="*/ 504825 h 624840"/>
                <a:gd name="connsiteX56" fmla="*/ 335280 w 680085"/>
                <a:gd name="connsiteY56" fmla="*/ 520065 h 624840"/>
                <a:gd name="connsiteX57" fmla="*/ 342900 w 680085"/>
                <a:gd name="connsiteY57" fmla="*/ 544830 h 624840"/>
                <a:gd name="connsiteX58" fmla="*/ 360045 w 680085"/>
                <a:gd name="connsiteY58" fmla="*/ 552450 h 624840"/>
                <a:gd name="connsiteX59" fmla="*/ 358140 w 680085"/>
                <a:gd name="connsiteY59" fmla="*/ 577215 h 624840"/>
                <a:gd name="connsiteX60" fmla="*/ 358140 w 680085"/>
                <a:gd name="connsiteY60" fmla="*/ 596265 h 624840"/>
                <a:gd name="connsiteX61" fmla="*/ 369570 w 680085"/>
                <a:gd name="connsiteY61" fmla="*/ 603885 h 624840"/>
                <a:gd name="connsiteX62" fmla="*/ 365760 w 680085"/>
                <a:gd name="connsiteY62" fmla="*/ 617220 h 624840"/>
                <a:gd name="connsiteX63" fmla="*/ 381000 w 680085"/>
                <a:gd name="connsiteY63" fmla="*/ 624840 h 624840"/>
                <a:gd name="connsiteX64" fmla="*/ 392430 w 680085"/>
                <a:gd name="connsiteY64" fmla="*/ 611505 h 624840"/>
                <a:gd name="connsiteX65" fmla="*/ 411480 w 680085"/>
                <a:gd name="connsiteY65" fmla="*/ 603885 h 624840"/>
                <a:gd name="connsiteX66" fmla="*/ 415290 w 680085"/>
                <a:gd name="connsiteY66" fmla="*/ 579120 h 624840"/>
                <a:gd name="connsiteX67" fmla="*/ 411480 w 680085"/>
                <a:gd name="connsiteY67" fmla="*/ 560070 h 624840"/>
                <a:gd name="connsiteX68" fmla="*/ 407670 w 680085"/>
                <a:gd name="connsiteY68" fmla="*/ 539115 h 624840"/>
                <a:gd name="connsiteX69" fmla="*/ 409575 w 680085"/>
                <a:gd name="connsiteY69" fmla="*/ 523875 h 624840"/>
                <a:gd name="connsiteX70" fmla="*/ 401955 w 680085"/>
                <a:gd name="connsiteY70" fmla="*/ 502920 h 624840"/>
                <a:gd name="connsiteX71" fmla="*/ 417195 w 680085"/>
                <a:gd name="connsiteY71" fmla="*/ 485775 h 624840"/>
                <a:gd name="connsiteX72" fmla="*/ 436245 w 680085"/>
                <a:gd name="connsiteY72" fmla="*/ 478155 h 624840"/>
                <a:gd name="connsiteX73" fmla="*/ 466725 w 680085"/>
                <a:gd name="connsiteY73" fmla="*/ 495300 h 624840"/>
                <a:gd name="connsiteX74" fmla="*/ 495300 w 680085"/>
                <a:gd name="connsiteY74" fmla="*/ 487680 h 624840"/>
                <a:gd name="connsiteX75" fmla="*/ 504825 w 680085"/>
                <a:gd name="connsiteY75" fmla="*/ 457200 h 624840"/>
                <a:gd name="connsiteX76" fmla="*/ 497205 w 680085"/>
                <a:gd name="connsiteY76" fmla="*/ 432435 h 624840"/>
                <a:gd name="connsiteX77" fmla="*/ 518160 w 680085"/>
                <a:gd name="connsiteY77" fmla="*/ 424815 h 624840"/>
                <a:gd name="connsiteX78" fmla="*/ 527685 w 680085"/>
                <a:gd name="connsiteY78" fmla="*/ 459105 h 624840"/>
                <a:gd name="connsiteX79" fmla="*/ 548640 w 680085"/>
                <a:gd name="connsiteY79" fmla="*/ 474345 h 624840"/>
                <a:gd name="connsiteX80" fmla="*/ 571500 w 680085"/>
                <a:gd name="connsiteY80" fmla="*/ 478155 h 624840"/>
                <a:gd name="connsiteX81" fmla="*/ 571500 w 680085"/>
                <a:gd name="connsiteY81" fmla="*/ 506730 h 624840"/>
                <a:gd name="connsiteX82" fmla="*/ 554355 w 680085"/>
                <a:gd name="connsiteY82" fmla="*/ 535305 h 624840"/>
                <a:gd name="connsiteX83" fmla="*/ 554355 w 680085"/>
                <a:gd name="connsiteY83" fmla="*/ 560070 h 624840"/>
                <a:gd name="connsiteX84" fmla="*/ 567690 w 680085"/>
                <a:gd name="connsiteY84" fmla="*/ 565785 h 624840"/>
                <a:gd name="connsiteX85" fmla="*/ 609600 w 680085"/>
                <a:gd name="connsiteY85" fmla="*/ 556260 h 624840"/>
                <a:gd name="connsiteX86" fmla="*/ 636270 w 680085"/>
                <a:gd name="connsiteY86" fmla="*/ 556260 h 624840"/>
                <a:gd name="connsiteX87" fmla="*/ 641985 w 680085"/>
                <a:gd name="connsiteY87" fmla="*/ 541020 h 624840"/>
                <a:gd name="connsiteX88" fmla="*/ 622935 w 680085"/>
                <a:gd name="connsiteY88" fmla="*/ 504825 h 624840"/>
                <a:gd name="connsiteX89" fmla="*/ 621030 w 680085"/>
                <a:gd name="connsiteY89" fmla="*/ 483870 h 624840"/>
                <a:gd name="connsiteX90" fmla="*/ 598170 w 680085"/>
                <a:gd name="connsiteY90" fmla="*/ 483870 h 624840"/>
                <a:gd name="connsiteX91" fmla="*/ 584835 w 680085"/>
                <a:gd name="connsiteY91" fmla="*/ 440055 h 624840"/>
                <a:gd name="connsiteX92" fmla="*/ 567690 w 680085"/>
                <a:gd name="connsiteY92" fmla="*/ 379095 h 624840"/>
                <a:gd name="connsiteX93" fmla="*/ 565785 w 680085"/>
                <a:gd name="connsiteY93" fmla="*/ 352425 h 624840"/>
                <a:gd name="connsiteX94" fmla="*/ 556260 w 680085"/>
                <a:gd name="connsiteY94" fmla="*/ 333375 h 624840"/>
                <a:gd name="connsiteX95" fmla="*/ 533400 w 680085"/>
                <a:gd name="connsiteY95" fmla="*/ 323850 h 624840"/>
                <a:gd name="connsiteX96" fmla="*/ 514350 w 680085"/>
                <a:gd name="connsiteY96" fmla="*/ 318135 h 624840"/>
                <a:gd name="connsiteX97" fmla="*/ 487680 w 680085"/>
                <a:gd name="connsiteY97" fmla="*/ 310515 h 624840"/>
                <a:gd name="connsiteX98" fmla="*/ 487680 w 680085"/>
                <a:gd name="connsiteY98" fmla="*/ 310515 h 624840"/>
                <a:gd name="connsiteX99" fmla="*/ 512445 w 680085"/>
                <a:gd name="connsiteY99" fmla="*/ 276225 h 624840"/>
                <a:gd name="connsiteX100" fmla="*/ 588645 w 680085"/>
                <a:gd name="connsiteY100" fmla="*/ 266700 h 624840"/>
                <a:gd name="connsiteX101" fmla="*/ 659130 w 680085"/>
                <a:gd name="connsiteY101" fmla="*/ 264795 h 624840"/>
                <a:gd name="connsiteX102" fmla="*/ 680085 w 680085"/>
                <a:gd name="connsiteY102" fmla="*/ 251460 h 624840"/>
                <a:gd name="connsiteX103" fmla="*/ 649605 w 680085"/>
                <a:gd name="connsiteY103" fmla="*/ 228600 h 624840"/>
                <a:gd name="connsiteX104" fmla="*/ 666750 w 680085"/>
                <a:gd name="connsiteY104" fmla="*/ 213360 h 624840"/>
                <a:gd name="connsiteX105" fmla="*/ 657225 w 680085"/>
                <a:gd name="connsiteY105" fmla="*/ 194310 h 624840"/>
                <a:gd name="connsiteX106" fmla="*/ 624840 w 680085"/>
                <a:gd name="connsiteY106" fmla="*/ 192405 h 624840"/>
                <a:gd name="connsiteX107" fmla="*/ 619125 w 680085"/>
                <a:gd name="connsiteY107" fmla="*/ 158115 h 624840"/>
                <a:gd name="connsiteX108" fmla="*/ 643890 w 680085"/>
                <a:gd name="connsiteY108" fmla="*/ 139065 h 624840"/>
                <a:gd name="connsiteX109" fmla="*/ 636270 w 680085"/>
                <a:gd name="connsiteY109" fmla="*/ 112395 h 624840"/>
                <a:gd name="connsiteX110" fmla="*/ 626745 w 680085"/>
                <a:gd name="connsiteY110" fmla="*/ 100965 h 624840"/>
                <a:gd name="connsiteX111" fmla="*/ 636270 w 680085"/>
                <a:gd name="connsiteY111" fmla="*/ 68580 h 624840"/>
                <a:gd name="connsiteX112" fmla="*/ 626745 w 680085"/>
                <a:gd name="connsiteY112" fmla="*/ 49530 h 624840"/>
                <a:gd name="connsiteX113" fmla="*/ 621030 w 680085"/>
                <a:gd name="connsiteY113" fmla="*/ 66675 h 624840"/>
                <a:gd name="connsiteX114" fmla="*/ 605790 w 680085"/>
                <a:gd name="connsiteY114" fmla="*/ 91440 h 624840"/>
                <a:gd name="connsiteX115" fmla="*/ 548640 w 680085"/>
                <a:gd name="connsiteY115" fmla="*/ 89535 h 624840"/>
                <a:gd name="connsiteX116" fmla="*/ 533400 w 680085"/>
                <a:gd name="connsiteY116" fmla="*/ 70485 h 624840"/>
                <a:gd name="connsiteX117" fmla="*/ 514350 w 680085"/>
                <a:gd name="connsiteY117" fmla="*/ 74295 h 624840"/>
                <a:gd name="connsiteX118" fmla="*/ 504825 w 680085"/>
                <a:gd name="connsiteY118" fmla="*/ 100965 h 624840"/>
                <a:gd name="connsiteX119" fmla="*/ 480060 w 680085"/>
                <a:gd name="connsiteY119" fmla="*/ 97155 h 624840"/>
                <a:gd name="connsiteX120" fmla="*/ 474345 w 680085"/>
                <a:gd name="connsiteY120" fmla="*/ 59055 h 624840"/>
                <a:gd name="connsiteX121" fmla="*/ 472440 w 680085"/>
                <a:gd name="connsiteY121" fmla="*/ 0 h 624840"/>
                <a:gd name="connsiteX122" fmla="*/ 445770 w 680085"/>
                <a:gd name="connsiteY122" fmla="*/ 34290 h 624840"/>
                <a:gd name="connsiteX123" fmla="*/ 470535 w 680085"/>
                <a:gd name="connsiteY123" fmla="*/ 59055 h 624840"/>
                <a:gd name="connsiteX124" fmla="*/ 455295 w 680085"/>
                <a:gd name="connsiteY124" fmla="*/ 93345 h 624840"/>
                <a:gd name="connsiteX125" fmla="*/ 403860 w 680085"/>
                <a:gd name="connsiteY125" fmla="*/ 102870 h 624840"/>
                <a:gd name="connsiteX126" fmla="*/ 367665 w 680085"/>
                <a:gd name="connsiteY126" fmla="*/ 97155 h 624840"/>
                <a:gd name="connsiteX127" fmla="*/ 356235 w 680085"/>
                <a:gd name="connsiteY127" fmla="*/ 99060 h 624840"/>
                <a:gd name="connsiteX128" fmla="*/ 337185 w 680085"/>
                <a:gd name="connsiteY128" fmla="*/ 112395 h 624840"/>
                <a:gd name="connsiteX129" fmla="*/ 354330 w 680085"/>
                <a:gd name="connsiteY129" fmla="*/ 127635 h 624840"/>
                <a:gd name="connsiteX130" fmla="*/ 360045 w 680085"/>
                <a:gd name="connsiteY130" fmla="*/ 158115 h 624840"/>
                <a:gd name="connsiteX131" fmla="*/ 348615 w 680085"/>
                <a:gd name="connsiteY131" fmla="*/ 180975 h 624840"/>
                <a:gd name="connsiteX132" fmla="*/ 325755 w 680085"/>
                <a:gd name="connsiteY132" fmla="*/ 184785 h 624840"/>
                <a:gd name="connsiteX133" fmla="*/ 297180 w 680085"/>
                <a:gd name="connsiteY133" fmla="*/ 177165 h 624840"/>
                <a:gd name="connsiteX134" fmla="*/ 283845 w 680085"/>
                <a:gd name="connsiteY134" fmla="*/ 158115 h 624840"/>
                <a:gd name="connsiteX135" fmla="*/ 226695 w 680085"/>
                <a:gd name="connsiteY135" fmla="*/ 160020 h 62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80085" h="624840">
                  <a:moveTo>
                    <a:pt x="226695" y="160020"/>
                  </a:moveTo>
                  <a:lnTo>
                    <a:pt x="169545" y="190500"/>
                  </a:lnTo>
                  <a:lnTo>
                    <a:pt x="167640" y="217170"/>
                  </a:lnTo>
                  <a:lnTo>
                    <a:pt x="144780" y="238125"/>
                  </a:lnTo>
                  <a:lnTo>
                    <a:pt x="120015" y="260985"/>
                  </a:lnTo>
                  <a:lnTo>
                    <a:pt x="106680" y="276225"/>
                  </a:lnTo>
                  <a:lnTo>
                    <a:pt x="102870" y="299085"/>
                  </a:lnTo>
                  <a:lnTo>
                    <a:pt x="108585" y="312420"/>
                  </a:lnTo>
                  <a:lnTo>
                    <a:pt x="85725" y="310515"/>
                  </a:lnTo>
                  <a:lnTo>
                    <a:pt x="83820" y="325755"/>
                  </a:lnTo>
                  <a:lnTo>
                    <a:pt x="66675" y="327660"/>
                  </a:lnTo>
                  <a:lnTo>
                    <a:pt x="53340" y="320040"/>
                  </a:lnTo>
                  <a:lnTo>
                    <a:pt x="45720" y="304800"/>
                  </a:lnTo>
                  <a:lnTo>
                    <a:pt x="22860" y="308610"/>
                  </a:lnTo>
                  <a:lnTo>
                    <a:pt x="0" y="325755"/>
                  </a:lnTo>
                  <a:lnTo>
                    <a:pt x="5715" y="358140"/>
                  </a:lnTo>
                  <a:lnTo>
                    <a:pt x="9525" y="394335"/>
                  </a:lnTo>
                  <a:lnTo>
                    <a:pt x="38100" y="388620"/>
                  </a:lnTo>
                  <a:lnTo>
                    <a:pt x="57150" y="379095"/>
                  </a:lnTo>
                  <a:lnTo>
                    <a:pt x="60960" y="396240"/>
                  </a:lnTo>
                  <a:lnTo>
                    <a:pt x="62865" y="422910"/>
                  </a:lnTo>
                  <a:lnTo>
                    <a:pt x="70485" y="449580"/>
                  </a:lnTo>
                  <a:lnTo>
                    <a:pt x="91440" y="455295"/>
                  </a:lnTo>
                  <a:lnTo>
                    <a:pt x="91440" y="455295"/>
                  </a:lnTo>
                  <a:lnTo>
                    <a:pt x="116205" y="491490"/>
                  </a:lnTo>
                  <a:lnTo>
                    <a:pt x="131445" y="508635"/>
                  </a:lnTo>
                  <a:lnTo>
                    <a:pt x="139065" y="485775"/>
                  </a:lnTo>
                  <a:lnTo>
                    <a:pt x="173355" y="485775"/>
                  </a:lnTo>
                  <a:lnTo>
                    <a:pt x="184785" y="476250"/>
                  </a:lnTo>
                  <a:lnTo>
                    <a:pt x="175260" y="440055"/>
                  </a:lnTo>
                  <a:lnTo>
                    <a:pt x="192405" y="432435"/>
                  </a:lnTo>
                  <a:lnTo>
                    <a:pt x="182880" y="419100"/>
                  </a:lnTo>
                  <a:lnTo>
                    <a:pt x="180975" y="407670"/>
                  </a:lnTo>
                  <a:lnTo>
                    <a:pt x="163830" y="394335"/>
                  </a:lnTo>
                  <a:lnTo>
                    <a:pt x="150495" y="394335"/>
                  </a:lnTo>
                  <a:lnTo>
                    <a:pt x="146685" y="379095"/>
                  </a:lnTo>
                  <a:lnTo>
                    <a:pt x="152400" y="367665"/>
                  </a:lnTo>
                  <a:lnTo>
                    <a:pt x="184785" y="365760"/>
                  </a:lnTo>
                  <a:lnTo>
                    <a:pt x="192405" y="382905"/>
                  </a:lnTo>
                  <a:lnTo>
                    <a:pt x="215265" y="382905"/>
                  </a:lnTo>
                  <a:lnTo>
                    <a:pt x="241935" y="377190"/>
                  </a:lnTo>
                  <a:lnTo>
                    <a:pt x="257175" y="381000"/>
                  </a:lnTo>
                  <a:lnTo>
                    <a:pt x="262890" y="394335"/>
                  </a:lnTo>
                  <a:lnTo>
                    <a:pt x="260985" y="411480"/>
                  </a:lnTo>
                  <a:lnTo>
                    <a:pt x="276225" y="413385"/>
                  </a:lnTo>
                  <a:lnTo>
                    <a:pt x="295275" y="401955"/>
                  </a:lnTo>
                  <a:lnTo>
                    <a:pt x="304800" y="421005"/>
                  </a:lnTo>
                  <a:lnTo>
                    <a:pt x="302895" y="440055"/>
                  </a:lnTo>
                  <a:lnTo>
                    <a:pt x="302895" y="451485"/>
                  </a:lnTo>
                  <a:lnTo>
                    <a:pt x="314325" y="462915"/>
                  </a:lnTo>
                  <a:lnTo>
                    <a:pt x="331470" y="459105"/>
                  </a:lnTo>
                  <a:lnTo>
                    <a:pt x="331470" y="459105"/>
                  </a:lnTo>
                  <a:lnTo>
                    <a:pt x="348615" y="480060"/>
                  </a:lnTo>
                  <a:lnTo>
                    <a:pt x="375285" y="478155"/>
                  </a:lnTo>
                  <a:lnTo>
                    <a:pt x="371475" y="499110"/>
                  </a:lnTo>
                  <a:lnTo>
                    <a:pt x="346710" y="504825"/>
                  </a:lnTo>
                  <a:lnTo>
                    <a:pt x="335280" y="520065"/>
                  </a:lnTo>
                  <a:lnTo>
                    <a:pt x="342900" y="544830"/>
                  </a:lnTo>
                  <a:lnTo>
                    <a:pt x="360045" y="552450"/>
                  </a:lnTo>
                  <a:lnTo>
                    <a:pt x="358140" y="577215"/>
                  </a:lnTo>
                  <a:lnTo>
                    <a:pt x="358140" y="596265"/>
                  </a:lnTo>
                  <a:lnTo>
                    <a:pt x="369570" y="603885"/>
                  </a:lnTo>
                  <a:lnTo>
                    <a:pt x="365760" y="617220"/>
                  </a:lnTo>
                  <a:lnTo>
                    <a:pt x="381000" y="624840"/>
                  </a:lnTo>
                  <a:lnTo>
                    <a:pt x="392430" y="611505"/>
                  </a:lnTo>
                  <a:lnTo>
                    <a:pt x="411480" y="603885"/>
                  </a:lnTo>
                  <a:lnTo>
                    <a:pt x="415290" y="579120"/>
                  </a:lnTo>
                  <a:lnTo>
                    <a:pt x="411480" y="560070"/>
                  </a:lnTo>
                  <a:lnTo>
                    <a:pt x="407670" y="539115"/>
                  </a:lnTo>
                  <a:lnTo>
                    <a:pt x="409575" y="523875"/>
                  </a:lnTo>
                  <a:lnTo>
                    <a:pt x="401955" y="502920"/>
                  </a:lnTo>
                  <a:lnTo>
                    <a:pt x="417195" y="485775"/>
                  </a:lnTo>
                  <a:lnTo>
                    <a:pt x="436245" y="478155"/>
                  </a:lnTo>
                  <a:lnTo>
                    <a:pt x="466725" y="495300"/>
                  </a:lnTo>
                  <a:lnTo>
                    <a:pt x="495300" y="487680"/>
                  </a:lnTo>
                  <a:lnTo>
                    <a:pt x="504825" y="457200"/>
                  </a:lnTo>
                  <a:lnTo>
                    <a:pt x="497205" y="432435"/>
                  </a:lnTo>
                  <a:lnTo>
                    <a:pt x="518160" y="424815"/>
                  </a:lnTo>
                  <a:lnTo>
                    <a:pt x="527685" y="459105"/>
                  </a:lnTo>
                  <a:lnTo>
                    <a:pt x="548640" y="474345"/>
                  </a:lnTo>
                  <a:lnTo>
                    <a:pt x="571500" y="478155"/>
                  </a:lnTo>
                  <a:lnTo>
                    <a:pt x="571500" y="506730"/>
                  </a:lnTo>
                  <a:lnTo>
                    <a:pt x="554355" y="535305"/>
                  </a:lnTo>
                  <a:lnTo>
                    <a:pt x="554355" y="560070"/>
                  </a:lnTo>
                  <a:lnTo>
                    <a:pt x="567690" y="565785"/>
                  </a:lnTo>
                  <a:lnTo>
                    <a:pt x="609600" y="556260"/>
                  </a:lnTo>
                  <a:lnTo>
                    <a:pt x="636270" y="556260"/>
                  </a:lnTo>
                  <a:lnTo>
                    <a:pt x="641985" y="541020"/>
                  </a:lnTo>
                  <a:lnTo>
                    <a:pt x="622935" y="504825"/>
                  </a:lnTo>
                  <a:lnTo>
                    <a:pt x="621030" y="483870"/>
                  </a:lnTo>
                  <a:lnTo>
                    <a:pt x="598170" y="483870"/>
                  </a:lnTo>
                  <a:lnTo>
                    <a:pt x="584835" y="440055"/>
                  </a:lnTo>
                  <a:lnTo>
                    <a:pt x="567690" y="379095"/>
                  </a:lnTo>
                  <a:lnTo>
                    <a:pt x="565785" y="352425"/>
                  </a:lnTo>
                  <a:lnTo>
                    <a:pt x="556260" y="333375"/>
                  </a:lnTo>
                  <a:lnTo>
                    <a:pt x="533400" y="323850"/>
                  </a:lnTo>
                  <a:lnTo>
                    <a:pt x="514350" y="318135"/>
                  </a:lnTo>
                  <a:lnTo>
                    <a:pt x="487680" y="310515"/>
                  </a:lnTo>
                  <a:lnTo>
                    <a:pt x="487680" y="310515"/>
                  </a:lnTo>
                  <a:lnTo>
                    <a:pt x="512445" y="276225"/>
                  </a:lnTo>
                  <a:lnTo>
                    <a:pt x="588645" y="266700"/>
                  </a:lnTo>
                  <a:lnTo>
                    <a:pt x="659130" y="264795"/>
                  </a:lnTo>
                  <a:lnTo>
                    <a:pt x="680085" y="251460"/>
                  </a:lnTo>
                  <a:lnTo>
                    <a:pt x="649605" y="228600"/>
                  </a:lnTo>
                  <a:lnTo>
                    <a:pt x="666750" y="213360"/>
                  </a:lnTo>
                  <a:lnTo>
                    <a:pt x="657225" y="194310"/>
                  </a:lnTo>
                  <a:lnTo>
                    <a:pt x="624840" y="192405"/>
                  </a:lnTo>
                  <a:lnTo>
                    <a:pt x="619125" y="158115"/>
                  </a:lnTo>
                  <a:lnTo>
                    <a:pt x="643890" y="139065"/>
                  </a:lnTo>
                  <a:lnTo>
                    <a:pt x="636270" y="112395"/>
                  </a:lnTo>
                  <a:lnTo>
                    <a:pt x="626745" y="100965"/>
                  </a:lnTo>
                  <a:lnTo>
                    <a:pt x="636270" y="68580"/>
                  </a:lnTo>
                  <a:lnTo>
                    <a:pt x="626745" y="49530"/>
                  </a:lnTo>
                  <a:lnTo>
                    <a:pt x="621030" y="66675"/>
                  </a:lnTo>
                  <a:lnTo>
                    <a:pt x="605790" y="91440"/>
                  </a:lnTo>
                  <a:lnTo>
                    <a:pt x="548640" y="89535"/>
                  </a:lnTo>
                  <a:lnTo>
                    <a:pt x="533400" y="70485"/>
                  </a:lnTo>
                  <a:lnTo>
                    <a:pt x="514350" y="74295"/>
                  </a:lnTo>
                  <a:lnTo>
                    <a:pt x="504825" y="100965"/>
                  </a:lnTo>
                  <a:lnTo>
                    <a:pt x="480060" y="97155"/>
                  </a:lnTo>
                  <a:lnTo>
                    <a:pt x="474345" y="59055"/>
                  </a:lnTo>
                  <a:lnTo>
                    <a:pt x="472440" y="0"/>
                  </a:lnTo>
                  <a:lnTo>
                    <a:pt x="445770" y="34290"/>
                  </a:lnTo>
                  <a:lnTo>
                    <a:pt x="470535" y="59055"/>
                  </a:lnTo>
                  <a:lnTo>
                    <a:pt x="455295" y="93345"/>
                  </a:lnTo>
                  <a:lnTo>
                    <a:pt x="403860" y="102870"/>
                  </a:lnTo>
                  <a:lnTo>
                    <a:pt x="367665" y="97155"/>
                  </a:lnTo>
                  <a:lnTo>
                    <a:pt x="356235" y="99060"/>
                  </a:lnTo>
                  <a:lnTo>
                    <a:pt x="337185" y="112395"/>
                  </a:lnTo>
                  <a:lnTo>
                    <a:pt x="354330" y="127635"/>
                  </a:lnTo>
                  <a:lnTo>
                    <a:pt x="360045" y="158115"/>
                  </a:lnTo>
                  <a:lnTo>
                    <a:pt x="348615" y="180975"/>
                  </a:lnTo>
                  <a:lnTo>
                    <a:pt x="325755" y="184785"/>
                  </a:lnTo>
                  <a:lnTo>
                    <a:pt x="297180" y="177165"/>
                  </a:lnTo>
                  <a:lnTo>
                    <a:pt x="283845" y="158115"/>
                  </a:lnTo>
                  <a:lnTo>
                    <a:pt x="226695" y="16002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rbel" panose="020B0503020204020204" pitchFamily="34" charset="0"/>
              </a:endParaRPr>
            </a:p>
          </p:txBody>
        </p:sp>
      </p:grpSp>
    </p:spTree>
    <p:extLst>
      <p:ext uri="{BB962C8B-B14F-4D97-AF65-F5344CB8AC3E}">
        <p14:creationId xmlns:p14="http://schemas.microsoft.com/office/powerpoint/2010/main" val="1348348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About the @neorsd</a:t>
            </a:r>
          </a:p>
        </p:txBody>
      </p:sp>
      <p:sp>
        <p:nvSpPr>
          <p:cNvPr id="7" name="Content Placeholder 6"/>
          <p:cNvSpPr>
            <a:spLocks noGrp="1"/>
          </p:cNvSpPr>
          <p:nvPr>
            <p:ph idx="1"/>
          </p:nvPr>
        </p:nvSpPr>
        <p:spPr/>
        <p:txBody>
          <a:bodyPr>
            <a:normAutofit/>
          </a:bodyPr>
          <a:lstStyle/>
          <a:p>
            <a:r>
              <a:rPr lang="en-US" sz="4400"/>
              <a:t>Political subdivision of Ohio</a:t>
            </a:r>
          </a:p>
          <a:p>
            <a:r>
              <a:rPr lang="en-US" sz="4400"/>
              <a:t>Created in 1972 by Court Order</a:t>
            </a:r>
          </a:p>
          <a:p>
            <a:r>
              <a:rPr lang="en-US" sz="4400"/>
              <a:t>62 member communities including City of Cleveland</a:t>
            </a:r>
          </a:p>
          <a:p>
            <a:r>
              <a:rPr lang="en-US" sz="4400"/>
              <a:t>One million residents</a:t>
            </a:r>
            <a:endParaRPr lang="en-US" sz="4400" dirty="0"/>
          </a:p>
        </p:txBody>
      </p:sp>
    </p:spTree>
    <p:extLst>
      <p:ext uri="{BB962C8B-B14F-4D97-AF65-F5344CB8AC3E}">
        <p14:creationId xmlns:p14="http://schemas.microsoft.com/office/powerpoint/2010/main" val="3528829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About the @neorsd </a:t>
            </a:r>
          </a:p>
        </p:txBody>
      </p:sp>
      <p:sp>
        <p:nvSpPr>
          <p:cNvPr id="7" name="Content Placeholder 6"/>
          <p:cNvSpPr>
            <a:spLocks noGrp="1"/>
          </p:cNvSpPr>
          <p:nvPr>
            <p:ph idx="1"/>
          </p:nvPr>
        </p:nvSpPr>
        <p:spPr/>
        <p:txBody>
          <a:bodyPr>
            <a:normAutofit/>
          </a:bodyPr>
          <a:lstStyle/>
          <a:p>
            <a:r>
              <a:rPr lang="en-US" sz="4400" dirty="0"/>
              <a:t>3 award-winning treatment plants</a:t>
            </a:r>
          </a:p>
          <a:p>
            <a:r>
              <a:rPr lang="en-US" sz="4400" dirty="0"/>
              <a:t>Treat 90 billion gallons annually</a:t>
            </a:r>
          </a:p>
          <a:p>
            <a:r>
              <a:rPr lang="en-US" sz="4400" dirty="0"/>
              <a:t>State-certified laboratory</a:t>
            </a:r>
          </a:p>
          <a:p>
            <a:r>
              <a:rPr lang="en-US" sz="4400" dirty="0"/>
              <a:t>330+ miles of sewer, 420-mile stream network</a:t>
            </a:r>
          </a:p>
          <a:p>
            <a:r>
              <a:rPr lang="en-US" sz="4400" dirty="0"/>
              <a:t>$200+ million annual capital program</a:t>
            </a:r>
          </a:p>
        </p:txBody>
      </p:sp>
    </p:spTree>
    <p:extLst>
      <p:ext uri="{BB962C8B-B14F-4D97-AF65-F5344CB8AC3E}">
        <p14:creationId xmlns:p14="http://schemas.microsoft.com/office/powerpoint/2010/main" val="224658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CL-color"/>
          <p:cNvPicPr>
            <a:picLocks noChangeAspect="1" noChangeArrowheads="1"/>
          </p:cNvPicPr>
          <p:nvPr/>
        </p:nvPicPr>
        <p:blipFill>
          <a:blip r:embed="rId3" cstate="print"/>
          <a:srcRect/>
          <a:stretch>
            <a:fillRect/>
          </a:stretch>
        </p:blipFill>
        <p:spPr bwMode="auto">
          <a:xfrm>
            <a:off x="2069252" y="323050"/>
            <a:ext cx="2724150" cy="3940635"/>
          </a:xfrm>
          <a:prstGeom prst="rect">
            <a:avLst/>
          </a:prstGeom>
          <a:noFill/>
        </p:spPr>
      </p:pic>
      <p:pic>
        <p:nvPicPr>
          <p:cNvPr id="8" name="Picture 7" descr="stormwater-program-branding_seal"/>
          <p:cNvPicPr>
            <a:picLocks noChangeAspect="1" noChangeArrowheads="1"/>
          </p:cNvPicPr>
          <p:nvPr/>
        </p:nvPicPr>
        <p:blipFill>
          <a:blip r:embed="rId4" cstate="print"/>
          <a:srcRect/>
          <a:stretch>
            <a:fillRect/>
          </a:stretch>
        </p:blipFill>
        <p:spPr bwMode="auto">
          <a:xfrm>
            <a:off x="6177977" y="1314451"/>
            <a:ext cx="4865586" cy="2695526"/>
          </a:xfrm>
          <a:prstGeom prst="rect">
            <a:avLst/>
          </a:prstGeom>
          <a:noFill/>
        </p:spPr>
      </p:pic>
      <p:sp>
        <p:nvSpPr>
          <p:cNvPr id="9" name="Rectangle 8"/>
          <p:cNvSpPr/>
          <p:nvPr/>
        </p:nvSpPr>
        <p:spPr>
          <a:xfrm>
            <a:off x="304800" y="4517394"/>
            <a:ext cx="11277600" cy="1110524"/>
          </a:xfrm>
          <a:prstGeom prst="rect">
            <a:avLst/>
          </a:prstGeom>
          <a:solidFill>
            <a:schemeClr val="accent5">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 Box 5"/>
          <p:cNvSpPr txBox="1">
            <a:spLocks noChangeArrowheads="1"/>
          </p:cNvSpPr>
          <p:nvPr/>
        </p:nvSpPr>
        <p:spPr bwMode="auto">
          <a:xfrm>
            <a:off x="1243130" y="4517394"/>
            <a:ext cx="4376395" cy="106182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defRPr/>
            </a:pPr>
            <a:r>
              <a:rPr lang="en-US" sz="2100" kern="0" dirty="0">
                <a:solidFill>
                  <a:srgbClr val="FFFFFF"/>
                </a:solidFill>
                <a:latin typeface="Corbel" panose="020B0503020204020204" pitchFamily="34" charset="0"/>
              </a:rPr>
              <a:t>$3 billion, 25 years</a:t>
            </a:r>
          </a:p>
          <a:p>
            <a:pPr marL="342900" indent="-342900">
              <a:buFont typeface="Arial" panose="020B0604020202020204" pitchFamily="34" charset="0"/>
              <a:buChar char="•"/>
              <a:defRPr/>
            </a:pPr>
            <a:r>
              <a:rPr lang="en-US" sz="2100" kern="0" dirty="0">
                <a:solidFill>
                  <a:srgbClr val="FFFFFF"/>
                </a:solidFill>
                <a:latin typeface="Corbel" panose="020B0503020204020204" pitchFamily="34" charset="0"/>
              </a:rPr>
              <a:t>Combined sewer overflow control</a:t>
            </a:r>
          </a:p>
          <a:p>
            <a:pPr marL="342900" indent="-342900">
              <a:buSzPct val="98000"/>
              <a:buFont typeface="Arial" panose="020B0604020202020204" pitchFamily="34" charset="0"/>
              <a:buChar char="•"/>
              <a:defRPr/>
            </a:pPr>
            <a:r>
              <a:rPr lang="en-US" sz="2100" kern="0" dirty="0">
                <a:solidFill>
                  <a:srgbClr val="FFFFFF"/>
                </a:solidFill>
                <a:latin typeface="Corbel" panose="020B0503020204020204" pitchFamily="34" charset="0"/>
              </a:rPr>
              <a:t>Sewer fees</a:t>
            </a:r>
          </a:p>
        </p:txBody>
      </p:sp>
      <p:sp>
        <p:nvSpPr>
          <p:cNvPr id="11" name="Text Box 8"/>
          <p:cNvSpPr txBox="1">
            <a:spLocks noChangeArrowheads="1"/>
          </p:cNvSpPr>
          <p:nvPr/>
        </p:nvSpPr>
        <p:spPr bwMode="auto">
          <a:xfrm>
            <a:off x="6896440" y="4517394"/>
            <a:ext cx="3428661" cy="106182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defRPr/>
            </a:pPr>
            <a:r>
              <a:rPr lang="en-US" sz="2100" kern="0" dirty="0">
                <a:solidFill>
                  <a:srgbClr val="FFFFFF"/>
                </a:solidFill>
                <a:latin typeface="Corbel" panose="020B0503020204020204" pitchFamily="34" charset="0"/>
              </a:rPr>
              <a:t>$41 million annually</a:t>
            </a:r>
          </a:p>
          <a:p>
            <a:pPr marL="342900" indent="-342900">
              <a:buSzPct val="107000"/>
              <a:buFont typeface="Arial" panose="020B0604020202020204" pitchFamily="34" charset="0"/>
              <a:buChar char="•"/>
              <a:defRPr/>
            </a:pPr>
            <a:r>
              <a:rPr lang="en-US" sz="2100" kern="0" dirty="0">
                <a:solidFill>
                  <a:srgbClr val="FFFFFF"/>
                </a:solidFill>
                <a:latin typeface="Corbel" panose="020B0503020204020204" pitchFamily="34" charset="0"/>
              </a:rPr>
              <a:t>Flooding &amp; erosion </a:t>
            </a:r>
          </a:p>
          <a:p>
            <a:pPr marL="342900" indent="-342900">
              <a:buFont typeface="Arial" panose="020B0604020202020204" pitchFamily="34" charset="0"/>
              <a:buChar char="•"/>
              <a:defRPr/>
            </a:pPr>
            <a:r>
              <a:rPr lang="en-US" sz="2100" kern="0" dirty="0">
                <a:solidFill>
                  <a:srgbClr val="FFFFFF"/>
                </a:solidFill>
                <a:latin typeface="Corbel" panose="020B0503020204020204" pitchFamily="34" charset="0"/>
              </a:rPr>
              <a:t>Impervious surface fee</a:t>
            </a:r>
          </a:p>
        </p:txBody>
      </p:sp>
    </p:spTree>
    <p:extLst>
      <p:ext uri="{BB962C8B-B14F-4D97-AF65-F5344CB8AC3E}">
        <p14:creationId xmlns:p14="http://schemas.microsoft.com/office/powerpoint/2010/main" val="1520131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72A53-CA19-4BA4-830A-56B37F52D9FA}"/>
              </a:ext>
            </a:extLst>
          </p:cNvPr>
          <p:cNvSpPr>
            <a:spLocks noGrp="1"/>
          </p:cNvSpPr>
          <p:nvPr>
            <p:ph type="title"/>
          </p:nvPr>
        </p:nvSpPr>
        <p:spPr/>
        <p:txBody>
          <a:bodyPr>
            <a:normAutofit/>
          </a:bodyPr>
          <a:lstStyle/>
          <a:p>
            <a:r>
              <a:rPr lang="en-US" dirty="0"/>
              <a:t>Beginning: Program origin, purpose</a:t>
            </a:r>
            <a:endParaRPr lang="en-US" i="1" dirty="0"/>
          </a:p>
        </p:txBody>
      </p:sp>
      <p:sp>
        <p:nvSpPr>
          <p:cNvPr id="3" name="Content Placeholder 2">
            <a:extLst>
              <a:ext uri="{FF2B5EF4-FFF2-40B4-BE49-F238E27FC236}">
                <a16:creationId xmlns:a16="http://schemas.microsoft.com/office/drawing/2014/main" id="{D540814E-D4AA-4FF8-97E1-EC5DCB06BB76}"/>
              </a:ext>
            </a:extLst>
          </p:cNvPr>
          <p:cNvSpPr>
            <a:spLocks noGrp="1"/>
          </p:cNvSpPr>
          <p:nvPr>
            <p:ph idx="1"/>
          </p:nvPr>
        </p:nvSpPr>
        <p:spPr/>
        <p:txBody>
          <a:bodyPr>
            <a:normAutofit/>
          </a:bodyPr>
          <a:lstStyle/>
          <a:p>
            <a:r>
              <a:rPr lang="en-US" sz="5400" dirty="0"/>
              <a:t>Establish presence</a:t>
            </a:r>
          </a:p>
          <a:p>
            <a:r>
              <a:rPr lang="en-US" sz="5400" dirty="0"/>
              <a:t>Raise awareness</a:t>
            </a:r>
          </a:p>
          <a:p>
            <a:r>
              <a:rPr lang="en-US" sz="5400" dirty="0"/>
              <a:t>Build trust</a:t>
            </a:r>
          </a:p>
          <a:p>
            <a:r>
              <a:rPr lang="en-US" sz="5400" dirty="0"/>
              <a:t>Provide opportunity</a:t>
            </a:r>
          </a:p>
        </p:txBody>
      </p:sp>
      <p:pic>
        <p:nvPicPr>
          <p:cNvPr id="5" name="Picture 4">
            <a:extLst>
              <a:ext uri="{FF2B5EF4-FFF2-40B4-BE49-F238E27FC236}">
                <a16:creationId xmlns:a16="http://schemas.microsoft.com/office/drawing/2014/main" id="{56934097-21F9-4646-A547-F527648B5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900" y="2347627"/>
            <a:ext cx="5372100" cy="3129248"/>
          </a:xfrm>
          <a:prstGeom prst="rect">
            <a:avLst/>
          </a:prstGeom>
        </p:spPr>
      </p:pic>
      <p:sp>
        <p:nvSpPr>
          <p:cNvPr id="4" name="TextBox 3">
            <a:extLst>
              <a:ext uri="{FF2B5EF4-FFF2-40B4-BE49-F238E27FC236}">
                <a16:creationId xmlns:a16="http://schemas.microsoft.com/office/drawing/2014/main" id="{FBB10DC3-504F-4505-A6AC-8DA770A82314}"/>
              </a:ext>
            </a:extLst>
          </p:cNvPr>
          <p:cNvSpPr txBox="1"/>
          <p:nvPr/>
        </p:nvSpPr>
        <p:spPr>
          <a:xfrm>
            <a:off x="6188990" y="5302806"/>
            <a:ext cx="5393410" cy="369332"/>
          </a:xfrm>
          <a:prstGeom prst="rect">
            <a:avLst/>
          </a:prstGeom>
          <a:noFill/>
        </p:spPr>
        <p:txBody>
          <a:bodyPr wrap="square" rtlCol="0">
            <a:spAutoFit/>
          </a:bodyPr>
          <a:lstStyle/>
          <a:p>
            <a:pPr algn="r"/>
            <a:r>
              <a:rPr lang="en-US" i="1" dirty="0">
                <a:solidFill>
                  <a:schemeClr val="bg1"/>
                </a:solidFill>
                <a:latin typeface="Corbel" panose="020B0503020204020204" pitchFamily="34" charset="0"/>
              </a:rPr>
              <a:t>Established 2013</a:t>
            </a:r>
          </a:p>
        </p:txBody>
      </p:sp>
    </p:spTree>
    <p:extLst>
      <p:ext uri="{BB962C8B-B14F-4D97-AF65-F5344CB8AC3E}">
        <p14:creationId xmlns:p14="http://schemas.microsoft.com/office/powerpoint/2010/main" val="701148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EFA5-FDE3-445D-8338-830B7F2520EE}"/>
              </a:ext>
            </a:extLst>
          </p:cNvPr>
          <p:cNvSpPr>
            <a:spLocks noGrp="1"/>
          </p:cNvSpPr>
          <p:nvPr>
            <p:ph type="title"/>
          </p:nvPr>
        </p:nvSpPr>
        <p:spPr/>
        <p:txBody>
          <a:bodyPr/>
          <a:lstStyle/>
          <a:p>
            <a:r>
              <a:rPr lang="en-US"/>
              <a:t>Program design</a:t>
            </a:r>
            <a:endParaRPr lang="en-US" dirty="0"/>
          </a:p>
        </p:txBody>
      </p:sp>
      <p:sp>
        <p:nvSpPr>
          <p:cNvPr id="3" name="Content Placeholder 2">
            <a:extLst>
              <a:ext uri="{FF2B5EF4-FFF2-40B4-BE49-F238E27FC236}">
                <a16:creationId xmlns:a16="http://schemas.microsoft.com/office/drawing/2014/main" id="{3D359A7B-CB02-454D-A7DD-BDDBC6EBB5AF}"/>
              </a:ext>
            </a:extLst>
          </p:cNvPr>
          <p:cNvSpPr>
            <a:spLocks noGrp="1"/>
          </p:cNvSpPr>
          <p:nvPr>
            <p:ph idx="1"/>
          </p:nvPr>
        </p:nvSpPr>
        <p:spPr/>
        <p:txBody>
          <a:bodyPr>
            <a:normAutofit/>
          </a:bodyPr>
          <a:lstStyle/>
          <a:p>
            <a:r>
              <a:rPr lang="en-US" sz="4800" dirty="0"/>
              <a:t>Ambassadors must:</a:t>
            </a:r>
          </a:p>
          <a:p>
            <a:pPr lvl="1"/>
            <a:r>
              <a:rPr lang="en-US" sz="4400" dirty="0"/>
              <a:t>Have familiarity with the neighborhoods in which we work</a:t>
            </a:r>
          </a:p>
          <a:p>
            <a:pPr lvl="1"/>
            <a:r>
              <a:rPr lang="en-US" sz="4400" dirty="0"/>
              <a:t>Have a high school diploma or GED</a:t>
            </a:r>
          </a:p>
          <a:p>
            <a:pPr lvl="1"/>
            <a:r>
              <a:rPr lang="en-US" sz="4400" dirty="0"/>
              <a:t>Be employed or underemployed</a:t>
            </a:r>
          </a:p>
          <a:p>
            <a:endParaRPr lang="en-US" sz="4800" dirty="0"/>
          </a:p>
        </p:txBody>
      </p:sp>
      <p:pic>
        <p:nvPicPr>
          <p:cNvPr id="6" name="Picture 5">
            <a:extLst>
              <a:ext uri="{FF2B5EF4-FFF2-40B4-BE49-F238E27FC236}">
                <a16:creationId xmlns:a16="http://schemas.microsoft.com/office/drawing/2014/main" id="{E2D6B742-ADCD-498D-95DB-F7EAFD9F9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950" y="5323666"/>
            <a:ext cx="2476500" cy="1442561"/>
          </a:xfrm>
          <a:prstGeom prst="rect">
            <a:avLst/>
          </a:prstGeom>
        </p:spPr>
      </p:pic>
    </p:spTree>
    <p:extLst>
      <p:ext uri="{BB962C8B-B14F-4D97-AF65-F5344CB8AC3E}">
        <p14:creationId xmlns:p14="http://schemas.microsoft.com/office/powerpoint/2010/main" val="256769243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gree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Banded">
  <a:themeElements>
    <a:clrScheme name="Custom 1">
      <a:dk1>
        <a:sysClr val="windowText" lastClr="000000"/>
      </a:dk1>
      <a:lt1>
        <a:sysClr val="window" lastClr="FFFFFF"/>
      </a:lt1>
      <a:dk2>
        <a:srgbClr val="008C95"/>
      </a:dk2>
      <a:lt2>
        <a:srgbClr val="DFE3E5"/>
      </a:lt2>
      <a:accent1>
        <a:srgbClr val="00B2C0"/>
      </a:accent1>
      <a:accent2>
        <a:srgbClr val="00B2C0"/>
      </a:accent2>
      <a:accent3>
        <a:srgbClr val="27CED7"/>
      </a:accent3>
      <a:accent4>
        <a:srgbClr val="00B2C0"/>
      </a:accent4>
      <a:accent5>
        <a:srgbClr val="00B2C0"/>
      </a:accent5>
      <a:accent6>
        <a:srgbClr val="62A39F"/>
      </a:accent6>
      <a:hlink>
        <a:srgbClr val="1C6294"/>
      </a:hlink>
      <a:folHlink>
        <a:srgbClr val="B26B0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2437</TotalTime>
  <Words>2160</Words>
  <Application>Microsoft Office PowerPoint</Application>
  <PresentationFormat>Widescreen</PresentationFormat>
  <Paragraphs>249</Paragraphs>
  <Slides>38</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38</vt:i4>
      </vt:variant>
    </vt:vector>
  </HeadingPairs>
  <TitlesOfParts>
    <vt:vector size="50" baseType="lpstr">
      <vt:lpstr>Arial</vt:lpstr>
      <vt:lpstr>Calibri</vt:lpstr>
      <vt:lpstr>Corbel</vt:lpstr>
      <vt:lpstr>Franklin Gothic Book</vt:lpstr>
      <vt:lpstr>Georgia</vt:lpstr>
      <vt:lpstr>Times New Roman</vt:lpstr>
      <vt:lpstr>Trebuchet MS</vt:lpstr>
      <vt:lpstr>Utopia W01 Regular</vt:lpstr>
      <vt:lpstr>Wingdings</vt:lpstr>
      <vt:lpstr>1_green-template</vt:lpstr>
      <vt:lpstr>Berlin</vt:lpstr>
      <vt:lpstr>Banded</vt:lpstr>
      <vt:lpstr>Workforce and Economic Development Moving to Self-Sufficiency </vt:lpstr>
      <vt:lpstr>Good Neighbor Ambassador Program</vt:lpstr>
      <vt:lpstr>Good Neighbor Ambassadors</vt:lpstr>
      <vt:lpstr>PowerPoint Presentation</vt:lpstr>
      <vt:lpstr>About the @neorsd</vt:lpstr>
      <vt:lpstr>About the @neorsd </vt:lpstr>
      <vt:lpstr>PowerPoint Presentation</vt:lpstr>
      <vt:lpstr>Beginning: Program origin, purpose</vt:lpstr>
      <vt:lpstr>Program design</vt:lpstr>
      <vt:lpstr>Program design</vt:lpstr>
      <vt:lpstr>Program design</vt:lpstr>
      <vt:lpstr>Program design</vt:lpstr>
      <vt:lpstr>Program successes</vt:lpstr>
      <vt:lpstr>PowerPoint Presentation</vt:lpstr>
      <vt:lpstr> Cuyahoga community college</vt:lpstr>
      <vt:lpstr>PowerPoint Presentation</vt:lpstr>
      <vt:lpstr>Cuyahoga Community College (Tri-C) MISSION</vt:lpstr>
      <vt:lpstr>Cuyahoga community college</vt:lpstr>
      <vt:lpstr>Career Advancement competitive edge</vt:lpstr>
      <vt:lpstr>CAREER ADVANCEMENT COMPETITIVE EDGE</vt:lpstr>
      <vt:lpstr>CAREER ADVANCEMENT COMPETITIVE EDGE</vt:lpstr>
      <vt:lpstr>C.A.C.E. and Bridges out of poverty</vt:lpstr>
      <vt:lpstr>Bridges out of poverty</vt:lpstr>
      <vt:lpstr>Viewing economic class issues through the “Triple lens”</vt:lpstr>
      <vt:lpstr>Bridges out of poverty</vt:lpstr>
      <vt:lpstr>PowerPoint Presentation</vt:lpstr>
      <vt:lpstr>PowerPoint Presentation</vt:lpstr>
      <vt:lpstr>Bridges out of poverty</vt:lpstr>
      <vt:lpstr>PowerPoint Presentation</vt:lpstr>
      <vt:lpstr>Texas Workforce Commission</vt:lpstr>
      <vt:lpstr>Texas Workforce Commission</vt:lpstr>
      <vt:lpstr>Apprenticeship TEXAS</vt:lpstr>
      <vt:lpstr>JET</vt:lpstr>
      <vt:lpstr>Self - Sufficiency Fund </vt:lpstr>
      <vt:lpstr>Ss  SELF SUFFICIENCY FUND </vt:lpstr>
      <vt:lpstr>Ss  SELF SUFFICIENCY FUND </vt:lpstr>
      <vt:lpstr>PowerPoint Presentation</vt:lpstr>
      <vt:lpstr>Workforce and Economic Development Moving to Self-Sufficiency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Slide: Good Neighbor Ambassadors Cohort 4</dc:title>
  <dc:creator>Demetrius Tucker</dc:creator>
  <cp:lastModifiedBy>John Gonzalez</cp:lastModifiedBy>
  <cp:revision>54</cp:revision>
  <dcterms:created xsi:type="dcterms:W3CDTF">2018-02-14T18:32:01Z</dcterms:created>
  <dcterms:modified xsi:type="dcterms:W3CDTF">2018-04-16T17:50:06Z</dcterms:modified>
</cp:coreProperties>
</file>