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22"/>
  </p:notesMasterIdLst>
  <p:handoutMasterIdLst>
    <p:handoutMasterId r:id="rId23"/>
  </p:handoutMasterIdLst>
  <p:sldIdLst>
    <p:sldId id="259" r:id="rId3"/>
    <p:sldId id="270" r:id="rId4"/>
    <p:sldId id="265" r:id="rId5"/>
    <p:sldId id="284" r:id="rId6"/>
    <p:sldId id="271" r:id="rId7"/>
    <p:sldId id="289" r:id="rId8"/>
    <p:sldId id="273" r:id="rId9"/>
    <p:sldId id="285" r:id="rId10"/>
    <p:sldId id="286" r:id="rId11"/>
    <p:sldId id="287" r:id="rId12"/>
    <p:sldId id="288" r:id="rId13"/>
    <p:sldId id="290" r:id="rId14"/>
    <p:sldId id="291" r:id="rId15"/>
    <p:sldId id="272" r:id="rId16"/>
    <p:sldId id="292" r:id="rId17"/>
    <p:sldId id="294" r:id="rId18"/>
    <p:sldId id="295" r:id="rId19"/>
    <p:sldId id="296" r:id="rId20"/>
    <p:sldId id="293"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0" autoAdjust="0"/>
    <p:restoredTop sz="94660" autoAdjust="0"/>
  </p:normalViewPr>
  <p:slideViewPr>
    <p:cSldViewPr snapToGrid="0">
      <p:cViewPr varScale="1">
        <p:scale>
          <a:sx n="62" d="100"/>
          <a:sy n="62" d="100"/>
        </p:scale>
        <p:origin x="301" y="59"/>
      </p:cViewPr>
      <p:guideLst>
        <p:guide orient="horz" pos="2160"/>
        <p:guide pos="3840"/>
      </p:guideLst>
    </p:cSldViewPr>
  </p:slideViewPr>
  <p:notesTextViewPr>
    <p:cViewPr>
      <p:scale>
        <a:sx n="1" d="1"/>
        <a:sy n="1" d="1"/>
      </p:scale>
      <p:origin x="0" y="0"/>
    </p:cViewPr>
  </p:notesTextViewPr>
  <p:notesViewPr>
    <p:cSldViewPr snapToGrid="0">
      <p:cViewPr varScale="1">
        <p:scale>
          <a:sx n="36" d="100"/>
          <a:sy n="36" d="100"/>
        </p:scale>
        <p:origin x="1621" y="35"/>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9F09733D-69F8-45CE-987F-1E3A67C77C5D}" type="datetimeFigureOut">
              <a:rPr lang="en-US" smtClean="0"/>
              <a:t>4/19/2018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4BBDC3DB-9C0B-4EEA-BE0C-C823D6258BF2}" type="datetimeFigureOut">
              <a:rPr lang="en-US" smtClean="0"/>
              <a:t>4/19/2018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a:t>
            </a:fld>
            <a:endParaRPr lang="en-US"/>
          </a:p>
        </p:txBody>
      </p:sp>
    </p:spTree>
    <p:extLst>
      <p:ext uri="{BB962C8B-B14F-4D97-AF65-F5344CB8AC3E}">
        <p14:creationId xmlns:p14="http://schemas.microsoft.com/office/powerpoint/2010/main" val="352589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12</a:t>
            </a:fld>
            <a:endParaRPr lang="en-US"/>
          </a:p>
        </p:txBody>
      </p:sp>
    </p:spTree>
    <p:extLst>
      <p:ext uri="{BB962C8B-B14F-4D97-AF65-F5344CB8AC3E}">
        <p14:creationId xmlns:p14="http://schemas.microsoft.com/office/powerpoint/2010/main" val="231050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13</a:t>
            </a:fld>
            <a:endParaRPr lang="en-US"/>
          </a:p>
        </p:txBody>
      </p:sp>
    </p:spTree>
    <p:extLst>
      <p:ext uri="{BB962C8B-B14F-4D97-AF65-F5344CB8AC3E}">
        <p14:creationId xmlns:p14="http://schemas.microsoft.com/office/powerpoint/2010/main" val="171560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14</a:t>
            </a:fld>
            <a:endParaRPr lang="en-US"/>
          </a:p>
        </p:txBody>
      </p:sp>
    </p:spTree>
    <p:extLst>
      <p:ext uri="{BB962C8B-B14F-4D97-AF65-F5344CB8AC3E}">
        <p14:creationId xmlns:p14="http://schemas.microsoft.com/office/powerpoint/2010/main" val="261594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15</a:t>
            </a:fld>
            <a:endParaRPr lang="en-US"/>
          </a:p>
        </p:txBody>
      </p:sp>
    </p:spTree>
    <p:extLst>
      <p:ext uri="{BB962C8B-B14F-4D97-AF65-F5344CB8AC3E}">
        <p14:creationId xmlns:p14="http://schemas.microsoft.com/office/powerpoint/2010/main" val="362120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16</a:t>
            </a:fld>
            <a:endParaRPr lang="en-US"/>
          </a:p>
        </p:txBody>
      </p:sp>
    </p:spTree>
    <p:extLst>
      <p:ext uri="{BB962C8B-B14F-4D97-AF65-F5344CB8AC3E}">
        <p14:creationId xmlns:p14="http://schemas.microsoft.com/office/powerpoint/2010/main" val="386086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17</a:t>
            </a:fld>
            <a:endParaRPr lang="en-US"/>
          </a:p>
        </p:txBody>
      </p:sp>
    </p:spTree>
    <p:extLst>
      <p:ext uri="{BB962C8B-B14F-4D97-AF65-F5344CB8AC3E}">
        <p14:creationId xmlns:p14="http://schemas.microsoft.com/office/powerpoint/2010/main" val="141240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18</a:t>
            </a:fld>
            <a:endParaRPr lang="en-US"/>
          </a:p>
        </p:txBody>
      </p:sp>
    </p:spTree>
    <p:extLst>
      <p:ext uri="{BB962C8B-B14F-4D97-AF65-F5344CB8AC3E}">
        <p14:creationId xmlns:p14="http://schemas.microsoft.com/office/powerpoint/2010/main" val="175126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19</a:t>
            </a:fld>
            <a:endParaRPr lang="en-US"/>
          </a:p>
        </p:txBody>
      </p:sp>
    </p:spTree>
    <p:extLst>
      <p:ext uri="{BB962C8B-B14F-4D97-AF65-F5344CB8AC3E}">
        <p14:creationId xmlns:p14="http://schemas.microsoft.com/office/powerpoint/2010/main" val="42776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41313"/>
            <a:ext cx="5619750" cy="3160712"/>
          </a:xfrm>
        </p:spPr>
      </p:sp>
      <p:sp>
        <p:nvSpPr>
          <p:cNvPr id="3" name="Notes Placeholder 2"/>
          <p:cNvSpPr>
            <a:spLocks noGrp="1"/>
          </p:cNvSpPr>
          <p:nvPr>
            <p:ph type="body" idx="1"/>
          </p:nvPr>
        </p:nvSpPr>
        <p:spPr>
          <a:xfrm>
            <a:off x="707708" y="3689874"/>
            <a:ext cx="5661660" cy="4927002"/>
          </a:xfrm>
        </p:spPr>
        <p:txBody>
          <a:bodyPr/>
          <a:lstStyle/>
          <a:p>
            <a:r>
              <a:rPr lang="en-US" dirty="0" smtClean="0"/>
              <a:t>In plant agriculture, a pesticide is </a:t>
            </a:r>
            <a:r>
              <a:rPr lang="en-US" dirty="0"/>
              <a:t>a substance used for destroying insects or other organisms harmful to cultivated </a:t>
            </a:r>
            <a:r>
              <a:rPr lang="en-US" dirty="0" smtClean="0"/>
              <a:t>plants. By this definition any substance, even water, could be a pesticide. Some substances that can be used as pesticides are illegal. Some substances are illegal to use as pesticides. And some pesticides are only legal to use on certain types of plants. Cannabis pesticide regulation is a fairly novel territory, since cannabis is one of the few agricultural products commonly used for inhaling. Some pesticides that are legal to use on edible food crops are not legal to use on Cannabis. One example is </a:t>
            </a:r>
            <a:r>
              <a:rPr lang="en-US" dirty="0" err="1" smtClean="0"/>
              <a:t>myclobutanil</a:t>
            </a:r>
            <a:r>
              <a:rPr lang="en-US" dirty="0" smtClean="0"/>
              <a:t>, commonly marketed as “Eagle 20”. </a:t>
            </a:r>
            <a:r>
              <a:rPr lang="en-US" dirty="0" err="1" smtClean="0"/>
              <a:t>Myclobutanil</a:t>
            </a:r>
            <a:r>
              <a:rPr lang="en-US" dirty="0" smtClean="0"/>
              <a:t> is also not approved for use on tobacco. Combustion of </a:t>
            </a:r>
            <a:r>
              <a:rPr lang="en-US" dirty="0" err="1" smtClean="0"/>
              <a:t>Myclobutanil</a:t>
            </a:r>
            <a:r>
              <a:rPr lang="en-US" dirty="0" smtClean="0"/>
              <a:t> creates highly toxic hydrogen cyanide gas.</a:t>
            </a:r>
          </a:p>
          <a:p>
            <a:endParaRPr lang="en-US" dirty="0"/>
          </a:p>
          <a:p>
            <a:r>
              <a:rPr lang="en-US" dirty="0" smtClean="0"/>
              <a:t>Used properly, pesticides can increase crop yield and crop quality. Modern agriculture does not seek to eliminate all pests, instead through a paradigm known as Integrated Pest Management (IPM) pests are kept at a low enough level that they do not cause economic injury to the crop.  IPM requires careful </a:t>
            </a:r>
            <a:r>
              <a:rPr lang="en-US" dirty="0"/>
              <a:t>consideration of all available pest control </a:t>
            </a:r>
            <a:r>
              <a:rPr lang="en-US" dirty="0" smtClean="0"/>
              <a:t>techniques, then </a:t>
            </a:r>
            <a:r>
              <a:rPr lang="en-US" dirty="0"/>
              <a:t>subsequent integration of appropriate measures that discourage the development of pest populations and keep pesticides and other interventions to levels that are economically justified and reduce or minimize risks to human health and the </a:t>
            </a:r>
            <a:r>
              <a:rPr lang="en-US" dirty="0" smtClean="0"/>
              <a:t>environment. IPM includes non-pesticide controls, such as companion planting and predatory bugs. It’s worth noting that the healthiest plants are the least susceptible to pest pressure. A responsible cannabis farmer minimizes the need for pesticides by keeping plants healthy and instituting a wide range of non-</a:t>
            </a:r>
            <a:r>
              <a:rPr lang="en-US" dirty="0" err="1" smtClean="0"/>
              <a:t>pesticidal</a:t>
            </a:r>
            <a:r>
              <a:rPr lang="en-US" dirty="0" smtClean="0"/>
              <a:t> controls.</a:t>
            </a:r>
            <a:endParaRPr lang="en-US" dirty="0"/>
          </a:p>
        </p:txBody>
      </p:sp>
      <p:sp>
        <p:nvSpPr>
          <p:cNvPr id="4" name="Slide Number Placeholder 3"/>
          <p:cNvSpPr>
            <a:spLocks noGrp="1"/>
          </p:cNvSpPr>
          <p:nvPr>
            <p:ph type="sldNum" sz="quarter" idx="10"/>
          </p:nvPr>
        </p:nvSpPr>
        <p:spPr/>
        <p:txBody>
          <a:bodyPr/>
          <a:lstStyle/>
          <a:p>
            <a:fld id="{37809D77-6270-417D-B912-9E40620F0D03}" type="slidenum">
              <a:rPr lang="en-US" smtClean="0"/>
              <a:t>2</a:t>
            </a:fld>
            <a:endParaRPr lang="en-US"/>
          </a:p>
        </p:txBody>
      </p:sp>
    </p:spTree>
    <p:extLst>
      <p:ext uri="{BB962C8B-B14F-4D97-AF65-F5344CB8AC3E}">
        <p14:creationId xmlns:p14="http://schemas.microsoft.com/office/powerpoint/2010/main" val="90084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557213"/>
            <a:ext cx="5619750" cy="3160712"/>
          </a:xfrm>
        </p:spPr>
      </p:sp>
      <p:sp>
        <p:nvSpPr>
          <p:cNvPr id="3" name="Notes Placeholder 2"/>
          <p:cNvSpPr>
            <a:spLocks noGrp="1"/>
          </p:cNvSpPr>
          <p:nvPr>
            <p:ph type="body" idx="1"/>
          </p:nvPr>
        </p:nvSpPr>
        <p:spPr>
          <a:xfrm>
            <a:off x="707708" y="3958814"/>
            <a:ext cx="5661660" cy="5023821"/>
          </a:xfrm>
        </p:spPr>
        <p:txBody>
          <a:bodyPr/>
          <a:lstStyle/>
          <a:p>
            <a:r>
              <a:rPr lang="en-US" dirty="0" smtClean="0"/>
              <a:t>In a traditional open-field setting, Cannabis is a fast-growing annual crop, planted in the spring and harvested in the fall. In the greenhouse or an indoor facility full control over the elements can and the light cycle can be obtained. In these settings Cannabis plants can be grown in cycles of anywhere from 2-4 months. This allows for the potential of 3 or more harvests per year. </a:t>
            </a:r>
            <a:endParaRPr lang="en-US" dirty="0"/>
          </a:p>
          <a:p>
            <a:endParaRPr lang="en-US" dirty="0"/>
          </a:p>
          <a:p>
            <a:r>
              <a:rPr lang="en-US" dirty="0" smtClean="0"/>
              <a:t>Cannabis is a tolerant plant that can grow well under a wide range of conditions, but producing the best cannabis, like producing the best produce, takes an optimal environment and an abundance of care. The primary active constituents of adult-use and medicinal cannabis (cannabinoids and terpenes) are referred to as “secondary metabolites”, meaning they are produced by a plant but not necessary for it’s survival. Similar to Laszlo’s hierarchy of needs, a cannabis plant must first have it’s base needs met before it will expend it’s energy to produce it’s active compounds. This means the plant must have the right combination of air, water, and soil characteristics to produce the highest quality version of itself.</a:t>
            </a:r>
          </a:p>
          <a:p>
            <a:endParaRPr lang="en-US" dirty="0" smtClean="0"/>
          </a:p>
          <a:p>
            <a:r>
              <a:rPr lang="en-US" dirty="0" smtClean="0"/>
              <a:t>Like any logistical endeavor, a major component of farm operation is planning. Ensuring little to no downtime requires that crops be planned according to specific cultivar (ex: short flower </a:t>
            </a:r>
            <a:r>
              <a:rPr lang="en-US" dirty="0" err="1" smtClean="0"/>
              <a:t>indica</a:t>
            </a:r>
            <a:r>
              <a:rPr lang="en-US" dirty="0" smtClean="0"/>
              <a:t>, tolerates cold and only gets 3 feet tall vs long flower sativa tolerating heat and growing 20 feet, ) , available light, work capacity, market conditions, and other factors. </a:t>
            </a:r>
            <a:endParaRPr lang="en-US" dirty="0"/>
          </a:p>
          <a:p>
            <a:endParaRPr lang="en-US" dirty="0" smtClean="0"/>
          </a:p>
          <a:p>
            <a:r>
              <a:rPr lang="en-US" dirty="0" smtClean="0"/>
              <a:t>Currently, agricultural Cannabis production  starts with a clone, an exact genetic copy of a female “mother” plant of the desired cultivar. A clone is cut and rooted in a moist environment before being “hardened off” by exposing it to an increasingly high level of light and lowered humidity.</a:t>
            </a:r>
            <a:endParaRPr lang="en-US" dirty="0"/>
          </a:p>
        </p:txBody>
      </p:sp>
      <p:sp>
        <p:nvSpPr>
          <p:cNvPr id="4" name="Slide Number Placeholder 3"/>
          <p:cNvSpPr>
            <a:spLocks noGrp="1"/>
          </p:cNvSpPr>
          <p:nvPr>
            <p:ph type="sldNum" sz="quarter" idx="10"/>
          </p:nvPr>
        </p:nvSpPr>
        <p:spPr/>
        <p:txBody>
          <a:bodyPr/>
          <a:lstStyle/>
          <a:p>
            <a:fld id="{37809D77-6270-417D-B912-9E40620F0D03}" type="slidenum">
              <a:rPr lang="en-US" smtClean="0"/>
              <a:t>3</a:t>
            </a:fld>
            <a:endParaRPr lang="en-US"/>
          </a:p>
        </p:txBody>
      </p:sp>
    </p:spTree>
    <p:extLst>
      <p:ext uri="{BB962C8B-B14F-4D97-AF65-F5344CB8AC3E}">
        <p14:creationId xmlns:p14="http://schemas.microsoft.com/office/powerpoint/2010/main" val="361778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5</a:t>
            </a:fld>
            <a:endParaRPr lang="en-US"/>
          </a:p>
        </p:txBody>
      </p:sp>
    </p:spTree>
    <p:extLst>
      <p:ext uri="{BB962C8B-B14F-4D97-AF65-F5344CB8AC3E}">
        <p14:creationId xmlns:p14="http://schemas.microsoft.com/office/powerpoint/2010/main" val="229712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6</a:t>
            </a:fld>
            <a:endParaRPr lang="en-US"/>
          </a:p>
        </p:txBody>
      </p:sp>
    </p:spTree>
    <p:extLst>
      <p:ext uri="{BB962C8B-B14F-4D97-AF65-F5344CB8AC3E}">
        <p14:creationId xmlns:p14="http://schemas.microsoft.com/office/powerpoint/2010/main" val="331904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7</a:t>
            </a:fld>
            <a:endParaRPr lang="en-US"/>
          </a:p>
        </p:txBody>
      </p:sp>
    </p:spTree>
    <p:extLst>
      <p:ext uri="{BB962C8B-B14F-4D97-AF65-F5344CB8AC3E}">
        <p14:creationId xmlns:p14="http://schemas.microsoft.com/office/powerpoint/2010/main" val="227696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9</a:t>
            </a:fld>
            <a:endParaRPr lang="en-US"/>
          </a:p>
        </p:txBody>
      </p:sp>
    </p:spTree>
    <p:extLst>
      <p:ext uri="{BB962C8B-B14F-4D97-AF65-F5344CB8AC3E}">
        <p14:creationId xmlns:p14="http://schemas.microsoft.com/office/powerpoint/2010/main" val="414461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10</a:t>
            </a:fld>
            <a:endParaRPr lang="en-US"/>
          </a:p>
        </p:txBody>
      </p:sp>
    </p:spTree>
    <p:extLst>
      <p:ext uri="{BB962C8B-B14F-4D97-AF65-F5344CB8AC3E}">
        <p14:creationId xmlns:p14="http://schemas.microsoft.com/office/powerpoint/2010/main" val="38411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09D77-6270-417D-B912-9E40620F0D03}" type="slidenum">
              <a:rPr lang="en-US" smtClean="0"/>
              <a:t>11</a:t>
            </a:fld>
            <a:endParaRPr lang="en-US"/>
          </a:p>
        </p:txBody>
      </p:sp>
    </p:spTree>
    <p:extLst>
      <p:ext uri="{BB962C8B-B14F-4D97-AF65-F5344CB8AC3E}">
        <p14:creationId xmlns:p14="http://schemas.microsoft.com/office/powerpoint/2010/main" val="63477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4/19/2018</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4/19/2018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4/19/2018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4428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355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7622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9037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8277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5101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6631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276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4/19/2018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807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3845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1344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4/19/2018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4/19/2018</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4/19/2018</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4/19/2018</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4/19/2018</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4/19/2018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4/19/2018</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4/19/2018</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xmlns=""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64158-0CE9-4349-B3F5-2F2E57F0D0CB}" type="datetimeFigureOut">
              <a:rPr lang="en-US" smtClean="0">
                <a:solidFill>
                  <a:srgbClr val="000000">
                    <a:tint val="75000"/>
                  </a:srgbClr>
                </a:solidFill>
              </a:rPr>
              <a:pPr/>
              <a:t>4/19/2018</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59CC6-7B72-4137-928D-D85C24DCBB6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114889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playlist?list=PLQWyDJgd1fvU9g9hOTw7F0hq3yywYN75I" TargetMode="External"/><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slideLayout" Target="../slideLayouts/slideLayout1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287" y="1466548"/>
            <a:ext cx="10249989" cy="1140823"/>
          </a:xfrm>
        </p:spPr>
        <p:txBody>
          <a:bodyPr/>
          <a:lstStyle/>
          <a:p>
            <a:r>
              <a:rPr lang="en-US" sz="4400" dirty="0" smtClean="0"/>
              <a:t>Legalization in California</a:t>
            </a:r>
            <a:br>
              <a:rPr lang="en-US" sz="4400" dirty="0" smtClean="0"/>
            </a:br>
            <a:r>
              <a:rPr lang="en-US" sz="4400" dirty="0" smtClean="0"/>
              <a:t>Alameda County’s Perspective</a:t>
            </a:r>
            <a:endParaRPr lang="en-US" sz="4400" dirty="0"/>
          </a:p>
        </p:txBody>
      </p:sp>
      <p:sp>
        <p:nvSpPr>
          <p:cNvPr id="3" name="Subtitle 2"/>
          <p:cNvSpPr>
            <a:spLocks noGrp="1"/>
          </p:cNvSpPr>
          <p:nvPr>
            <p:ph type="subTitle" idx="1"/>
          </p:nvPr>
        </p:nvSpPr>
        <p:spPr>
          <a:xfrm>
            <a:off x="1614482" y="2971060"/>
            <a:ext cx="8830491" cy="1532709"/>
          </a:xfrm>
        </p:spPr>
        <p:txBody>
          <a:bodyPr>
            <a:normAutofit fontScale="92500" lnSpcReduction="10000"/>
          </a:bodyPr>
          <a:lstStyle/>
          <a:p>
            <a:r>
              <a:rPr lang="en-US" dirty="0" smtClean="0"/>
              <a:t>Nate Miley</a:t>
            </a:r>
          </a:p>
          <a:p>
            <a:r>
              <a:rPr lang="en-US" dirty="0" smtClean="0"/>
              <a:t>Alameda County Board of Supervisors, District 4</a:t>
            </a:r>
          </a:p>
          <a:p>
            <a:r>
              <a:rPr lang="en-US" dirty="0" smtClean="0"/>
              <a:t>California State Association of Counties Cannabis (CSAC)</a:t>
            </a:r>
          </a:p>
          <a:p>
            <a:r>
              <a:rPr lang="en-US" dirty="0" smtClean="0"/>
              <a:t>Working Group Co-Chair</a:t>
            </a:r>
            <a:endParaRPr lang="en-US" dirty="0"/>
          </a:p>
        </p:txBody>
      </p:sp>
      <p:sp>
        <p:nvSpPr>
          <p:cNvPr id="8" name="TextBox 7"/>
          <p:cNvSpPr txBox="1"/>
          <p:nvPr/>
        </p:nvSpPr>
        <p:spPr>
          <a:xfrm>
            <a:off x="3863095" y="5803932"/>
            <a:ext cx="4125113" cy="461665"/>
          </a:xfrm>
          <a:prstGeom prst="rect">
            <a:avLst/>
          </a:prstGeom>
          <a:noFill/>
          <a:ln>
            <a:solidFill>
              <a:schemeClr val="bg2"/>
            </a:solidFill>
          </a:ln>
        </p:spPr>
        <p:txBody>
          <a:bodyPr wrap="square" rtlCol="0" anchor="ctr" anchorCtr="1">
            <a:spAutoFit/>
          </a:bodyPr>
          <a:lstStyle/>
          <a:p>
            <a:r>
              <a:rPr lang="en-US" sz="2400" dirty="0" smtClean="0">
                <a:solidFill>
                  <a:schemeClr val="tx2"/>
                </a:solidFill>
              </a:rPr>
              <a:t>April 20, 2018</a:t>
            </a:r>
            <a:endParaRPr lang="en-US" sz="2400" dirty="0">
              <a:solidFill>
                <a:schemeClr val="tx2"/>
              </a:solidFill>
            </a:endParaRPr>
          </a:p>
        </p:txBody>
      </p:sp>
      <p:pic>
        <p:nvPicPr>
          <p:cNvPr id="9" name="Picture 8"/>
          <p:cNvPicPr>
            <a:picLocks noChangeAspect="1"/>
          </p:cNvPicPr>
          <p:nvPr/>
        </p:nvPicPr>
        <p:blipFill>
          <a:blip r:embed="rId3"/>
          <a:stretch>
            <a:fillRect/>
          </a:stretch>
        </p:blipFill>
        <p:spPr>
          <a:xfrm>
            <a:off x="55493" y="102904"/>
            <a:ext cx="2085013" cy="2085013"/>
          </a:xfrm>
          <a:prstGeom prst="rect">
            <a:avLst/>
          </a:prstGeom>
        </p:spPr>
      </p:pic>
      <p:sp>
        <p:nvSpPr>
          <p:cNvPr id="6" name="TextBox 5"/>
          <p:cNvSpPr txBox="1"/>
          <p:nvPr/>
        </p:nvSpPr>
        <p:spPr>
          <a:xfrm>
            <a:off x="2787805" y="4878413"/>
            <a:ext cx="6824546" cy="461665"/>
          </a:xfrm>
          <a:prstGeom prst="rect">
            <a:avLst/>
          </a:prstGeom>
          <a:noFill/>
          <a:ln>
            <a:solidFill>
              <a:schemeClr val="bg2"/>
            </a:solidFill>
          </a:ln>
        </p:spPr>
        <p:txBody>
          <a:bodyPr wrap="square" rtlCol="0" anchor="ctr" anchorCtr="1">
            <a:spAutoFit/>
          </a:bodyPr>
          <a:lstStyle/>
          <a:p>
            <a:r>
              <a:rPr lang="en-US" sz="2400" dirty="0" smtClean="0">
                <a:solidFill>
                  <a:schemeClr val="tx2"/>
                </a:solidFill>
              </a:rPr>
              <a:t>National Forum for Black Public Administrators</a:t>
            </a:r>
            <a:endParaRPr lang="en-US" sz="2400" dirty="0">
              <a:solidFill>
                <a:schemeClr val="tx2"/>
              </a:solidFill>
            </a:endParaRPr>
          </a:p>
        </p:txBody>
      </p:sp>
    </p:spTree>
    <p:extLst>
      <p:ext uri="{BB962C8B-B14F-4D97-AF65-F5344CB8AC3E}">
        <p14:creationId xmlns:p14="http://schemas.microsoft.com/office/powerpoint/2010/main" val="213578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156" y="0"/>
            <a:ext cx="10435244" cy="1600200"/>
          </a:xfrm>
        </p:spPr>
        <p:txBody>
          <a:bodyPr/>
          <a:lstStyle/>
          <a:p>
            <a:r>
              <a:rPr lang="en-US" dirty="0" smtClean="0"/>
              <a:t>What is Allowed in Unincorporated Alameda County </a:t>
            </a:r>
            <a:endParaRPr lang="en-US" dirty="0"/>
          </a:p>
        </p:txBody>
      </p:sp>
      <p:sp>
        <p:nvSpPr>
          <p:cNvPr id="3" name="Content Placeholder 2"/>
          <p:cNvSpPr>
            <a:spLocks noGrp="1"/>
          </p:cNvSpPr>
          <p:nvPr>
            <p:ph idx="1"/>
          </p:nvPr>
        </p:nvSpPr>
        <p:spPr>
          <a:xfrm>
            <a:off x="609600" y="1846262"/>
            <a:ext cx="10972800" cy="4368684"/>
          </a:xfrm>
        </p:spPr>
        <p:txBody>
          <a:bodyPr>
            <a:normAutofit/>
          </a:bodyPr>
          <a:lstStyle/>
          <a:p>
            <a:pPr marL="0" indent="0">
              <a:buNone/>
            </a:pPr>
            <a:r>
              <a:rPr lang="en-US" b="1" dirty="0" smtClean="0"/>
              <a:t>Delivery</a:t>
            </a:r>
          </a:p>
          <a:p>
            <a:pPr marL="0" indent="0">
              <a:buNone/>
            </a:pPr>
            <a:endParaRPr lang="en-US" b="1" dirty="0"/>
          </a:p>
          <a:p>
            <a:r>
              <a:rPr lang="en-US" dirty="0"/>
              <a:t>Delivery operators must obtain a Cannabis Delivery Permit pursuant to Chapter 6.108 of the County General Code</a:t>
            </a:r>
            <a:r>
              <a:rPr lang="en-US" dirty="0" smtClean="0"/>
              <a:t>.</a:t>
            </a:r>
          </a:p>
          <a:p>
            <a:pPr marL="0" indent="0">
              <a:buNone/>
            </a:pPr>
            <a:endParaRPr lang="en-US" dirty="0" smtClean="0"/>
          </a:p>
          <a:p>
            <a:r>
              <a:rPr lang="en-US" dirty="0" smtClean="0"/>
              <a:t>A </a:t>
            </a:r>
            <a:r>
              <a:rPr lang="en-US" dirty="0"/>
              <a:t>Cannabis Delivery Permit can be issued to a "brick and mortar" dispensary holding a valid license or permit to dispense medical cannabis issued by a California city or county.</a:t>
            </a:r>
          </a:p>
          <a:p>
            <a:pPr marL="0" indent="0">
              <a:buNone/>
            </a:pPr>
            <a:endParaRPr lang="en-US" dirty="0"/>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127540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6" y="0"/>
            <a:ext cx="10493433" cy="1600200"/>
          </a:xfrm>
        </p:spPr>
        <p:txBody>
          <a:bodyPr/>
          <a:lstStyle/>
          <a:p>
            <a:r>
              <a:rPr lang="en-US" dirty="0" smtClean="0"/>
              <a:t>What is Allowed in Unincorporated Alameda County </a:t>
            </a:r>
            <a:endParaRPr lang="en-US" dirty="0"/>
          </a:p>
        </p:txBody>
      </p:sp>
      <p:sp>
        <p:nvSpPr>
          <p:cNvPr id="3" name="Content Placeholder 2"/>
          <p:cNvSpPr>
            <a:spLocks noGrp="1"/>
          </p:cNvSpPr>
          <p:nvPr>
            <p:ph idx="1"/>
          </p:nvPr>
        </p:nvSpPr>
        <p:spPr>
          <a:xfrm>
            <a:off x="609600" y="1600200"/>
            <a:ext cx="10972800" cy="4614746"/>
          </a:xfrm>
        </p:spPr>
        <p:txBody>
          <a:bodyPr>
            <a:normAutofit fontScale="77500" lnSpcReduction="20000"/>
          </a:bodyPr>
          <a:lstStyle/>
          <a:p>
            <a:pPr marL="0" indent="0">
              <a:buNone/>
            </a:pPr>
            <a:r>
              <a:rPr lang="en-US" b="1" dirty="0"/>
              <a:t>Cultivation</a:t>
            </a:r>
          </a:p>
          <a:p>
            <a:r>
              <a:rPr lang="en-US" sz="2100" dirty="0"/>
              <a:t>Up to six (6) cultivation sites in total may be permitted in unincorporated Alameda County as part of a two year pilot program for cannabis cultivation</a:t>
            </a:r>
            <a:r>
              <a:rPr lang="en-US" sz="2100" dirty="0" smtClean="0"/>
              <a:t>:</a:t>
            </a:r>
          </a:p>
          <a:p>
            <a:pPr marL="0" indent="0">
              <a:buNone/>
            </a:pPr>
            <a:endParaRPr lang="en-US" sz="2100" dirty="0"/>
          </a:p>
          <a:p>
            <a:pPr lvl="1"/>
            <a:r>
              <a:rPr lang="en-US" dirty="0"/>
              <a:t>Two (2) cultivation permits are available to existing dispensary operators in unincorporated Alameda County only, subject to those operators obtaining a Cannabis Cultivation Permit pursuant to Chapter 6.106 of the County General Code and a CUP; and</a:t>
            </a:r>
          </a:p>
          <a:p>
            <a:pPr lvl="1"/>
            <a:r>
              <a:rPr lang="en-US" dirty="0"/>
              <a:t>The remaining four (4) cultivation permits are available to the general public, subject to an RFP process and the selected candidate(s) obtaining a Cannabis Cultivation Permit and a CUP</a:t>
            </a:r>
            <a:r>
              <a:rPr lang="en-US" dirty="0" smtClean="0"/>
              <a:t>.</a:t>
            </a:r>
          </a:p>
          <a:p>
            <a:pPr marL="457200" lvl="1" indent="0">
              <a:buNone/>
            </a:pPr>
            <a:endParaRPr lang="en-US" dirty="0"/>
          </a:p>
          <a:p>
            <a:r>
              <a:rPr lang="en-US" sz="2100" dirty="0"/>
              <a:t>Cultivation operations can be permitted in the Agricultural Zoning District only</a:t>
            </a:r>
            <a:r>
              <a:rPr lang="en-US" sz="2100" dirty="0" smtClean="0"/>
              <a:t>.</a:t>
            </a:r>
          </a:p>
          <a:p>
            <a:pPr marL="0" indent="0">
              <a:buNone/>
            </a:pPr>
            <a:endParaRPr lang="en-US" sz="2100" dirty="0"/>
          </a:p>
          <a:p>
            <a:r>
              <a:rPr lang="en-US" sz="2100" dirty="0"/>
              <a:t>A cultivation operation must not be located within 1,000 feet of any school, licensed child or day care facility, public park or playground, drug recovery facility or recreation center and must not be within 50 feet from any adjacent property line or 300 feet from any residence on an adjacent property, unless waived in writing by the adjacent owner</a:t>
            </a:r>
            <a:r>
              <a:rPr lang="en-US" sz="2100" dirty="0" smtClean="0"/>
              <a:t>.</a:t>
            </a:r>
          </a:p>
          <a:p>
            <a:pPr marL="0" indent="0">
              <a:buNone/>
            </a:pPr>
            <a:endParaRPr lang="en-US" sz="2100" dirty="0"/>
          </a:p>
          <a:p>
            <a:r>
              <a:rPr lang="en-US" sz="2100" dirty="0"/>
              <a:t>Cultivation operations will be required to comply with the County's Performance Standards and Standard Conditions for Pilot Program Cultivation Sites which, among other things, limit the maximum cultivation area for any cultivation site to 22,000 square feet. The Performance Standards and Standard Conditions may be amended by the CDA Director during the implementation of the Pilot Program.</a:t>
            </a:r>
          </a:p>
          <a:p>
            <a:pPr marL="0" indent="0">
              <a:buNone/>
            </a:pPr>
            <a:endParaRPr lang="en-US" dirty="0"/>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212102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35" y="5156"/>
            <a:ext cx="10972800" cy="1600200"/>
          </a:xfrm>
        </p:spPr>
        <p:txBody>
          <a:bodyPr/>
          <a:lstStyle/>
          <a:p>
            <a:r>
              <a:rPr lang="en-US" dirty="0" smtClean="0"/>
              <a:t>Phase II Considerations in Unincorporated Alameda County </a:t>
            </a:r>
            <a:endParaRPr lang="en-US" dirty="0"/>
          </a:p>
        </p:txBody>
      </p:sp>
      <p:sp>
        <p:nvSpPr>
          <p:cNvPr id="3" name="Content Placeholder 2"/>
          <p:cNvSpPr>
            <a:spLocks noGrp="1"/>
          </p:cNvSpPr>
          <p:nvPr>
            <p:ph idx="1"/>
          </p:nvPr>
        </p:nvSpPr>
        <p:spPr>
          <a:xfrm>
            <a:off x="609600" y="1600200"/>
            <a:ext cx="10972800" cy="4614746"/>
          </a:xfrm>
        </p:spPr>
        <p:txBody>
          <a:bodyPr>
            <a:normAutofit/>
          </a:bodyPr>
          <a:lstStyle/>
          <a:p>
            <a:r>
              <a:rPr lang="en-US" dirty="0"/>
              <a:t>Recently-adopted County ordinances address cannabis retail sales, delivery, and cultivation, but not manufacturing, distribution, testing laboratories, or microbusinesses. In order to allow these additional uses in the unincorporated area, amendments to the County Ordinance Code, similar to those for retail sales and cultivation, would need to be adopted. </a:t>
            </a:r>
            <a:endParaRPr lang="en-US" dirty="0" smtClean="0"/>
          </a:p>
          <a:p>
            <a:endParaRPr lang="en-US" dirty="0"/>
          </a:p>
          <a:p>
            <a:r>
              <a:rPr lang="en-US" dirty="0" smtClean="0"/>
              <a:t>Alameda County will be considering these additional license types:</a:t>
            </a:r>
          </a:p>
          <a:p>
            <a:pPr lvl="2">
              <a:buFont typeface="Wingdings" panose="05000000000000000000" pitchFamily="2" charset="2"/>
              <a:buChar char="ü"/>
            </a:pPr>
            <a:r>
              <a:rPr lang="en-US" dirty="0" smtClean="0"/>
              <a:t>Manufacturing</a:t>
            </a:r>
          </a:p>
          <a:p>
            <a:pPr lvl="2">
              <a:buFont typeface="Wingdings" panose="05000000000000000000" pitchFamily="2" charset="2"/>
              <a:buChar char="ü"/>
            </a:pPr>
            <a:r>
              <a:rPr lang="en-US" dirty="0" smtClean="0"/>
              <a:t>Testing</a:t>
            </a:r>
          </a:p>
          <a:p>
            <a:pPr lvl="2">
              <a:buFont typeface="Wingdings" panose="05000000000000000000" pitchFamily="2" charset="2"/>
              <a:buChar char="ü"/>
            </a:pPr>
            <a:r>
              <a:rPr lang="en-US" dirty="0" smtClean="0"/>
              <a:t>Distribution</a:t>
            </a:r>
          </a:p>
          <a:p>
            <a:pPr lvl="2">
              <a:buFont typeface="Wingdings" panose="05000000000000000000" pitchFamily="2" charset="2"/>
              <a:buChar char="ü"/>
            </a:pPr>
            <a:r>
              <a:rPr lang="en-US" dirty="0" smtClean="0"/>
              <a:t>Microbusiness</a:t>
            </a:r>
          </a:p>
          <a:p>
            <a:pPr lvl="2">
              <a:buFont typeface="Wingdings" panose="05000000000000000000" pitchFamily="2" charset="2"/>
              <a:buChar char="ü"/>
            </a:pPr>
            <a:endParaRPr lang="en-US" dirty="0"/>
          </a:p>
        </p:txBody>
      </p:sp>
      <p:pic>
        <p:nvPicPr>
          <p:cNvPr id="4" name="Picture 3"/>
          <p:cNvPicPr>
            <a:picLocks noChangeAspect="1"/>
          </p:cNvPicPr>
          <p:nvPr/>
        </p:nvPicPr>
        <p:blipFill>
          <a:blip r:embed="rId3"/>
          <a:stretch>
            <a:fillRect/>
          </a:stretch>
        </p:blipFill>
        <p:spPr>
          <a:xfrm>
            <a:off x="96746" y="68529"/>
            <a:ext cx="1152318" cy="1152318"/>
          </a:xfrm>
          <a:prstGeom prst="rect">
            <a:avLst/>
          </a:prstGeom>
        </p:spPr>
      </p:pic>
    </p:spTree>
    <p:extLst>
      <p:ext uri="{BB962C8B-B14F-4D97-AF65-F5344CB8AC3E}">
        <p14:creationId xmlns:p14="http://schemas.microsoft.com/office/powerpoint/2010/main" val="276992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0" y="0"/>
            <a:ext cx="10451869" cy="1152293"/>
          </a:xfrm>
        </p:spPr>
        <p:txBody>
          <a:bodyPr/>
          <a:lstStyle/>
          <a:p>
            <a:r>
              <a:rPr lang="en-US" sz="3200" dirty="0" smtClean="0"/>
              <a:t>State Temporary Licenses Issued in Alameda County</a:t>
            </a:r>
            <a:endParaRPr lang="en-US" sz="3200" dirty="0"/>
          </a:p>
        </p:txBody>
      </p:sp>
      <p:pic>
        <p:nvPicPr>
          <p:cNvPr id="7" name="Content Placeholder 6"/>
          <p:cNvPicPr>
            <a:picLocks noGrp="1" noChangeAspect="1"/>
          </p:cNvPicPr>
          <p:nvPr>
            <p:ph idx="1"/>
          </p:nvPr>
        </p:nvPicPr>
        <p:blipFill>
          <a:blip r:embed="rId3"/>
          <a:stretch>
            <a:fillRect/>
          </a:stretch>
        </p:blipFill>
        <p:spPr>
          <a:xfrm>
            <a:off x="3025833" y="1152293"/>
            <a:ext cx="6668294" cy="5684528"/>
          </a:xfrm>
          <a:prstGeom prst="rect">
            <a:avLst/>
          </a:prstGeom>
          <a:ln w="38100">
            <a:solidFill>
              <a:schemeClr val="accent3"/>
            </a:solidFill>
          </a:ln>
          <a:scene3d>
            <a:camera prst="orthographicFront"/>
            <a:lightRig rig="threePt" dir="t"/>
          </a:scene3d>
          <a:sp3d>
            <a:bevelT/>
          </a:sp3d>
        </p:spPr>
      </p:pic>
      <p:pic>
        <p:nvPicPr>
          <p:cNvPr id="4" name="Picture 3"/>
          <p:cNvPicPr>
            <a:picLocks noChangeAspect="1"/>
          </p:cNvPicPr>
          <p:nvPr/>
        </p:nvPicPr>
        <p:blipFill>
          <a:blip r:embed="rId4"/>
          <a:stretch>
            <a:fillRect/>
          </a:stretch>
        </p:blipFill>
        <p:spPr>
          <a:xfrm>
            <a:off x="55494" y="102905"/>
            <a:ext cx="1152318" cy="1152318"/>
          </a:xfrm>
          <a:prstGeom prst="rect">
            <a:avLst/>
          </a:prstGeom>
        </p:spPr>
      </p:pic>
    </p:spTree>
    <p:extLst>
      <p:ext uri="{BB962C8B-B14F-4D97-AF65-F5344CB8AC3E}">
        <p14:creationId xmlns:p14="http://schemas.microsoft.com/office/powerpoint/2010/main" val="295497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6" y="0"/>
            <a:ext cx="10493433" cy="1600200"/>
          </a:xfrm>
        </p:spPr>
        <p:txBody>
          <a:bodyPr/>
          <a:lstStyle/>
          <a:p>
            <a:r>
              <a:rPr lang="en-US" dirty="0" smtClean="0"/>
              <a:t>Alameda County Hosted the Three Licensing Agencies </a:t>
            </a:r>
            <a:endParaRPr lang="en-US" dirty="0"/>
          </a:p>
        </p:txBody>
      </p:sp>
      <p:pic>
        <p:nvPicPr>
          <p:cNvPr id="1026" name="Picture 2" descr="Image result for cal cannabis manufacturing 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7188" y="3344506"/>
            <a:ext cx="6838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60193" y="1541890"/>
            <a:ext cx="3388547" cy="1737360"/>
          </a:xfrm>
          <a:prstGeom prst="rect">
            <a:avLst/>
          </a:prstGeom>
          <a:ln w="12700">
            <a:solidFill>
              <a:srgbClr val="92D050"/>
            </a:solidFill>
          </a:ln>
        </p:spPr>
      </p:pic>
      <p:pic>
        <p:nvPicPr>
          <p:cNvPr id="6" name="Picture 5"/>
          <p:cNvPicPr>
            <a:picLocks noChangeAspect="1"/>
          </p:cNvPicPr>
          <p:nvPr/>
        </p:nvPicPr>
        <p:blipFill>
          <a:blip r:embed="rId5"/>
          <a:stretch>
            <a:fillRect/>
          </a:stretch>
        </p:blipFill>
        <p:spPr>
          <a:xfrm>
            <a:off x="4372538" y="1541890"/>
            <a:ext cx="3110046" cy="1737360"/>
          </a:xfrm>
          <a:prstGeom prst="rect">
            <a:avLst/>
          </a:prstGeom>
          <a:ln w="12700">
            <a:solidFill>
              <a:srgbClr val="92D050"/>
            </a:solidFill>
          </a:ln>
        </p:spPr>
      </p:pic>
      <p:pic>
        <p:nvPicPr>
          <p:cNvPr id="7" name="Picture 6"/>
          <p:cNvPicPr>
            <a:picLocks noChangeAspect="1"/>
          </p:cNvPicPr>
          <p:nvPr/>
        </p:nvPicPr>
        <p:blipFill>
          <a:blip r:embed="rId6"/>
          <a:stretch>
            <a:fillRect/>
          </a:stretch>
        </p:blipFill>
        <p:spPr>
          <a:xfrm>
            <a:off x="7998227" y="1541890"/>
            <a:ext cx="4078086" cy="1737360"/>
          </a:xfrm>
          <a:prstGeom prst="rect">
            <a:avLst/>
          </a:prstGeom>
          <a:ln w="19050">
            <a:solidFill>
              <a:schemeClr val="accent1"/>
            </a:solidFill>
          </a:ln>
        </p:spPr>
      </p:pic>
      <p:pic>
        <p:nvPicPr>
          <p:cNvPr id="8" name="Picture 7"/>
          <p:cNvPicPr>
            <a:picLocks noChangeAspect="1"/>
          </p:cNvPicPr>
          <p:nvPr/>
        </p:nvPicPr>
        <p:blipFill>
          <a:blip r:embed="rId7"/>
          <a:stretch>
            <a:fillRect/>
          </a:stretch>
        </p:blipFill>
        <p:spPr>
          <a:xfrm>
            <a:off x="55494" y="102905"/>
            <a:ext cx="1152318" cy="1152318"/>
          </a:xfrm>
          <a:prstGeom prst="rect">
            <a:avLst/>
          </a:prstGeom>
        </p:spPr>
      </p:pic>
      <p:sp>
        <p:nvSpPr>
          <p:cNvPr id="3" name="TextBox 2"/>
          <p:cNvSpPr txBox="1"/>
          <p:nvPr/>
        </p:nvSpPr>
        <p:spPr>
          <a:xfrm>
            <a:off x="8972121" y="3935679"/>
            <a:ext cx="2928830" cy="1661993"/>
          </a:xfrm>
          <a:prstGeom prst="rect">
            <a:avLst/>
          </a:prstGeom>
          <a:noFill/>
          <a:ln>
            <a:solidFill>
              <a:schemeClr val="bg2"/>
            </a:solidFill>
          </a:ln>
        </p:spPr>
        <p:txBody>
          <a:bodyPr wrap="square" rtlCol="0" anchor="ctr" anchorCtr="1">
            <a:spAutoFit/>
          </a:bodyPr>
          <a:lstStyle/>
          <a:p>
            <a:pPr algn="ctr"/>
            <a:r>
              <a:rPr lang="en-US" dirty="0" smtClean="0">
                <a:solidFill>
                  <a:schemeClr val="tx2"/>
                </a:solidFill>
              </a:rPr>
              <a:t>Link to View the Summit:</a:t>
            </a:r>
          </a:p>
          <a:p>
            <a:pPr algn="ctr"/>
            <a:r>
              <a:rPr lang="en-US" sz="1600" u="sng" dirty="0">
                <a:solidFill>
                  <a:schemeClr val="tx2"/>
                </a:solidFill>
                <a:hlinkClick r:id="rId8"/>
              </a:rPr>
              <a:t>https://www.youtube.com/playlist?list=PLQWyDJgd1fvU9g9hOTw7F0hq3yywYN75I</a:t>
            </a:r>
            <a:endParaRPr lang="en-US" sz="1600" dirty="0">
              <a:solidFill>
                <a:schemeClr val="tx2"/>
              </a:solidFill>
            </a:endParaRPr>
          </a:p>
          <a:p>
            <a:endParaRPr lang="en-US" dirty="0"/>
          </a:p>
          <a:p>
            <a:endParaRPr lang="en-US" dirty="0"/>
          </a:p>
        </p:txBody>
      </p:sp>
    </p:spTree>
    <p:extLst>
      <p:ext uri="{BB962C8B-B14F-4D97-AF65-F5344CB8AC3E}">
        <p14:creationId xmlns:p14="http://schemas.microsoft.com/office/powerpoint/2010/main" val="2143244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88788"/>
          </a:xfrm>
        </p:spPr>
        <p:txBody>
          <a:bodyPr/>
          <a:lstStyle/>
          <a:p>
            <a:r>
              <a:rPr lang="en-US" sz="4000" dirty="0" smtClean="0"/>
              <a:t>Challenges to Legalization for </a:t>
            </a:r>
            <a:br>
              <a:rPr lang="en-US" sz="4000" dirty="0" smtClean="0"/>
            </a:br>
            <a:r>
              <a:rPr lang="en-US" sz="4000" dirty="0" smtClean="0"/>
              <a:t>the </a:t>
            </a:r>
            <a:r>
              <a:rPr lang="en-US" sz="4000" dirty="0" smtClean="0"/>
              <a:t>Cannabis </a:t>
            </a:r>
            <a:r>
              <a:rPr lang="en-US" sz="4000" dirty="0" smtClean="0"/>
              <a:t>Industry in California</a:t>
            </a:r>
            <a:endParaRPr lang="en-US" sz="4000" dirty="0"/>
          </a:p>
        </p:txBody>
      </p:sp>
      <p:pic>
        <p:nvPicPr>
          <p:cNvPr id="7" name="Picture 6"/>
          <p:cNvPicPr>
            <a:picLocks noChangeAspect="1"/>
          </p:cNvPicPr>
          <p:nvPr/>
        </p:nvPicPr>
        <p:blipFill>
          <a:blip r:embed="rId3"/>
          <a:stretch>
            <a:fillRect/>
          </a:stretch>
        </p:blipFill>
        <p:spPr>
          <a:xfrm>
            <a:off x="55494" y="102905"/>
            <a:ext cx="1152318" cy="1152318"/>
          </a:xfrm>
          <a:prstGeom prst="rect">
            <a:avLst/>
          </a:prstGeom>
        </p:spPr>
      </p:pic>
      <p:sp>
        <p:nvSpPr>
          <p:cNvPr id="4" name="TextBox 3"/>
          <p:cNvSpPr txBox="1"/>
          <p:nvPr/>
        </p:nvSpPr>
        <p:spPr>
          <a:xfrm>
            <a:off x="1375036" y="1340447"/>
            <a:ext cx="9205876" cy="4524315"/>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dirty="0" smtClean="0">
                <a:solidFill>
                  <a:schemeClr val="tx2"/>
                </a:solidFill>
              </a:rPr>
              <a:t>Extremely high taxes has lead to an increase in the black market causing operators to rethink if “coming into the light” is really feasible.</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Lack of a regulatory frame work for banking continues to be a challenge for cannabis businesses.</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Local’s (counties/cities) banning cannabis after having a thriving unregulated industry.</a:t>
            </a:r>
          </a:p>
          <a:p>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Barriers to entry for persons of color and women.  (Lack of funds, experience, property, etc.)</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Public sentiment…Not in my backyard (NIMBY)</a:t>
            </a:r>
          </a:p>
          <a:p>
            <a:endParaRPr lang="en-US" dirty="0" smtClean="0">
              <a:solidFill>
                <a:schemeClr val="tx2"/>
              </a:solidFill>
            </a:endParaRPr>
          </a:p>
          <a:p>
            <a:r>
              <a:rPr lang="en-US" b="1" dirty="0">
                <a:solidFill>
                  <a:schemeClr val="tx2"/>
                </a:solidFill>
              </a:rPr>
              <a:t>Legalization is "off to a ragged start," due to black-market sellers siphoning off customers who don't want to pay high </a:t>
            </a:r>
            <a:r>
              <a:rPr lang="en-US" b="1" dirty="0" smtClean="0">
                <a:solidFill>
                  <a:schemeClr val="tx2"/>
                </a:solidFill>
              </a:rPr>
              <a:t>taxes”  -</a:t>
            </a:r>
            <a:r>
              <a:rPr lang="en-US" b="1" dirty="0">
                <a:solidFill>
                  <a:schemeClr val="tx2"/>
                </a:solidFill>
              </a:rPr>
              <a:t>Assemblyman Tom Lackey, R-Palmdale</a:t>
            </a:r>
            <a:endParaRPr lang="en-US" b="1" dirty="0">
              <a:solidFill>
                <a:schemeClr val="tx2"/>
              </a:solidFill>
            </a:endParaRPr>
          </a:p>
        </p:txBody>
      </p:sp>
    </p:spTree>
    <p:extLst>
      <p:ext uri="{BB962C8B-B14F-4D97-AF65-F5344CB8AC3E}">
        <p14:creationId xmlns:p14="http://schemas.microsoft.com/office/powerpoint/2010/main" val="2158377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88788"/>
          </a:xfrm>
        </p:spPr>
        <p:txBody>
          <a:bodyPr/>
          <a:lstStyle/>
          <a:p>
            <a:r>
              <a:rPr lang="en-US" sz="4000" dirty="0" smtClean="0"/>
              <a:t>Best Practices for Counties/Cities</a:t>
            </a:r>
            <a:endParaRPr lang="en-US" sz="4000" dirty="0"/>
          </a:p>
        </p:txBody>
      </p:sp>
      <p:pic>
        <p:nvPicPr>
          <p:cNvPr id="7" name="Picture 6"/>
          <p:cNvPicPr>
            <a:picLocks noChangeAspect="1"/>
          </p:cNvPicPr>
          <p:nvPr/>
        </p:nvPicPr>
        <p:blipFill>
          <a:blip r:embed="rId3"/>
          <a:stretch>
            <a:fillRect/>
          </a:stretch>
        </p:blipFill>
        <p:spPr>
          <a:xfrm>
            <a:off x="55494" y="102905"/>
            <a:ext cx="1152318" cy="1152318"/>
          </a:xfrm>
          <a:prstGeom prst="rect">
            <a:avLst/>
          </a:prstGeom>
        </p:spPr>
      </p:pic>
      <p:sp>
        <p:nvSpPr>
          <p:cNvPr id="4" name="TextBox 3"/>
          <p:cNvSpPr txBox="1"/>
          <p:nvPr/>
        </p:nvSpPr>
        <p:spPr>
          <a:xfrm>
            <a:off x="1375036" y="1478952"/>
            <a:ext cx="9205876" cy="4247317"/>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dirty="0" smtClean="0">
                <a:solidFill>
                  <a:schemeClr val="tx2"/>
                </a:solidFill>
              </a:rPr>
              <a:t>Working as the Co-Chair for the California Cannabis Program, I have learned th</a:t>
            </a:r>
            <a:r>
              <a:rPr lang="en-US" dirty="0" smtClean="0">
                <a:solidFill>
                  <a:schemeClr val="tx2"/>
                </a:solidFill>
              </a:rPr>
              <a:t>e importance:</a:t>
            </a:r>
          </a:p>
          <a:p>
            <a:endParaRPr lang="en-US" dirty="0" smtClean="0">
              <a:solidFill>
                <a:schemeClr val="tx2"/>
              </a:solidFill>
            </a:endParaRPr>
          </a:p>
          <a:p>
            <a:pPr marL="742950" lvl="1" indent="-285750">
              <a:buFont typeface="Arial" panose="020B0604020202020204" pitchFamily="34" charset="0"/>
              <a:buChar char="•"/>
            </a:pPr>
            <a:r>
              <a:rPr lang="en-US" dirty="0" smtClean="0">
                <a:solidFill>
                  <a:schemeClr val="tx2"/>
                </a:solidFill>
              </a:rPr>
              <a:t>Listening to industry and your internal county/city staff.</a:t>
            </a:r>
          </a:p>
          <a:p>
            <a:pPr marL="742950" lvl="1" indent="-285750">
              <a:buFont typeface="Arial" panose="020B0604020202020204" pitchFamily="34" charset="0"/>
              <a:buChar char="•"/>
            </a:pPr>
            <a:r>
              <a:rPr lang="en-US" dirty="0" smtClean="0">
                <a:solidFill>
                  <a:schemeClr val="tx2"/>
                </a:solidFill>
              </a:rPr>
              <a:t>Willing to say “I do not know” but we can learn together.</a:t>
            </a:r>
          </a:p>
          <a:p>
            <a:pPr marL="742950" lvl="1" indent="-285750">
              <a:buFont typeface="Arial" panose="020B0604020202020204" pitchFamily="34" charset="0"/>
              <a:buChar char="•"/>
            </a:pPr>
            <a:r>
              <a:rPr lang="en-US" dirty="0" smtClean="0">
                <a:solidFill>
                  <a:schemeClr val="tx2"/>
                </a:solidFill>
              </a:rPr>
              <a:t>Understanding and patience, as this is a new legal industry and it will take time to ensure all things are working properly.  It will take trial and error.</a:t>
            </a:r>
          </a:p>
          <a:p>
            <a:pPr lvl="1"/>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Working collaboratively to build an effective program in Alameda County:</a:t>
            </a:r>
          </a:p>
          <a:p>
            <a:endParaRPr lang="en-US" dirty="0" smtClean="0">
              <a:solidFill>
                <a:schemeClr val="tx2"/>
              </a:solidFill>
            </a:endParaRPr>
          </a:p>
          <a:p>
            <a:pPr marL="742950" lvl="1" indent="-285750">
              <a:buFont typeface="Arial" panose="020B0604020202020204" pitchFamily="34" charset="0"/>
              <a:buChar char="•"/>
            </a:pPr>
            <a:r>
              <a:rPr lang="en-US" dirty="0" smtClean="0">
                <a:solidFill>
                  <a:schemeClr val="tx2"/>
                </a:solidFill>
              </a:rPr>
              <a:t>I have convened an Internal Cannabis working group consisting of practically all departments in the county, to meet weekly to discuss cannabis related issues.</a:t>
            </a:r>
          </a:p>
          <a:p>
            <a:pPr marL="742950" lvl="1" indent="-285750">
              <a:buFont typeface="Arial" panose="020B0604020202020204" pitchFamily="34" charset="0"/>
              <a:buChar char="•"/>
            </a:pPr>
            <a:r>
              <a:rPr lang="en-US" dirty="0" smtClean="0">
                <a:solidFill>
                  <a:schemeClr val="tx2"/>
                </a:solidFill>
              </a:rPr>
              <a:t>I meet monthly with the External Cannabis Stakeholders (industry) to advise me on the cannabis industry perspective.</a:t>
            </a:r>
          </a:p>
          <a:p>
            <a:pPr marL="742950" lvl="1" indent="-285750">
              <a:buFont typeface="Arial" panose="020B0604020202020204" pitchFamily="34" charset="0"/>
              <a:buChar char="•"/>
            </a:pPr>
            <a:endParaRPr lang="en-US" dirty="0" smtClean="0">
              <a:solidFill>
                <a:schemeClr val="tx2"/>
              </a:solidFill>
            </a:endParaRPr>
          </a:p>
        </p:txBody>
      </p:sp>
    </p:spTree>
    <p:extLst>
      <p:ext uri="{BB962C8B-B14F-4D97-AF65-F5344CB8AC3E}">
        <p14:creationId xmlns:p14="http://schemas.microsoft.com/office/powerpoint/2010/main" val="50111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88788"/>
          </a:xfrm>
        </p:spPr>
        <p:txBody>
          <a:bodyPr/>
          <a:lstStyle/>
          <a:p>
            <a:r>
              <a:rPr lang="en-US" sz="4000" dirty="0" smtClean="0"/>
              <a:t>Best Practices for Counties/Cities</a:t>
            </a:r>
            <a:endParaRPr lang="en-US" sz="4000" dirty="0"/>
          </a:p>
        </p:txBody>
      </p:sp>
      <p:pic>
        <p:nvPicPr>
          <p:cNvPr id="7" name="Picture 6"/>
          <p:cNvPicPr>
            <a:picLocks noChangeAspect="1"/>
          </p:cNvPicPr>
          <p:nvPr/>
        </p:nvPicPr>
        <p:blipFill>
          <a:blip r:embed="rId3"/>
          <a:stretch>
            <a:fillRect/>
          </a:stretch>
        </p:blipFill>
        <p:spPr>
          <a:xfrm>
            <a:off x="55494" y="102905"/>
            <a:ext cx="1152318" cy="1152318"/>
          </a:xfrm>
          <a:prstGeom prst="rect">
            <a:avLst/>
          </a:prstGeom>
        </p:spPr>
      </p:pic>
      <p:sp>
        <p:nvSpPr>
          <p:cNvPr id="4" name="TextBox 3"/>
          <p:cNvSpPr txBox="1"/>
          <p:nvPr/>
        </p:nvSpPr>
        <p:spPr>
          <a:xfrm>
            <a:off x="1658066" y="1329255"/>
            <a:ext cx="9205876" cy="4278094"/>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1600" dirty="0">
                <a:solidFill>
                  <a:schemeClr val="tx2"/>
                </a:solidFill>
              </a:rPr>
              <a:t>California’s Proposition was very specific in ensuring that Cannabis operators must be proactive in addressing cannabis use, </a:t>
            </a:r>
            <a:r>
              <a:rPr lang="en-US" sz="1600" dirty="0" err="1">
                <a:solidFill>
                  <a:schemeClr val="tx2"/>
                </a:solidFill>
              </a:rPr>
              <a:t>mis</a:t>
            </a:r>
            <a:r>
              <a:rPr lang="en-US" sz="1600" dirty="0">
                <a:solidFill>
                  <a:schemeClr val="tx2"/>
                </a:solidFill>
              </a:rPr>
              <a:t>-use &amp; abuse.</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I have spearheaded the Cannabis Education Youth and Adult Awareness (CEYAA)</a:t>
            </a:r>
          </a:p>
          <a:p>
            <a:pPr marL="742950" lvl="1" indent="-285750">
              <a:buFont typeface="Arial" panose="020B0604020202020204" pitchFamily="34" charset="0"/>
              <a:buChar char="•"/>
            </a:pPr>
            <a:r>
              <a:rPr lang="en-US" sz="1600" dirty="0">
                <a:solidFill>
                  <a:schemeClr val="tx2"/>
                </a:solidFill>
              </a:rPr>
              <a:t>The CEYAA work group consist of our Alameda County Public &amp; Behavioral Health Departments, Alameda County Office of Education, and Prevention Specialist.</a:t>
            </a:r>
          </a:p>
          <a:p>
            <a:pPr marL="742950" lvl="1" indent="-285750">
              <a:buFont typeface="Arial" panose="020B0604020202020204" pitchFamily="34" charset="0"/>
              <a:buChar char="•"/>
            </a:pPr>
            <a:r>
              <a:rPr lang="en-US" sz="1600" dirty="0">
                <a:solidFill>
                  <a:schemeClr val="tx2"/>
                </a:solidFill>
              </a:rPr>
              <a:t>The goal of CEYAA is to create a messaging campaign to address 21 years and under cannabis use, </a:t>
            </a:r>
            <a:r>
              <a:rPr lang="en-US" sz="1600" dirty="0" err="1">
                <a:solidFill>
                  <a:schemeClr val="tx2"/>
                </a:solidFill>
              </a:rPr>
              <a:t>mis</a:t>
            </a:r>
            <a:r>
              <a:rPr lang="en-US" sz="1600" dirty="0">
                <a:solidFill>
                  <a:schemeClr val="tx2"/>
                </a:solidFill>
              </a:rPr>
              <a:t>-use &amp; abuse.  We hope to pilot this program with the California Department of Public Health.</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b="1" dirty="0">
                <a:solidFill>
                  <a:schemeClr val="tx2"/>
                </a:solidFill>
              </a:rPr>
              <a:t>California is a very diverse state and I recognize the importance of removing barriers to entry for this program.  Ensuring all boats rise together</a:t>
            </a:r>
            <a:r>
              <a:rPr lang="en-US" sz="1600" b="1" dirty="0" smtClean="0">
                <a:solidFill>
                  <a:schemeClr val="tx2"/>
                </a:solidFill>
              </a:rPr>
              <a:t>.</a:t>
            </a:r>
            <a:r>
              <a:rPr lang="en-US" sz="1600" b="1" dirty="0">
                <a:solidFill>
                  <a:schemeClr val="tx2"/>
                </a:solidFill>
              </a:rPr>
              <a:t> I have spearheaded a Cannabis Equity For All (CEFA) working group that will address</a:t>
            </a:r>
            <a:r>
              <a:rPr lang="en-US" sz="1600" b="1" dirty="0" smtClean="0">
                <a:solidFill>
                  <a:schemeClr val="tx2"/>
                </a:solidFill>
              </a:rPr>
              <a:t>:</a:t>
            </a:r>
          </a:p>
          <a:p>
            <a:endParaRPr lang="en-US" sz="1600" b="1" dirty="0">
              <a:solidFill>
                <a:schemeClr val="tx2"/>
              </a:solidFill>
            </a:endParaRPr>
          </a:p>
          <a:p>
            <a:pPr marL="742950" lvl="1" indent="-285750">
              <a:buFont typeface="Wingdings" panose="05000000000000000000" pitchFamily="2" charset="2"/>
              <a:buChar char="Ø"/>
            </a:pPr>
            <a:r>
              <a:rPr lang="en-US" sz="1600" dirty="0" smtClean="0">
                <a:solidFill>
                  <a:schemeClr val="tx2"/>
                </a:solidFill>
              </a:rPr>
              <a:t>Barriers </a:t>
            </a:r>
            <a:r>
              <a:rPr lang="en-US" sz="1600" dirty="0">
                <a:solidFill>
                  <a:schemeClr val="tx2"/>
                </a:solidFill>
              </a:rPr>
              <a:t>to entry</a:t>
            </a:r>
          </a:p>
          <a:p>
            <a:pPr marL="742950" lvl="1" indent="-285750">
              <a:buFont typeface="Wingdings" panose="05000000000000000000" pitchFamily="2" charset="2"/>
              <a:buChar char="Ø"/>
            </a:pPr>
            <a:r>
              <a:rPr lang="en-US" sz="1600" dirty="0">
                <a:solidFill>
                  <a:schemeClr val="tx2"/>
                </a:solidFill>
              </a:rPr>
              <a:t>Training and Development via Alameda County Community Development Department</a:t>
            </a:r>
          </a:p>
          <a:p>
            <a:pPr marL="742950" lvl="1" indent="-285750">
              <a:buFont typeface="Wingdings" panose="05000000000000000000" pitchFamily="2" charset="2"/>
              <a:buChar char="Ø"/>
            </a:pPr>
            <a:r>
              <a:rPr lang="en-US" sz="1600" dirty="0">
                <a:solidFill>
                  <a:schemeClr val="tx2"/>
                </a:solidFill>
              </a:rPr>
              <a:t>Developing internships with local cannabis operators in Alameda County.</a:t>
            </a:r>
          </a:p>
        </p:txBody>
      </p:sp>
    </p:spTree>
    <p:extLst>
      <p:ext uri="{BB962C8B-B14F-4D97-AF65-F5344CB8AC3E}">
        <p14:creationId xmlns:p14="http://schemas.microsoft.com/office/powerpoint/2010/main" val="166189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3134"/>
            <a:ext cx="10972800" cy="1389063"/>
          </a:xfrm>
        </p:spPr>
        <p:txBody>
          <a:bodyPr/>
          <a:lstStyle/>
          <a:p>
            <a:r>
              <a:rPr lang="en-US" sz="4000" dirty="0" smtClean="0"/>
              <a:t>        You are Cordially Invited</a:t>
            </a:r>
            <a:endParaRPr lang="en-US" sz="4000" dirty="0"/>
          </a:p>
        </p:txBody>
      </p:sp>
      <p:pic>
        <p:nvPicPr>
          <p:cNvPr id="7" name="Picture 6"/>
          <p:cNvPicPr>
            <a:picLocks noChangeAspect="1"/>
          </p:cNvPicPr>
          <p:nvPr/>
        </p:nvPicPr>
        <p:blipFill>
          <a:blip r:embed="rId3"/>
          <a:stretch>
            <a:fillRect/>
          </a:stretch>
        </p:blipFill>
        <p:spPr>
          <a:xfrm>
            <a:off x="55494" y="102905"/>
            <a:ext cx="1152318" cy="1152318"/>
          </a:xfrm>
          <a:prstGeom prst="rect">
            <a:avLst/>
          </a:prstGeom>
        </p:spPr>
      </p:pic>
      <p:pic>
        <p:nvPicPr>
          <p:cNvPr id="3" name="Picture 2"/>
          <p:cNvPicPr>
            <a:picLocks noChangeAspect="1"/>
          </p:cNvPicPr>
          <p:nvPr/>
        </p:nvPicPr>
        <p:blipFill>
          <a:blip r:embed="rId4"/>
          <a:stretch>
            <a:fillRect/>
          </a:stretch>
        </p:blipFill>
        <p:spPr>
          <a:xfrm>
            <a:off x="3808568" y="1182072"/>
            <a:ext cx="3190660" cy="2661158"/>
          </a:xfrm>
          <a:prstGeom prst="rect">
            <a:avLst/>
          </a:prstGeom>
        </p:spPr>
      </p:pic>
      <p:sp>
        <p:nvSpPr>
          <p:cNvPr id="5" name="TextBox 4"/>
          <p:cNvSpPr txBox="1"/>
          <p:nvPr/>
        </p:nvSpPr>
        <p:spPr>
          <a:xfrm>
            <a:off x="2268812" y="3659828"/>
            <a:ext cx="8188350" cy="2616101"/>
          </a:xfrm>
          <a:prstGeom prst="rect">
            <a:avLst/>
          </a:prstGeom>
          <a:solidFill>
            <a:schemeClr val="accent1">
              <a:lumMod val="40000"/>
              <a:lumOff val="60000"/>
            </a:schemeClr>
          </a:solidFill>
          <a:ln>
            <a:solidFill>
              <a:schemeClr val="tx2"/>
            </a:solidFill>
          </a:ln>
        </p:spPr>
        <p:txBody>
          <a:bodyPr wrap="square" rtlCol="0" anchor="ctr" anchorCtr="1">
            <a:spAutoFit/>
          </a:bodyPr>
          <a:lstStyle/>
          <a:p>
            <a:pPr algn="ctr"/>
            <a:r>
              <a:rPr lang="en-US" sz="2000" dirty="0" smtClean="0"/>
              <a:t>Please join us for the Alameda County Summer Cannabis Summit</a:t>
            </a:r>
          </a:p>
          <a:p>
            <a:endParaRPr lang="en-US" dirty="0"/>
          </a:p>
          <a:p>
            <a:r>
              <a:rPr lang="en-US" dirty="0" smtClean="0"/>
              <a:t>Date:  		August 2, 2018</a:t>
            </a:r>
          </a:p>
          <a:p>
            <a:r>
              <a:rPr lang="en-US" dirty="0" smtClean="0"/>
              <a:t>Time:  		9am – 4pm</a:t>
            </a:r>
          </a:p>
          <a:p>
            <a:r>
              <a:rPr lang="en-US" dirty="0" smtClean="0"/>
              <a:t>Location:  	Alameda County Board Chambers</a:t>
            </a:r>
          </a:p>
          <a:p>
            <a:r>
              <a:rPr lang="en-US" dirty="0" smtClean="0"/>
              <a:t>Topics:		Equity, Taxation &amp; Cannabis Education for Youth &amp; Adults		</a:t>
            </a:r>
            <a:endParaRPr lang="en-US" dirty="0" smtClean="0"/>
          </a:p>
          <a:p>
            <a:endParaRPr lang="en-US" dirty="0"/>
          </a:p>
          <a:p>
            <a:endParaRPr lang="en-US" dirty="0"/>
          </a:p>
        </p:txBody>
      </p:sp>
      <p:pic>
        <p:nvPicPr>
          <p:cNvPr id="2054" name="Picture 6" descr="Image result for cannabis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53" y="3334343"/>
            <a:ext cx="1535721" cy="15235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4025" y="1633520"/>
            <a:ext cx="1814736" cy="193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6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60849" y="0"/>
            <a:ext cx="3121025" cy="1758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494" y="102905"/>
            <a:ext cx="1152318" cy="1152318"/>
          </a:xfrm>
          <a:prstGeom prst="rect">
            <a:avLst/>
          </a:prstGeom>
        </p:spPr>
      </p:pic>
      <p:sp>
        <p:nvSpPr>
          <p:cNvPr id="4" name="TextBox 3"/>
          <p:cNvSpPr txBox="1"/>
          <p:nvPr/>
        </p:nvSpPr>
        <p:spPr>
          <a:xfrm>
            <a:off x="1031278" y="1482491"/>
            <a:ext cx="9996524" cy="5632311"/>
          </a:xfrm>
          <a:prstGeom prst="rect">
            <a:avLst/>
          </a:prstGeom>
          <a:noFill/>
          <a:ln>
            <a:solidFill>
              <a:schemeClr val="bg2"/>
            </a:solidFill>
          </a:ln>
        </p:spPr>
        <p:txBody>
          <a:bodyPr wrap="square" rtlCol="0" anchor="ctr" anchorCtr="1">
            <a:spAutoFit/>
          </a:bodyPr>
          <a:lstStyle/>
          <a:p>
            <a:r>
              <a:rPr lang="en-US" b="1" dirty="0" smtClean="0">
                <a:solidFill>
                  <a:schemeClr val="tx2"/>
                </a:solidFill>
              </a:rPr>
              <a:t>For more information or questions from the internal workgroup in Alameda County:</a:t>
            </a:r>
          </a:p>
          <a:p>
            <a:endParaRPr lang="en-US" b="1" dirty="0" smtClean="0">
              <a:solidFill>
                <a:schemeClr val="tx2"/>
              </a:solidFill>
            </a:endParaRPr>
          </a:p>
          <a:p>
            <a:pPr algn="ctr"/>
            <a:r>
              <a:rPr lang="en-US" b="1" dirty="0">
                <a:solidFill>
                  <a:schemeClr val="tx2"/>
                </a:solidFill>
              </a:rPr>
              <a:t>Staff Contact</a:t>
            </a:r>
          </a:p>
          <a:p>
            <a:pPr algn="ctr"/>
            <a:r>
              <a:rPr lang="en-US" b="1" dirty="0">
                <a:solidFill>
                  <a:schemeClr val="tx2"/>
                </a:solidFill>
              </a:rPr>
              <a:t>Liz McElligott </a:t>
            </a:r>
            <a:br>
              <a:rPr lang="en-US" b="1" dirty="0">
                <a:solidFill>
                  <a:schemeClr val="tx2"/>
                </a:solidFill>
              </a:rPr>
            </a:br>
            <a:r>
              <a:rPr lang="en-US" b="1" dirty="0">
                <a:solidFill>
                  <a:schemeClr val="tx2"/>
                </a:solidFill>
              </a:rPr>
              <a:t>Alameda County Planning Department </a:t>
            </a:r>
            <a:br>
              <a:rPr lang="en-US" b="1" dirty="0">
                <a:solidFill>
                  <a:schemeClr val="tx2"/>
                </a:solidFill>
              </a:rPr>
            </a:br>
            <a:r>
              <a:rPr lang="en-US" b="1" dirty="0">
                <a:solidFill>
                  <a:schemeClr val="tx2"/>
                </a:solidFill>
              </a:rPr>
              <a:t>224 West Winton Avenue, Suite 111 </a:t>
            </a:r>
            <a:br>
              <a:rPr lang="en-US" b="1" dirty="0">
                <a:solidFill>
                  <a:schemeClr val="tx2"/>
                </a:solidFill>
              </a:rPr>
            </a:br>
            <a:r>
              <a:rPr lang="en-US" b="1" dirty="0">
                <a:solidFill>
                  <a:schemeClr val="tx2"/>
                </a:solidFill>
              </a:rPr>
              <a:t>Hayward, CA 94544 </a:t>
            </a:r>
            <a:br>
              <a:rPr lang="en-US" b="1" dirty="0">
                <a:solidFill>
                  <a:schemeClr val="tx2"/>
                </a:solidFill>
              </a:rPr>
            </a:br>
            <a:r>
              <a:rPr lang="en-US" b="1" dirty="0">
                <a:solidFill>
                  <a:schemeClr val="tx2"/>
                </a:solidFill>
              </a:rPr>
              <a:t>Phone: (510) 670-5400 </a:t>
            </a:r>
            <a:endParaRPr lang="en-US" b="1" dirty="0" smtClean="0">
              <a:solidFill>
                <a:schemeClr val="tx2"/>
              </a:solidFill>
            </a:endParaRPr>
          </a:p>
          <a:p>
            <a:pPr algn="ctr"/>
            <a:endParaRPr lang="en-US" b="1" dirty="0">
              <a:solidFill>
                <a:schemeClr val="tx2"/>
              </a:solidFill>
            </a:endParaRPr>
          </a:p>
          <a:p>
            <a:r>
              <a:rPr lang="en-US" b="1" dirty="0">
                <a:solidFill>
                  <a:schemeClr val="tx2"/>
                </a:solidFill>
              </a:rPr>
              <a:t>For more information or questions from the </a:t>
            </a:r>
            <a:r>
              <a:rPr lang="en-US" b="1" dirty="0" smtClean="0">
                <a:solidFill>
                  <a:schemeClr val="tx2"/>
                </a:solidFill>
              </a:rPr>
              <a:t>external stakeholders workgroup </a:t>
            </a:r>
            <a:r>
              <a:rPr lang="en-US" b="1" dirty="0">
                <a:solidFill>
                  <a:schemeClr val="tx2"/>
                </a:solidFill>
              </a:rPr>
              <a:t>in Alameda County</a:t>
            </a:r>
            <a:r>
              <a:rPr lang="en-US" b="1" dirty="0" smtClean="0">
                <a:solidFill>
                  <a:schemeClr val="tx2"/>
                </a:solidFill>
              </a:rPr>
              <a:t>:</a:t>
            </a:r>
          </a:p>
          <a:p>
            <a:pPr lvl="0" algn="ctr"/>
            <a:r>
              <a:rPr lang="en-US" b="1" dirty="0" smtClean="0">
                <a:solidFill>
                  <a:schemeClr val="tx2"/>
                </a:solidFill>
              </a:rPr>
              <a:t>Staff </a:t>
            </a:r>
            <a:r>
              <a:rPr lang="en-US" b="1" dirty="0">
                <a:solidFill>
                  <a:schemeClr val="tx2"/>
                </a:solidFill>
              </a:rPr>
              <a:t>Contact</a:t>
            </a:r>
          </a:p>
          <a:p>
            <a:pPr lvl="0" algn="ctr"/>
            <a:r>
              <a:rPr lang="en-US" b="1" dirty="0" smtClean="0">
                <a:solidFill>
                  <a:schemeClr val="tx2"/>
                </a:solidFill>
              </a:rPr>
              <a:t>Patricia R. Brooks</a:t>
            </a:r>
            <a:r>
              <a:rPr lang="en-US" b="1" dirty="0">
                <a:solidFill>
                  <a:schemeClr val="tx2"/>
                </a:solidFill>
              </a:rPr>
              <a:t> </a:t>
            </a:r>
            <a:br>
              <a:rPr lang="en-US" b="1" dirty="0">
                <a:solidFill>
                  <a:schemeClr val="tx2"/>
                </a:solidFill>
              </a:rPr>
            </a:br>
            <a:r>
              <a:rPr lang="en-US" b="1" dirty="0" smtClean="0">
                <a:solidFill>
                  <a:schemeClr val="tx2"/>
                </a:solidFill>
              </a:rPr>
              <a:t>Cannabis and Technology Advisor to Supervisor Nate Miley</a:t>
            </a:r>
            <a:r>
              <a:rPr lang="en-US" b="1" dirty="0">
                <a:solidFill>
                  <a:schemeClr val="tx2"/>
                </a:solidFill>
              </a:rPr>
              <a:t> </a:t>
            </a:r>
            <a:br>
              <a:rPr lang="en-US" b="1" dirty="0">
                <a:solidFill>
                  <a:schemeClr val="tx2"/>
                </a:solidFill>
              </a:rPr>
            </a:br>
            <a:r>
              <a:rPr lang="en-US" b="1" dirty="0" smtClean="0">
                <a:solidFill>
                  <a:schemeClr val="tx2"/>
                </a:solidFill>
              </a:rPr>
              <a:t>1221 Oak Street</a:t>
            </a:r>
          </a:p>
          <a:p>
            <a:pPr lvl="0" algn="ctr"/>
            <a:r>
              <a:rPr lang="en-US" b="1" dirty="0" smtClean="0">
                <a:solidFill>
                  <a:schemeClr val="tx2"/>
                </a:solidFill>
              </a:rPr>
              <a:t>Oakland, </a:t>
            </a:r>
            <a:r>
              <a:rPr lang="en-US" b="1" dirty="0">
                <a:solidFill>
                  <a:schemeClr val="tx2"/>
                </a:solidFill>
              </a:rPr>
              <a:t>CA </a:t>
            </a:r>
            <a:r>
              <a:rPr lang="en-US" b="1" dirty="0" smtClean="0">
                <a:solidFill>
                  <a:schemeClr val="tx2"/>
                </a:solidFill>
              </a:rPr>
              <a:t>94612</a:t>
            </a:r>
            <a:r>
              <a:rPr lang="en-US" b="1" dirty="0">
                <a:solidFill>
                  <a:schemeClr val="tx2"/>
                </a:solidFill>
              </a:rPr>
              <a:t/>
            </a:r>
            <a:br>
              <a:rPr lang="en-US" b="1" dirty="0">
                <a:solidFill>
                  <a:schemeClr val="tx2"/>
                </a:solidFill>
              </a:rPr>
            </a:br>
            <a:r>
              <a:rPr lang="en-US" b="1" dirty="0">
                <a:solidFill>
                  <a:schemeClr val="tx2"/>
                </a:solidFill>
              </a:rPr>
              <a:t>Phone: (510) </a:t>
            </a:r>
            <a:r>
              <a:rPr lang="en-US" b="1" dirty="0" smtClean="0">
                <a:solidFill>
                  <a:schemeClr val="tx2"/>
                </a:solidFill>
              </a:rPr>
              <a:t>590-1107</a:t>
            </a:r>
            <a:endParaRPr lang="en-US" b="1" dirty="0">
              <a:solidFill>
                <a:schemeClr val="tx2"/>
              </a:solidFill>
            </a:endParaRPr>
          </a:p>
          <a:p>
            <a:pPr algn="ctr"/>
            <a:endParaRPr lang="en-US" dirty="0"/>
          </a:p>
          <a:p>
            <a:endParaRPr lang="en-US" dirty="0"/>
          </a:p>
          <a:p>
            <a:endParaRPr lang="en-US" dirty="0"/>
          </a:p>
        </p:txBody>
      </p:sp>
    </p:spTree>
    <p:extLst>
      <p:ext uri="{BB962C8B-B14F-4D97-AF65-F5344CB8AC3E}">
        <p14:creationId xmlns:p14="http://schemas.microsoft.com/office/powerpoint/2010/main" val="20674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Cannabis Legislation in California</a:t>
            </a:r>
            <a:endParaRPr lang="en-US" dirty="0"/>
          </a:p>
        </p:txBody>
      </p:sp>
      <p:sp>
        <p:nvSpPr>
          <p:cNvPr id="5" name="Content Placeholder 4"/>
          <p:cNvSpPr>
            <a:spLocks noGrp="1"/>
          </p:cNvSpPr>
          <p:nvPr>
            <p:ph idx="1"/>
          </p:nvPr>
        </p:nvSpPr>
        <p:spPr>
          <a:xfrm>
            <a:off x="609600" y="1600201"/>
            <a:ext cx="10972800" cy="4153828"/>
          </a:xfrm>
        </p:spPr>
        <p:txBody>
          <a:bodyPr>
            <a:noAutofit/>
          </a:bodyPr>
          <a:lstStyle/>
          <a:p>
            <a:r>
              <a:rPr lang="en-US" sz="1800" dirty="0"/>
              <a:t>In 2015, the Legislature passed and the Governor signed into law three bills (Assembly Bills 243 and 266, and Senate Bill 643) that create a licensing and regulatory framework for medical cannabis through the Medical Cannabis Regulation and Safety Act. </a:t>
            </a:r>
            <a:endParaRPr lang="en-US" sz="1800" dirty="0" smtClean="0"/>
          </a:p>
          <a:p>
            <a:pPr marL="0" indent="0">
              <a:buNone/>
            </a:pPr>
            <a:endParaRPr lang="en-US" sz="1800" dirty="0" smtClean="0"/>
          </a:p>
          <a:p>
            <a:r>
              <a:rPr lang="en-US" sz="1800" dirty="0" smtClean="0"/>
              <a:t>This </a:t>
            </a:r>
            <a:r>
              <a:rPr lang="en-US" sz="1800" dirty="0"/>
              <a:t>legislation created the Bureau of Cannabis Control within the Department of Consumer Affairs. It also divided the responsibility for state licensing between three state entities – the CA Department of Food and Agriculture, the CA Department of Public Health and the Bureau of Cannabis Control, with the Bureau designated as the lead agency in regulating the cannabis industry in California.</a:t>
            </a:r>
          </a:p>
          <a:p>
            <a:pPr marL="0" indent="0">
              <a:buNone/>
            </a:pPr>
            <a:endParaRPr lang="en-US" sz="1800" dirty="0"/>
          </a:p>
          <a:p>
            <a:r>
              <a:rPr lang="en-US" sz="1800" dirty="0"/>
              <a:t>In June 2017, the California State Legislature passed a budget trailer bill, Senate Bill 94 (Chapter 27), that integrated MCRSA with AUMA to create the Medicinal and Adult‐Use Cannabis Regulation and Safety Act (MAUCRSA</a:t>
            </a:r>
            <a:r>
              <a:rPr lang="en-US" sz="1800" dirty="0" smtClean="0"/>
              <a:t>).</a:t>
            </a:r>
          </a:p>
          <a:p>
            <a:endParaRPr lang="en-US" sz="1800" dirty="0" smtClean="0"/>
          </a:p>
          <a:p>
            <a:r>
              <a:rPr lang="en-US" sz="1800" dirty="0" smtClean="0"/>
              <a:t>Under </a:t>
            </a:r>
            <a:r>
              <a:rPr lang="en-US" sz="1800" dirty="0"/>
              <a:t>MAUCRSA, a single regulatory system governs the medical and adult use cannabis industry in California.</a:t>
            </a:r>
          </a:p>
          <a:p>
            <a:endParaRPr lang="en-US" sz="1800" dirty="0"/>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329652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Cannabis </a:t>
            </a:r>
            <a:br>
              <a:rPr lang="en-US" dirty="0" smtClean="0"/>
            </a:br>
            <a:r>
              <a:rPr lang="en-US" dirty="0" smtClean="0"/>
              <a:t>Program Priorities</a:t>
            </a:r>
            <a:endParaRPr lang="en-US" dirty="0"/>
          </a:p>
        </p:txBody>
      </p:sp>
      <p:sp>
        <p:nvSpPr>
          <p:cNvPr id="3" name="Content Placeholder 2"/>
          <p:cNvSpPr>
            <a:spLocks noGrp="1"/>
          </p:cNvSpPr>
          <p:nvPr>
            <p:ph idx="1"/>
          </p:nvPr>
        </p:nvSpPr>
        <p:spPr>
          <a:xfrm>
            <a:off x="609600" y="1846262"/>
            <a:ext cx="10972800" cy="3944938"/>
          </a:xfrm>
        </p:spPr>
        <p:txBody>
          <a:bodyPr>
            <a:noAutofit/>
          </a:bodyPr>
          <a:lstStyle/>
          <a:p>
            <a:r>
              <a:rPr lang="en-US" sz="2800" dirty="0"/>
              <a:t>The </a:t>
            </a:r>
            <a:r>
              <a:rPr lang="en-US" sz="2800" dirty="0" smtClean="0"/>
              <a:t>creation of the Medicinal </a:t>
            </a:r>
            <a:r>
              <a:rPr lang="en-US" sz="2800" dirty="0"/>
              <a:t>and Adult-Use Cannabis Regulation and Safety Act </a:t>
            </a:r>
            <a:endParaRPr lang="en-US" sz="2800" dirty="0" smtClean="0"/>
          </a:p>
          <a:p>
            <a:r>
              <a:rPr lang="en-US" sz="2800" dirty="0" smtClean="0"/>
              <a:t>A </a:t>
            </a:r>
            <a:r>
              <a:rPr lang="en-US" sz="2800" dirty="0"/>
              <a:t>single regulatory system for commercial cannabis activity in California </a:t>
            </a:r>
            <a:endParaRPr lang="en-US" sz="2800" dirty="0" smtClean="0"/>
          </a:p>
          <a:p>
            <a:r>
              <a:rPr lang="en-US" sz="2800" dirty="0" smtClean="0"/>
              <a:t>Requires </a:t>
            </a:r>
            <a:r>
              <a:rPr lang="en-US" sz="2800" dirty="0"/>
              <a:t>all persons engaged in commercial cannabis activity to be licensed </a:t>
            </a:r>
            <a:endParaRPr lang="en-US" sz="2800" dirty="0" smtClean="0"/>
          </a:p>
          <a:p>
            <a:r>
              <a:rPr lang="en-US" sz="2800" dirty="0" smtClean="0"/>
              <a:t>Allows </a:t>
            </a:r>
            <a:r>
              <a:rPr lang="en-US" sz="2800" dirty="0"/>
              <a:t>local jurisdictions to control what activities are permitted in their jurisdiction </a:t>
            </a:r>
            <a:endParaRPr lang="en-US" sz="2800" dirty="0" smtClean="0"/>
          </a:p>
          <a:p>
            <a:r>
              <a:rPr lang="en-US" sz="2800" dirty="0" smtClean="0"/>
              <a:t>Places </a:t>
            </a:r>
            <a:r>
              <a:rPr lang="en-US" sz="2800" dirty="0"/>
              <a:t>the protection of the public as the highest priority </a:t>
            </a:r>
            <a:endParaRPr lang="en-US" sz="2800" dirty="0" smtClean="0"/>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322120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028" y="282498"/>
            <a:ext cx="8446584" cy="862361"/>
          </a:xfrm>
        </p:spPr>
        <p:txBody>
          <a:bodyPr/>
          <a:lstStyle/>
          <a:p>
            <a:pPr algn="ctr"/>
            <a:r>
              <a:rPr lang="en-US" sz="2800" dirty="0" smtClean="0">
                <a:solidFill>
                  <a:schemeClr val="accent2">
                    <a:lumMod val="75000"/>
                  </a:schemeClr>
                </a:solidFill>
              </a:rPr>
              <a:t>The Three Licensing Authorities in  California</a:t>
            </a:r>
            <a:endParaRPr lang="en-US" sz="2800" dirty="0">
              <a:solidFill>
                <a:schemeClr val="accent2">
                  <a:lumMod val="75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773" y="1144859"/>
            <a:ext cx="8561543" cy="5086908"/>
          </a:xfrm>
        </p:spPr>
      </p:pic>
      <p:pic>
        <p:nvPicPr>
          <p:cNvPr id="5" name="Picture 4"/>
          <p:cNvPicPr>
            <a:picLocks noChangeAspect="1"/>
          </p:cNvPicPr>
          <p:nvPr/>
        </p:nvPicPr>
        <p:blipFill>
          <a:blip r:embed="rId3"/>
          <a:stretch>
            <a:fillRect/>
          </a:stretch>
        </p:blipFill>
        <p:spPr>
          <a:xfrm>
            <a:off x="77797" y="72049"/>
            <a:ext cx="1597480" cy="1597480"/>
          </a:xfrm>
          <a:prstGeom prst="rect">
            <a:avLst/>
          </a:prstGeom>
        </p:spPr>
      </p:pic>
    </p:spTree>
    <p:extLst>
      <p:ext uri="{BB962C8B-B14F-4D97-AF65-F5344CB8AC3E}">
        <p14:creationId xmlns:p14="http://schemas.microsoft.com/office/powerpoint/2010/main" val="94498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Categories in California</a:t>
            </a:r>
            <a:endParaRPr lang="en-US" dirty="0"/>
          </a:p>
        </p:txBody>
      </p:sp>
      <p:sp>
        <p:nvSpPr>
          <p:cNvPr id="3" name="Content Placeholder 2"/>
          <p:cNvSpPr>
            <a:spLocks noGrp="1"/>
          </p:cNvSpPr>
          <p:nvPr>
            <p:ph idx="1"/>
          </p:nvPr>
        </p:nvSpPr>
        <p:spPr>
          <a:xfrm>
            <a:off x="609600" y="1846262"/>
            <a:ext cx="10972800" cy="4368684"/>
          </a:xfrm>
        </p:spPr>
        <p:txBody>
          <a:bodyPr>
            <a:normAutofit lnSpcReduction="10000"/>
          </a:bodyPr>
          <a:lstStyle/>
          <a:p>
            <a:pPr marL="0" indent="0" algn="ctr">
              <a:buNone/>
            </a:pPr>
            <a:r>
              <a:rPr lang="en-US" dirty="0"/>
              <a:t>License Categories: M (Medicinal) or A (Adult -Use) </a:t>
            </a:r>
            <a:endParaRPr lang="en-US" dirty="0" smtClean="0"/>
          </a:p>
          <a:p>
            <a:pPr marL="0" indent="0" algn="ctr">
              <a:buNone/>
            </a:pPr>
            <a:endParaRPr lang="en-US" dirty="0" smtClean="0"/>
          </a:p>
          <a:p>
            <a:pPr algn="ctr"/>
            <a:r>
              <a:rPr lang="en-US" dirty="0" smtClean="0"/>
              <a:t>Distributor </a:t>
            </a:r>
            <a:r>
              <a:rPr lang="en-US" dirty="0"/>
              <a:t>(Type 11) </a:t>
            </a:r>
            <a:endParaRPr lang="en-US" dirty="0" smtClean="0"/>
          </a:p>
          <a:p>
            <a:pPr algn="ctr"/>
            <a:r>
              <a:rPr lang="en-US" dirty="0" smtClean="0"/>
              <a:t>Distributor </a:t>
            </a:r>
            <a:r>
              <a:rPr lang="en-US" dirty="0"/>
              <a:t>Transport Only (Type 13) </a:t>
            </a:r>
            <a:endParaRPr lang="en-US" dirty="0" smtClean="0"/>
          </a:p>
          <a:p>
            <a:pPr algn="ctr"/>
            <a:r>
              <a:rPr lang="en-US" dirty="0" smtClean="0"/>
              <a:t>Retailer </a:t>
            </a:r>
            <a:r>
              <a:rPr lang="en-US" dirty="0"/>
              <a:t>(Type 10) </a:t>
            </a:r>
            <a:endParaRPr lang="en-US" dirty="0" smtClean="0"/>
          </a:p>
          <a:p>
            <a:pPr algn="ctr"/>
            <a:r>
              <a:rPr lang="en-US" dirty="0" smtClean="0"/>
              <a:t>Non-Storefront </a:t>
            </a:r>
            <a:r>
              <a:rPr lang="en-US" dirty="0"/>
              <a:t>Retailer (Type 9) </a:t>
            </a:r>
            <a:endParaRPr lang="en-US" dirty="0" smtClean="0"/>
          </a:p>
          <a:p>
            <a:pPr algn="ctr"/>
            <a:r>
              <a:rPr lang="en-US" dirty="0" smtClean="0"/>
              <a:t>Microbusiness </a:t>
            </a:r>
            <a:r>
              <a:rPr lang="en-US" dirty="0"/>
              <a:t>(Type 12) </a:t>
            </a:r>
            <a:endParaRPr lang="en-US" dirty="0" smtClean="0"/>
          </a:p>
          <a:p>
            <a:pPr algn="ctr"/>
            <a:r>
              <a:rPr lang="en-US" dirty="0" smtClean="0"/>
              <a:t>Testing </a:t>
            </a:r>
            <a:r>
              <a:rPr lang="en-US" dirty="0"/>
              <a:t>Laboratory (Type 8, no M or A designation) </a:t>
            </a:r>
            <a:endParaRPr lang="en-US" dirty="0" smtClean="0"/>
          </a:p>
          <a:p>
            <a:pPr algn="ctr"/>
            <a:r>
              <a:rPr lang="en-US" dirty="0" smtClean="0"/>
              <a:t>Cannabis </a:t>
            </a:r>
            <a:r>
              <a:rPr lang="en-US" dirty="0"/>
              <a:t>Event Organizer (Type 14) </a:t>
            </a:r>
            <a:endParaRPr lang="en-US" dirty="0" smtClean="0"/>
          </a:p>
          <a:p>
            <a:pPr algn="ctr"/>
            <a:r>
              <a:rPr lang="en-US" dirty="0" smtClean="0"/>
              <a:t>Temporary </a:t>
            </a:r>
            <a:r>
              <a:rPr lang="en-US" dirty="0"/>
              <a:t>Cannabis Event </a:t>
            </a:r>
          </a:p>
        </p:txBody>
      </p:sp>
      <p:pic>
        <p:nvPicPr>
          <p:cNvPr id="4" name="Picture 3"/>
          <p:cNvPicPr>
            <a:picLocks noChangeAspect="1"/>
          </p:cNvPicPr>
          <p:nvPr/>
        </p:nvPicPr>
        <p:blipFill>
          <a:blip r:embed="rId3"/>
          <a:stretch>
            <a:fillRect/>
          </a:stretch>
        </p:blipFill>
        <p:spPr>
          <a:xfrm>
            <a:off x="9164908" y="2284606"/>
            <a:ext cx="2857500" cy="2095500"/>
          </a:xfrm>
          <a:prstGeom prst="rect">
            <a:avLst/>
          </a:prstGeom>
        </p:spPr>
      </p:pic>
      <p:pic>
        <p:nvPicPr>
          <p:cNvPr id="5" name="Picture 4"/>
          <p:cNvPicPr>
            <a:picLocks noChangeAspect="1"/>
          </p:cNvPicPr>
          <p:nvPr/>
        </p:nvPicPr>
        <p:blipFill>
          <a:blip r:embed="rId4"/>
          <a:stretch>
            <a:fillRect/>
          </a:stretch>
        </p:blipFill>
        <p:spPr>
          <a:xfrm>
            <a:off x="55494" y="102905"/>
            <a:ext cx="1152318" cy="1152318"/>
          </a:xfrm>
          <a:prstGeom prst="rect">
            <a:avLst/>
          </a:prstGeom>
        </p:spPr>
      </p:pic>
    </p:spTree>
    <p:extLst>
      <p:ext uri="{BB962C8B-B14F-4D97-AF65-F5344CB8AC3E}">
        <p14:creationId xmlns:p14="http://schemas.microsoft.com/office/powerpoint/2010/main" val="2694477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License Type in California</a:t>
            </a:r>
            <a:endParaRPr lang="en-US" dirty="0"/>
          </a:p>
        </p:txBody>
      </p:sp>
      <p:sp>
        <p:nvSpPr>
          <p:cNvPr id="3" name="Content Placeholder 2"/>
          <p:cNvSpPr>
            <a:spLocks noGrp="1"/>
          </p:cNvSpPr>
          <p:nvPr>
            <p:ph idx="1"/>
          </p:nvPr>
        </p:nvSpPr>
        <p:spPr>
          <a:xfrm>
            <a:off x="609600" y="1846262"/>
            <a:ext cx="10972800" cy="4368684"/>
          </a:xfrm>
        </p:spPr>
        <p:txBody>
          <a:bodyPr>
            <a:normAutofit/>
          </a:bodyPr>
          <a:lstStyle/>
          <a:p>
            <a:pPr marL="0" indent="0">
              <a:buNone/>
            </a:pPr>
            <a:r>
              <a:rPr lang="en-US" dirty="0"/>
              <a:t>Shared-Use Manufacturing Facilities </a:t>
            </a:r>
            <a:endParaRPr lang="en-US" dirty="0" smtClean="0"/>
          </a:p>
          <a:p>
            <a:r>
              <a:rPr lang="en-US" dirty="0" smtClean="0"/>
              <a:t>On </a:t>
            </a:r>
            <a:r>
              <a:rPr lang="en-US" dirty="0"/>
              <a:t>March 22, 2018, the State Department of Public Health (CDPH) issued emergency regulations for a Type S manufacturing license which would allow the license holder to conduct manufacturing operations at a shared-use facility. </a:t>
            </a:r>
            <a:endParaRPr lang="en-US" dirty="0" smtClean="0"/>
          </a:p>
          <a:p>
            <a:r>
              <a:rPr lang="en-US" dirty="0" smtClean="0"/>
              <a:t>The </a:t>
            </a:r>
            <a:r>
              <a:rPr lang="en-US" dirty="0"/>
              <a:t>regulations define shared-use facility as a manufacturing facility operated by a Type 7, Type 6, or Type N licensee in which Type S licensees are authorized to conduct manufacturing operations. </a:t>
            </a:r>
            <a:endParaRPr lang="en-US" dirty="0" smtClean="0"/>
          </a:p>
          <a:p>
            <a:r>
              <a:rPr lang="en-US" dirty="0" smtClean="0"/>
              <a:t>To </a:t>
            </a:r>
            <a:r>
              <a:rPr lang="en-US" dirty="0"/>
              <a:t>operate a shared-use facility, the Type 7, Type 6, or Type N licensee must register with CDPH. </a:t>
            </a:r>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1839850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Counties in California are Approving Cannabis Programs</a:t>
            </a:r>
            <a:endParaRPr lang="en-US" dirty="0"/>
          </a:p>
        </p:txBody>
      </p:sp>
      <p:pic>
        <p:nvPicPr>
          <p:cNvPr id="2050" name="Picture 2" descr="Image result for cannabis legalization map 2018"/>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056359"/>
            <a:ext cx="6173632" cy="34746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60996" y="1813930"/>
            <a:ext cx="4601736" cy="4133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5494" y="102905"/>
            <a:ext cx="1152318" cy="1152318"/>
          </a:xfrm>
          <a:prstGeom prst="rect">
            <a:avLst/>
          </a:prstGeom>
        </p:spPr>
      </p:pic>
    </p:spTree>
    <p:extLst>
      <p:ext uri="{BB962C8B-B14F-4D97-AF65-F5344CB8AC3E}">
        <p14:creationId xmlns:p14="http://schemas.microsoft.com/office/powerpoint/2010/main" val="328835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03" name="OTLSHAPE_M_22ba966897a34657afc169ade639a7fb_Connector1"/>
          <p:cNvCxnSpPr/>
          <p:nvPr>
            <p:custDataLst>
              <p:tags r:id="rId2"/>
            </p:custDataLst>
          </p:nvPr>
        </p:nvCxnSpPr>
        <p:spPr>
          <a:xfrm>
            <a:off x="2363363" y="1810028"/>
            <a:ext cx="6580" cy="1094614"/>
          </a:xfrm>
          <a:prstGeom prst="line">
            <a:avLst/>
          </a:prstGeom>
          <a:ln w="9525" cap="flat" cmpd="sng" algn="ctr">
            <a:solidFill>
              <a:schemeClr val="accent3">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8" name="OTLSHAPE_TB_00000000000000000000000000000000_LeftEndCaps" hidden="1"/>
          <p:cNvSpPr txBox="1"/>
          <p:nvPr>
            <p:custDataLst>
              <p:tags r:id="rId3"/>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smtClean="0">
                <a:solidFill>
                  <a:srgbClr val="A6B727"/>
                </a:solidFill>
              </a:rPr>
              <a:t>1980</a:t>
            </a:r>
            <a:endParaRPr lang="en-US" b="1">
              <a:solidFill>
                <a:srgbClr val="A6B727"/>
              </a:solidFill>
            </a:endParaRPr>
          </a:p>
        </p:txBody>
      </p:sp>
      <p:sp>
        <p:nvSpPr>
          <p:cNvPr id="679" name="OTLSHAPE_TB_00000000000000000000000000000000_RightEndCaps" hidden="1"/>
          <p:cNvSpPr txBox="1"/>
          <p:nvPr>
            <p:custDataLst>
              <p:tags r:id="rId4"/>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smtClean="0">
                <a:solidFill>
                  <a:srgbClr val="A6B727"/>
                </a:solidFill>
              </a:rPr>
              <a:t>2019</a:t>
            </a:r>
            <a:endParaRPr lang="en-US" b="1">
              <a:solidFill>
                <a:srgbClr val="A6B727"/>
              </a:solidFill>
            </a:endParaRPr>
          </a:p>
        </p:txBody>
      </p:sp>
      <p:sp>
        <p:nvSpPr>
          <p:cNvPr id="680" name="OTLSHAPE_TB_00000000000000000000000000000000_ScaleContainer"/>
          <p:cNvSpPr/>
          <p:nvPr>
            <p:custDataLst>
              <p:tags r:id="rId5"/>
            </p:custDataLst>
          </p:nvPr>
        </p:nvSpPr>
        <p:spPr>
          <a:xfrm>
            <a:off x="844465" y="2912541"/>
            <a:ext cx="10515600" cy="381000"/>
          </a:xfrm>
          <a:prstGeom prst="round2DiagRect">
            <a:avLst>
              <a:gd name="adj1" fmla="val 100000"/>
              <a:gd name="adj2" fmla="val 0"/>
            </a:avLst>
          </a:prstGeom>
          <a:gradFill flip="none" rotWithShape="1">
            <a:gsLst>
              <a:gs pos="0">
                <a:srgbClr val="A6B727"/>
              </a:gs>
              <a:gs pos="100000">
                <a:srgbClr val="737F1C"/>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1" name="OTLSHAPE_TB_00000000000000000000000000000000_ElapsedTime" hidden="1"/>
          <p:cNvSpPr/>
          <p:nvPr>
            <p:custDataLst>
              <p:tags r:id="rId6"/>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2" name="OTLSHAPE_TB_00000000000000000000000000000000_TodayMarkerShape" hidden="1"/>
          <p:cNvSpPr/>
          <p:nvPr>
            <p:custDataLst>
              <p:tags r:id="rId7"/>
            </p:custDataLst>
          </p:nvPr>
        </p:nvSpPr>
        <p:spPr>
          <a:xfrm>
            <a:off x="1032747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3" name="OTLSHAPE_TB_00000000000000000000000000000000_TodayMarkerText" hidden="1"/>
          <p:cNvSpPr txBox="1"/>
          <p:nvPr>
            <p:custDataLst>
              <p:tags r:id="rId8"/>
            </p:custDataLst>
          </p:nvPr>
        </p:nvSpPr>
        <p:spPr>
          <a:xfrm>
            <a:off x="10381899" y="3251200"/>
            <a:ext cx="363369" cy="184666"/>
          </a:xfrm>
          <a:prstGeom prst="rect">
            <a:avLst/>
          </a:prstGeom>
          <a:noFill/>
        </p:spPr>
        <p:txBody>
          <a:bodyPr vert="horz" wrap="none" lIns="0" tIns="0" rIns="0" bIns="0" rtlCol="0" anchor="ctr" anchorCtr="0">
            <a:spAutoFit/>
          </a:bodyPr>
          <a:lstStyle/>
          <a:p>
            <a:pPr algn="ctr"/>
            <a:r>
              <a:rPr lang="en-US" sz="1200" smtClean="0">
                <a:solidFill>
                  <a:srgbClr val="000000"/>
                </a:solidFill>
              </a:rPr>
              <a:t>Today</a:t>
            </a:r>
            <a:endParaRPr lang="en-US" sz="1200">
              <a:solidFill>
                <a:srgbClr val="000000"/>
              </a:solidFill>
            </a:endParaRPr>
          </a:p>
        </p:txBody>
      </p:sp>
      <p:sp>
        <p:nvSpPr>
          <p:cNvPr id="684" name="OTLSHAPE_TB_00000000000000000000000000000000_TimescaleInterval1"/>
          <p:cNvSpPr txBox="1"/>
          <p:nvPr>
            <p:custDataLst>
              <p:tags r:id="rId9"/>
            </p:custDataLst>
          </p:nvPr>
        </p:nvSpPr>
        <p:spPr>
          <a:xfrm>
            <a:off x="1047993" y="3043912"/>
            <a:ext cx="304955" cy="186055"/>
          </a:xfrm>
          <a:prstGeom prst="rect">
            <a:avLst/>
          </a:prstGeom>
          <a:noFill/>
        </p:spPr>
        <p:txBody>
          <a:bodyPr vert="horz" wrap="none" lIns="0" tIns="0" rIns="0" bIns="0" rtlCol="0" anchor="ctr" anchorCtr="0">
            <a:noAutofit/>
          </a:bodyPr>
          <a:lstStyle/>
          <a:p>
            <a:r>
              <a:rPr lang="en-US" sz="1200" spc="-20" dirty="0" smtClean="0">
                <a:solidFill>
                  <a:prstClr val="white"/>
                </a:solidFill>
              </a:rPr>
              <a:t>… 2015</a:t>
            </a:r>
            <a:endParaRPr lang="en-US" sz="1200" spc="-20" dirty="0">
              <a:solidFill>
                <a:prstClr val="white"/>
              </a:solidFill>
            </a:endParaRPr>
          </a:p>
        </p:txBody>
      </p:sp>
      <p:cxnSp>
        <p:nvCxnSpPr>
          <p:cNvPr id="689" name="OTLSHAPE_TB_00000000000000000000000000000000_Separator3"/>
          <p:cNvCxnSpPr/>
          <p:nvPr>
            <p:custDataLst>
              <p:tags r:id="rId10"/>
            </p:custDataLst>
          </p:nvPr>
        </p:nvCxnSpPr>
        <p:spPr>
          <a:xfrm>
            <a:off x="2466949" y="2790423"/>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0" name="OTLSHAPE_TB_00000000000000000000000000000000_TimescaleInterval4"/>
          <p:cNvSpPr txBox="1"/>
          <p:nvPr>
            <p:custDataLst>
              <p:tags r:id="rId11"/>
            </p:custDataLst>
          </p:nvPr>
        </p:nvSpPr>
        <p:spPr>
          <a:xfrm>
            <a:off x="2497503" y="3039679"/>
            <a:ext cx="304955" cy="186055"/>
          </a:xfrm>
          <a:prstGeom prst="rect">
            <a:avLst/>
          </a:prstGeom>
          <a:noFill/>
        </p:spPr>
        <p:txBody>
          <a:bodyPr vert="horz" wrap="none" lIns="0" tIns="0" rIns="0" bIns="0" rtlCol="0" anchor="ctr" anchorCtr="0">
            <a:noAutofit/>
          </a:bodyPr>
          <a:lstStyle/>
          <a:p>
            <a:r>
              <a:rPr lang="en-US" sz="1200" spc="-20" dirty="0" smtClean="0">
                <a:solidFill>
                  <a:prstClr val="white"/>
                </a:solidFill>
              </a:rPr>
              <a:t>2016</a:t>
            </a:r>
            <a:endParaRPr lang="en-US" sz="1200" spc="-20" dirty="0">
              <a:solidFill>
                <a:prstClr val="white"/>
              </a:solidFill>
            </a:endParaRPr>
          </a:p>
        </p:txBody>
      </p:sp>
      <p:cxnSp>
        <p:nvCxnSpPr>
          <p:cNvPr id="695" name="OTLSHAPE_TB_00000000000000000000000000000000_Separator6"/>
          <p:cNvCxnSpPr/>
          <p:nvPr>
            <p:custDataLst>
              <p:tags r:id="rId12"/>
            </p:custDataLst>
          </p:nvPr>
        </p:nvCxnSpPr>
        <p:spPr>
          <a:xfrm>
            <a:off x="6102265" y="2794656"/>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6" name="OTLSHAPE_TB_00000000000000000000000000000000_TimescaleInterval7"/>
          <p:cNvSpPr txBox="1"/>
          <p:nvPr>
            <p:custDataLst>
              <p:tags r:id="rId13"/>
            </p:custDataLst>
          </p:nvPr>
        </p:nvSpPr>
        <p:spPr>
          <a:xfrm>
            <a:off x="6153316" y="3021000"/>
            <a:ext cx="304955" cy="207387"/>
          </a:xfrm>
          <a:prstGeom prst="rect">
            <a:avLst/>
          </a:prstGeom>
          <a:noFill/>
        </p:spPr>
        <p:txBody>
          <a:bodyPr vert="horz" wrap="none" lIns="0" tIns="0" rIns="0" bIns="0" rtlCol="0" anchor="ctr" anchorCtr="0">
            <a:noAutofit/>
          </a:bodyPr>
          <a:lstStyle/>
          <a:p>
            <a:r>
              <a:rPr lang="en-US" sz="1200" spc="-20" dirty="0" smtClean="0">
                <a:solidFill>
                  <a:prstClr val="white"/>
                </a:solidFill>
              </a:rPr>
              <a:t>2017</a:t>
            </a:r>
            <a:endParaRPr lang="en-US" sz="1200" spc="-20" dirty="0">
              <a:solidFill>
                <a:prstClr val="white"/>
              </a:solidFill>
            </a:endParaRPr>
          </a:p>
        </p:txBody>
      </p:sp>
      <p:cxnSp>
        <p:nvCxnSpPr>
          <p:cNvPr id="701" name="OTLSHAPE_TB_00000000000000000000000000000000_Separator9"/>
          <p:cNvCxnSpPr/>
          <p:nvPr>
            <p:custDataLst>
              <p:tags r:id="rId14"/>
            </p:custDataLst>
          </p:nvPr>
        </p:nvCxnSpPr>
        <p:spPr>
          <a:xfrm>
            <a:off x="9750282" y="2781302"/>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2" name="OTLSHAPE_TB_00000000000000000000000000000000_TimescaleInterval10"/>
          <p:cNvSpPr txBox="1"/>
          <p:nvPr>
            <p:custDataLst>
              <p:tags r:id="rId15"/>
            </p:custDataLst>
          </p:nvPr>
        </p:nvSpPr>
        <p:spPr>
          <a:xfrm>
            <a:off x="9795939" y="3019767"/>
            <a:ext cx="304955" cy="186055"/>
          </a:xfrm>
          <a:prstGeom prst="rect">
            <a:avLst/>
          </a:prstGeom>
          <a:noFill/>
        </p:spPr>
        <p:txBody>
          <a:bodyPr vert="horz" wrap="none" lIns="0" tIns="0" rIns="0" bIns="0" rtlCol="0" anchor="ctr" anchorCtr="0">
            <a:noAutofit/>
          </a:bodyPr>
          <a:lstStyle/>
          <a:p>
            <a:r>
              <a:rPr lang="en-US" sz="1200" spc="-20" dirty="0" smtClean="0">
                <a:solidFill>
                  <a:prstClr val="white"/>
                </a:solidFill>
              </a:rPr>
              <a:t>2018 …</a:t>
            </a:r>
            <a:endParaRPr lang="en-US" sz="1200" spc="-20" dirty="0">
              <a:solidFill>
                <a:prstClr val="white"/>
              </a:solidFill>
            </a:endParaRPr>
          </a:p>
        </p:txBody>
      </p:sp>
      <p:sp>
        <p:nvSpPr>
          <p:cNvPr id="711" name="OTLSHAPE_M_22ba966897a34657afc169ade639a7fb_Title"/>
          <p:cNvSpPr txBox="1"/>
          <p:nvPr>
            <p:custDataLst>
              <p:tags r:id="rId16"/>
            </p:custDataLst>
          </p:nvPr>
        </p:nvSpPr>
        <p:spPr>
          <a:xfrm>
            <a:off x="782226" y="1705618"/>
            <a:ext cx="1648243" cy="186411"/>
          </a:xfrm>
          <a:prstGeom prst="rect">
            <a:avLst/>
          </a:prstGeom>
          <a:noFill/>
        </p:spPr>
        <p:txBody>
          <a:bodyPr vert="horz" wrap="square" lIns="0" tIns="0" rIns="0" bIns="0" rtlCol="0" anchor="ctr" anchorCtr="0">
            <a:spAutoFit/>
          </a:bodyPr>
          <a:lstStyle/>
          <a:p>
            <a:r>
              <a:rPr lang="en-US" sz="1200" spc="-4" dirty="0" smtClean="0">
                <a:solidFill>
                  <a:srgbClr val="DF5327"/>
                </a:solidFill>
                <a:latin typeface="Arial" panose="020B0604020202020204" pitchFamily="34" charset="0"/>
              </a:rPr>
              <a:t>Project Commences</a:t>
            </a:r>
            <a:endParaRPr lang="en-US" sz="1200" spc="-4" dirty="0">
              <a:solidFill>
                <a:srgbClr val="DF5327"/>
              </a:solidFill>
              <a:latin typeface="Arial" panose="020B0604020202020204" pitchFamily="34" charset="0"/>
            </a:endParaRPr>
          </a:p>
        </p:txBody>
      </p:sp>
      <p:sp>
        <p:nvSpPr>
          <p:cNvPr id="712" name="OTLSHAPE_M_22ba966897a34657afc169ade639a7fb_Date"/>
          <p:cNvSpPr txBox="1"/>
          <p:nvPr>
            <p:custDataLst>
              <p:tags r:id="rId17"/>
            </p:custDataLst>
          </p:nvPr>
        </p:nvSpPr>
        <p:spPr>
          <a:xfrm>
            <a:off x="784218" y="1559725"/>
            <a:ext cx="929340" cy="153888"/>
          </a:xfrm>
          <a:prstGeom prst="rect">
            <a:avLst/>
          </a:prstGeom>
          <a:noFill/>
        </p:spPr>
        <p:txBody>
          <a:bodyPr vert="horz" wrap="square" lIns="0" tIns="0" rIns="0" bIns="0" rtlCol="0" anchor="ctr" anchorCtr="0">
            <a:spAutoFit/>
          </a:bodyPr>
          <a:lstStyle/>
          <a:p>
            <a:r>
              <a:rPr lang="en-US" sz="1000" dirty="0" smtClean="0">
                <a:solidFill>
                  <a:srgbClr val="A6B727"/>
                </a:solidFill>
                <a:latin typeface="Arial Narrow" panose="020B0606020202030204" pitchFamily="34" charset="0"/>
              </a:rPr>
              <a:t>December 5, 2015</a:t>
            </a:r>
            <a:endParaRPr lang="en-US" sz="1000" dirty="0">
              <a:solidFill>
                <a:srgbClr val="A6B727"/>
              </a:solidFill>
              <a:latin typeface="Arial Narrow" panose="020B0606020202030204" pitchFamily="34" charset="0"/>
            </a:endParaRPr>
          </a:p>
        </p:txBody>
      </p:sp>
      <p:sp>
        <p:nvSpPr>
          <p:cNvPr id="713" name="OTLSHAPE_M_22ba966897a34657afc169ade639a7fb_Shape"/>
          <p:cNvSpPr/>
          <p:nvPr>
            <p:custDataLst>
              <p:tags r:id="rId18"/>
            </p:custDataLst>
          </p:nvPr>
        </p:nvSpPr>
        <p:spPr>
          <a:xfrm rot="5400000">
            <a:off x="2189796" y="1727478"/>
            <a:ext cx="165100" cy="165100"/>
          </a:xfrm>
          <a:prstGeom prst="flowChartMerge">
            <a:avLst/>
          </a:prstGeom>
          <a:solidFill>
            <a:schemeClr val="accent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8" name="OTLSHAPE_M_dba9f1cc2041410b849ee590e76c7780_Date"/>
          <p:cNvSpPr txBox="1"/>
          <p:nvPr>
            <p:custDataLst>
              <p:tags r:id="rId19"/>
            </p:custDataLst>
          </p:nvPr>
        </p:nvSpPr>
        <p:spPr>
          <a:xfrm>
            <a:off x="6544159" y="1719586"/>
            <a:ext cx="596900"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March 2017</a:t>
            </a:r>
            <a:endParaRPr lang="en-US" sz="1000" dirty="0">
              <a:solidFill>
                <a:srgbClr val="A6B727"/>
              </a:solidFill>
              <a:latin typeface="Arial Narrow" panose="020B0606020202030204" pitchFamily="34" charset="0"/>
            </a:endParaRPr>
          </a:p>
        </p:txBody>
      </p:sp>
      <p:sp>
        <p:nvSpPr>
          <p:cNvPr id="719" name="OTLSHAPE_M_dba9f1cc2041410b849ee590e76c7780_Shape"/>
          <p:cNvSpPr/>
          <p:nvPr>
            <p:custDataLst>
              <p:tags r:id="rId20"/>
            </p:custDataLst>
          </p:nvPr>
        </p:nvSpPr>
        <p:spPr>
          <a:xfrm>
            <a:off x="7048124" y="2730611"/>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6" name="OTLSHAPE_M_516c2b687a0e49c6ad1a04234904938f_Title"/>
          <p:cNvSpPr txBox="1"/>
          <p:nvPr>
            <p:custDataLst>
              <p:tags r:id="rId21"/>
            </p:custDataLst>
          </p:nvPr>
        </p:nvSpPr>
        <p:spPr>
          <a:xfrm>
            <a:off x="10363059" y="1876018"/>
            <a:ext cx="419100" cy="184666"/>
          </a:xfrm>
          <a:prstGeom prst="rect">
            <a:avLst/>
          </a:prstGeom>
          <a:noFill/>
        </p:spPr>
        <p:txBody>
          <a:bodyPr vert="horz" wrap="square" lIns="0" tIns="0" rIns="0" bIns="0" rtlCol="0" anchor="ctr" anchorCtr="0">
            <a:spAutoFit/>
          </a:bodyPr>
          <a:lstStyle/>
          <a:p>
            <a:r>
              <a:rPr lang="en-US" sz="1200" spc="-22" dirty="0" smtClean="0">
                <a:solidFill>
                  <a:srgbClr val="DF5327"/>
                </a:solidFill>
                <a:latin typeface="Arial" panose="020B0604020202020204" pitchFamily="34" charset="0"/>
              </a:rPr>
              <a:t>Today</a:t>
            </a:r>
            <a:endParaRPr lang="en-US" sz="1200" spc="-22" dirty="0">
              <a:solidFill>
                <a:srgbClr val="DF5327"/>
              </a:solidFill>
              <a:latin typeface="Arial" panose="020B0604020202020204" pitchFamily="34" charset="0"/>
            </a:endParaRPr>
          </a:p>
        </p:txBody>
      </p:sp>
      <p:sp>
        <p:nvSpPr>
          <p:cNvPr id="728" name="OTLSHAPE_M_516c2b687a0e49c6ad1a04234904938f_Shape"/>
          <p:cNvSpPr/>
          <p:nvPr>
            <p:custDataLst>
              <p:tags r:id="rId22"/>
            </p:custDataLst>
          </p:nvPr>
        </p:nvSpPr>
        <p:spPr>
          <a:xfrm rot="16200000">
            <a:off x="10204825" y="1895584"/>
            <a:ext cx="165100" cy="165100"/>
          </a:xfrm>
          <a:prstGeom prst="flowChartMerge">
            <a:avLst/>
          </a:prstGeom>
          <a:solidFill>
            <a:schemeClr val="accent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7" name="OTLSHAPE_M_3bdee929928a47ec82ab115ac7f7e690_Shape"/>
          <p:cNvSpPr/>
          <p:nvPr>
            <p:custDataLst>
              <p:tags r:id="rId23"/>
            </p:custDataLst>
          </p:nvPr>
        </p:nvSpPr>
        <p:spPr>
          <a:xfrm>
            <a:off x="6405431" y="3289060"/>
            <a:ext cx="228600" cy="254000"/>
          </a:xfrm>
          <a:prstGeom prst="diamond">
            <a:avLst/>
          </a:prstGeom>
          <a:solidFill>
            <a:schemeClr val="accent5"/>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32085" y="237609"/>
            <a:ext cx="10958782" cy="407551"/>
          </a:xfrm>
        </p:spPr>
        <p:txBody>
          <a:bodyPr>
            <a:noAutofit/>
          </a:bodyPr>
          <a:lstStyle/>
          <a:p>
            <a:r>
              <a:rPr lang="en-US" sz="2800" b="1" dirty="0" smtClean="0">
                <a:solidFill>
                  <a:schemeClr val="accent2">
                    <a:lumMod val="75000"/>
                  </a:schemeClr>
                </a:solidFill>
              </a:rPr>
              <a:t>Cannabis regulation in unincorporated Alameda County: a 2+ year snapshot</a:t>
            </a:r>
            <a:endParaRPr lang="en-US" sz="2800" b="1" dirty="0">
              <a:solidFill>
                <a:schemeClr val="accent2">
                  <a:lumMod val="75000"/>
                </a:schemeClr>
              </a:solidFill>
            </a:endParaRPr>
          </a:p>
        </p:txBody>
      </p:sp>
      <p:sp>
        <p:nvSpPr>
          <p:cNvPr id="69" name="OTLSHAPE_M_531134c2e0824479a13cfb7e6eaeb30c_Title"/>
          <p:cNvSpPr txBox="1"/>
          <p:nvPr>
            <p:custDataLst>
              <p:tags r:id="rId24"/>
            </p:custDataLst>
          </p:nvPr>
        </p:nvSpPr>
        <p:spPr>
          <a:xfrm>
            <a:off x="10028466" y="938771"/>
            <a:ext cx="1918199" cy="769441"/>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Amended retailer, delivery and cultivation ordinances before the Board of Supervisors for consideration, including proposal for adult use cannabis</a:t>
            </a:r>
            <a:endParaRPr lang="en-US" sz="1000" spc="-4" dirty="0">
              <a:solidFill>
                <a:srgbClr val="5E5E5E"/>
              </a:solidFill>
              <a:latin typeface="Arial" panose="020B0604020202020204" pitchFamily="34" charset="0"/>
            </a:endParaRPr>
          </a:p>
        </p:txBody>
      </p:sp>
      <p:cxnSp>
        <p:nvCxnSpPr>
          <p:cNvPr id="71" name="OTLSHAPE_M_22ba966897a34657afc169ade639a7fb_Connector1"/>
          <p:cNvCxnSpPr/>
          <p:nvPr>
            <p:custDataLst>
              <p:tags r:id="rId25"/>
            </p:custDataLst>
          </p:nvPr>
        </p:nvCxnSpPr>
        <p:spPr>
          <a:xfrm>
            <a:off x="10194619" y="1897971"/>
            <a:ext cx="0" cy="1005887"/>
          </a:xfrm>
          <a:prstGeom prst="line">
            <a:avLst/>
          </a:prstGeom>
          <a:ln w="9525" cap="flat" cmpd="sng" algn="ctr">
            <a:solidFill>
              <a:schemeClr val="accent3">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TLSHAPE_M_22ba966897a34657afc169ade639a7fb_Date"/>
          <p:cNvSpPr txBox="1"/>
          <p:nvPr>
            <p:custDataLst>
              <p:tags r:id="rId26"/>
            </p:custDataLst>
          </p:nvPr>
        </p:nvSpPr>
        <p:spPr>
          <a:xfrm>
            <a:off x="10374325" y="1729342"/>
            <a:ext cx="749300" cy="153888"/>
          </a:xfrm>
          <a:prstGeom prst="rect">
            <a:avLst/>
          </a:prstGeom>
          <a:noFill/>
        </p:spPr>
        <p:txBody>
          <a:bodyPr vert="horz" wrap="square" lIns="0" tIns="0" rIns="0" bIns="0" rtlCol="0" anchor="ctr" anchorCtr="0">
            <a:spAutoFit/>
          </a:bodyPr>
          <a:lstStyle/>
          <a:p>
            <a:r>
              <a:rPr lang="en-US" sz="1000" dirty="0" smtClean="0">
                <a:solidFill>
                  <a:srgbClr val="A6B727"/>
                </a:solidFill>
                <a:latin typeface="Arial Narrow" panose="020B0606020202030204" pitchFamily="34" charset="0"/>
              </a:rPr>
              <a:t>March 2018</a:t>
            </a:r>
            <a:endParaRPr lang="en-US" sz="1000" dirty="0">
              <a:solidFill>
                <a:srgbClr val="A6B727"/>
              </a:solidFill>
              <a:latin typeface="Arial Narrow" panose="020B0606020202030204" pitchFamily="34" charset="0"/>
            </a:endParaRPr>
          </a:p>
        </p:txBody>
      </p:sp>
      <p:sp>
        <p:nvSpPr>
          <p:cNvPr id="74" name="OTLSHAPE_M_531134c2e0824479a13cfb7e6eaeb30c_Title"/>
          <p:cNvSpPr txBox="1"/>
          <p:nvPr>
            <p:custDataLst>
              <p:tags r:id="rId27"/>
            </p:custDataLst>
          </p:nvPr>
        </p:nvSpPr>
        <p:spPr>
          <a:xfrm>
            <a:off x="629349" y="944172"/>
            <a:ext cx="1695523" cy="615553"/>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First presentation by staff to Board of Supervisors regarding new local/ State dual licensing scheme</a:t>
            </a:r>
          </a:p>
        </p:txBody>
      </p:sp>
      <p:sp>
        <p:nvSpPr>
          <p:cNvPr id="75" name="Title 1"/>
          <p:cNvSpPr txBox="1">
            <a:spLocks/>
          </p:cNvSpPr>
          <p:nvPr/>
        </p:nvSpPr>
        <p:spPr>
          <a:xfrm>
            <a:off x="632085" y="5448499"/>
            <a:ext cx="10515600" cy="1194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000000"/>
                </a:solidFill>
              </a:rPr>
              <a:t>Upcoming actions…</a:t>
            </a:r>
          </a:p>
          <a:p>
            <a:pPr marL="342900" indent="-342900">
              <a:buFont typeface="Arial" panose="020B0604020202020204" pitchFamily="34" charset="0"/>
              <a:buChar char="•"/>
            </a:pPr>
            <a:r>
              <a:rPr lang="en-US" sz="1400" b="1" dirty="0" smtClean="0">
                <a:solidFill>
                  <a:srgbClr val="000000"/>
                </a:solidFill>
              </a:rPr>
              <a:t>Draft ordinance for additional license types (manufacturing, testing, distribution)</a:t>
            </a:r>
          </a:p>
          <a:p>
            <a:pPr marL="342900" indent="-342900">
              <a:buFont typeface="Arial" panose="020B0604020202020204" pitchFamily="34" charset="0"/>
              <a:buChar char="•"/>
            </a:pPr>
            <a:r>
              <a:rPr lang="en-US" sz="1400" b="1" dirty="0" smtClean="0">
                <a:solidFill>
                  <a:srgbClr val="000000"/>
                </a:solidFill>
              </a:rPr>
              <a:t>CUP’s for cannabis cultivation and retailers and permits for delivery</a:t>
            </a:r>
          </a:p>
          <a:p>
            <a:pPr marL="342900" indent="-342900">
              <a:buFont typeface="Arial" panose="020B0604020202020204" pitchFamily="34" charset="0"/>
              <a:buChar char="•"/>
            </a:pPr>
            <a:r>
              <a:rPr lang="en-US" sz="1400" b="1" dirty="0" smtClean="0">
                <a:solidFill>
                  <a:srgbClr val="000000"/>
                </a:solidFill>
              </a:rPr>
              <a:t>Develop and implement monitoring and compliance program</a:t>
            </a:r>
          </a:p>
        </p:txBody>
      </p:sp>
      <p:sp>
        <p:nvSpPr>
          <p:cNvPr id="78" name="OTLSHAPE_M_3bdee929928a47ec82ab115ac7f7e690_Shape"/>
          <p:cNvSpPr/>
          <p:nvPr>
            <p:custDataLst>
              <p:tags r:id="rId28"/>
            </p:custDataLst>
          </p:nvPr>
        </p:nvSpPr>
        <p:spPr>
          <a:xfrm>
            <a:off x="2760748" y="3297871"/>
            <a:ext cx="228600" cy="254000"/>
          </a:xfrm>
          <a:prstGeom prst="diamond">
            <a:avLst/>
          </a:prstGeom>
          <a:solidFill>
            <a:schemeClr val="accent5"/>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OTLSHAPE_M_3bdee929928a47ec82ab115ac7f7e690_Shape"/>
          <p:cNvSpPr/>
          <p:nvPr>
            <p:custDataLst>
              <p:tags r:id="rId29"/>
            </p:custDataLst>
          </p:nvPr>
        </p:nvSpPr>
        <p:spPr>
          <a:xfrm>
            <a:off x="9799866" y="3303317"/>
            <a:ext cx="228600" cy="254000"/>
          </a:xfrm>
          <a:prstGeom prst="diamond">
            <a:avLst/>
          </a:prstGeom>
          <a:solidFill>
            <a:schemeClr val="accent5"/>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3" name="OTLSHAPE_M_3bdee929928a47ec82ab115ac7f7e690_Connector1"/>
          <p:cNvCxnSpPr/>
          <p:nvPr>
            <p:custDataLst>
              <p:tags r:id="rId30"/>
            </p:custDataLst>
          </p:nvPr>
        </p:nvCxnSpPr>
        <p:spPr>
          <a:xfrm>
            <a:off x="9910185" y="3470959"/>
            <a:ext cx="3981" cy="313874"/>
          </a:xfrm>
          <a:prstGeom prst="line">
            <a:avLst/>
          </a:prstGeom>
          <a:ln w="9525" cap="flat" cmpd="sng" algn="ctr">
            <a:solidFill>
              <a:schemeClr val="accent5">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OTLSHAPE_M_3bdee929928a47ec82ab115ac7f7e690_Connector1"/>
          <p:cNvCxnSpPr/>
          <p:nvPr>
            <p:custDataLst>
              <p:tags r:id="rId31"/>
            </p:custDataLst>
          </p:nvPr>
        </p:nvCxnSpPr>
        <p:spPr>
          <a:xfrm>
            <a:off x="9035164" y="3283959"/>
            <a:ext cx="24169" cy="1880708"/>
          </a:xfrm>
          <a:prstGeom prst="line">
            <a:avLst/>
          </a:prstGeom>
          <a:ln w="9525" cap="flat" cmpd="sng" algn="ctr">
            <a:solidFill>
              <a:schemeClr val="tx1">
                <a:alpha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OTLSHAPE_M_531134c2e0824479a13cfb7e6eaeb30c_Date"/>
          <p:cNvSpPr txBox="1"/>
          <p:nvPr>
            <p:custDataLst>
              <p:tags r:id="rId32"/>
            </p:custDataLst>
          </p:nvPr>
        </p:nvSpPr>
        <p:spPr>
          <a:xfrm>
            <a:off x="8387246" y="5216456"/>
            <a:ext cx="1217827"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From October 6, 2017</a:t>
            </a:r>
            <a:endParaRPr lang="en-US" sz="1000" dirty="0">
              <a:solidFill>
                <a:srgbClr val="A6B727"/>
              </a:solidFill>
              <a:latin typeface="Arial Narrow" panose="020B0606020202030204" pitchFamily="34" charset="0"/>
            </a:endParaRPr>
          </a:p>
        </p:txBody>
      </p:sp>
      <p:sp>
        <p:nvSpPr>
          <p:cNvPr id="91" name="OTLSHAPE_M_531134c2e0824479a13cfb7e6eaeb30c_Title"/>
          <p:cNvSpPr txBox="1"/>
          <p:nvPr>
            <p:custDataLst>
              <p:tags r:id="rId33"/>
            </p:custDataLst>
          </p:nvPr>
        </p:nvSpPr>
        <p:spPr>
          <a:xfrm>
            <a:off x="8488100" y="5394053"/>
            <a:ext cx="3462450" cy="1231106"/>
          </a:xfrm>
          <a:prstGeom prst="rect">
            <a:avLst/>
          </a:prstGeom>
          <a:noFill/>
          <a:ln w="12700">
            <a:solidFill>
              <a:schemeClr val="tx1"/>
            </a:solidFill>
          </a:ln>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Request for Proposals (RFP’s):</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October - RFP’s released for retailers and cultivation</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November - RFP applications submitted and evaluated (5 retailers, 10 cultivation applications received).</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December - </a:t>
            </a:r>
            <a:r>
              <a:rPr lang="en-US" sz="1000" spc="-4" dirty="0">
                <a:solidFill>
                  <a:srgbClr val="5E5E5E"/>
                </a:solidFill>
                <a:latin typeface="Arial" panose="020B0604020202020204" pitchFamily="34" charset="0"/>
              </a:rPr>
              <a:t>Notice of Intention to Grant a Permit </a:t>
            </a:r>
            <a:r>
              <a:rPr lang="en-US" sz="1000" spc="-4" dirty="0" smtClean="0">
                <a:solidFill>
                  <a:srgbClr val="5E5E5E"/>
                </a:solidFill>
                <a:latin typeface="Arial" panose="020B0604020202020204" pitchFamily="34" charset="0"/>
              </a:rPr>
              <a:t>issued to successful applicants (2 retailer, 4 cultivation)</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January &amp; February – Appeals process conducted and permits granted.</a:t>
            </a:r>
          </a:p>
        </p:txBody>
      </p:sp>
      <p:sp>
        <p:nvSpPr>
          <p:cNvPr id="94" name="OTLSHAPE_M_dba9f1cc2041410b849ee590e76c7780_Shape"/>
          <p:cNvSpPr/>
          <p:nvPr>
            <p:custDataLst>
              <p:tags r:id="rId34"/>
            </p:custDataLst>
          </p:nvPr>
        </p:nvSpPr>
        <p:spPr>
          <a:xfrm>
            <a:off x="9530759" y="2722035"/>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OTLSHAPE_M_dba9f1cc2041410b849ee590e76c7780_Connector1"/>
          <p:cNvCxnSpPr/>
          <p:nvPr>
            <p:custDataLst>
              <p:tags r:id="rId35"/>
            </p:custDataLst>
          </p:nvPr>
        </p:nvCxnSpPr>
        <p:spPr>
          <a:xfrm>
            <a:off x="8741554" y="2524314"/>
            <a:ext cx="3653" cy="191393"/>
          </a:xfrm>
          <a:prstGeom prst="line">
            <a:avLst/>
          </a:prstGeom>
          <a:ln w="9525" cap="flat" cmpd="sng" algn="ctr">
            <a:solidFill>
              <a:schemeClr val="tx1">
                <a:alpha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TLSHAPE_M_531134c2e0824479a13cfb7e6eaeb30c_Date"/>
          <p:cNvSpPr txBox="1"/>
          <p:nvPr>
            <p:custDataLst>
              <p:tags r:id="rId36"/>
            </p:custDataLst>
          </p:nvPr>
        </p:nvSpPr>
        <p:spPr>
          <a:xfrm>
            <a:off x="8995839" y="1709192"/>
            <a:ext cx="800100"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December</a:t>
            </a:r>
            <a:r>
              <a:rPr lang="en-US" sz="1000" dirty="0">
                <a:solidFill>
                  <a:srgbClr val="A6B727"/>
                </a:solidFill>
                <a:latin typeface="Arial Narrow" panose="020B0606020202030204" pitchFamily="34" charset="0"/>
              </a:rPr>
              <a:t> </a:t>
            </a:r>
            <a:r>
              <a:rPr lang="en-US" sz="1000" dirty="0" smtClean="0">
                <a:solidFill>
                  <a:srgbClr val="A6B727"/>
                </a:solidFill>
                <a:latin typeface="Arial Narrow" panose="020B0606020202030204" pitchFamily="34" charset="0"/>
              </a:rPr>
              <a:t>2017</a:t>
            </a:r>
            <a:endParaRPr lang="en-US" sz="1000" dirty="0">
              <a:solidFill>
                <a:srgbClr val="A6B727"/>
              </a:solidFill>
              <a:latin typeface="Arial Narrow" panose="020B0606020202030204" pitchFamily="34" charset="0"/>
            </a:endParaRPr>
          </a:p>
        </p:txBody>
      </p:sp>
      <p:sp>
        <p:nvSpPr>
          <p:cNvPr id="99" name="OTLSHAPE_M_531134c2e0824479a13cfb7e6eaeb30c_Title"/>
          <p:cNvSpPr txBox="1"/>
          <p:nvPr>
            <p:custDataLst>
              <p:tags r:id="rId37"/>
            </p:custDataLst>
          </p:nvPr>
        </p:nvSpPr>
        <p:spPr>
          <a:xfrm>
            <a:off x="7505223" y="960934"/>
            <a:ext cx="2233911" cy="769441"/>
          </a:xfrm>
          <a:prstGeom prst="rect">
            <a:avLst/>
          </a:prstGeom>
          <a:noFill/>
        </p:spPr>
        <p:txBody>
          <a:bodyPr vert="horz" wrap="square" lIns="0" tIns="0" rIns="0" bIns="0" rtlCol="0" anchor="ctr" anchorCtr="0">
            <a:spAutoFit/>
          </a:bodyPr>
          <a:lstStyle/>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Board of Supervisors adopts amendments to ordinances</a:t>
            </a:r>
          </a:p>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Board of Supervisors adopts resolution allowing existing retailers to sell adult use cannabis</a:t>
            </a:r>
            <a:endParaRPr lang="en-US" sz="1000" spc="-4" dirty="0">
              <a:solidFill>
                <a:srgbClr val="5E5E5E"/>
              </a:solidFill>
              <a:latin typeface="Arial" panose="020B0604020202020204" pitchFamily="34" charset="0"/>
            </a:endParaRPr>
          </a:p>
        </p:txBody>
      </p:sp>
      <p:cxnSp>
        <p:nvCxnSpPr>
          <p:cNvPr id="100" name="OTLSHAPE_M_dba9f1cc2041410b849ee590e76c7780_Connector1"/>
          <p:cNvCxnSpPr/>
          <p:nvPr>
            <p:custDataLst>
              <p:tags r:id="rId38"/>
            </p:custDataLst>
          </p:nvPr>
        </p:nvCxnSpPr>
        <p:spPr>
          <a:xfrm>
            <a:off x="9605073" y="1863080"/>
            <a:ext cx="0" cy="867420"/>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OTLSHAPE_M_dba9f1cc2041410b849ee590e76c7780_Connector1"/>
          <p:cNvCxnSpPr/>
          <p:nvPr>
            <p:custDataLst>
              <p:tags r:id="rId39"/>
            </p:custDataLst>
          </p:nvPr>
        </p:nvCxnSpPr>
        <p:spPr>
          <a:xfrm>
            <a:off x="7124324" y="1889755"/>
            <a:ext cx="14" cy="866140"/>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TLSHAPE_M_531134c2e0824479a13cfb7e6eaeb30c_Title"/>
          <p:cNvSpPr txBox="1"/>
          <p:nvPr>
            <p:custDataLst>
              <p:tags r:id="rId40"/>
            </p:custDataLst>
          </p:nvPr>
        </p:nvSpPr>
        <p:spPr>
          <a:xfrm>
            <a:off x="4745246" y="938771"/>
            <a:ext cx="2379078" cy="769441"/>
          </a:xfrm>
          <a:prstGeom prst="rect">
            <a:avLst/>
          </a:prstGeom>
          <a:noFill/>
        </p:spPr>
        <p:txBody>
          <a:bodyPr vert="horz" wrap="square" lIns="0" tIns="0" rIns="0" bIns="0" rtlCol="0" anchor="ctr" anchorCtr="0">
            <a:spAutoFit/>
          </a:bodyPr>
          <a:lstStyle/>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Draft ordinances (updated in response to public hearings) presented to the Board of Supervisors</a:t>
            </a:r>
          </a:p>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CEQA public review period for Mitigated Negative Declaration</a:t>
            </a:r>
            <a:endParaRPr lang="en-US" sz="1000" spc="-4" dirty="0">
              <a:solidFill>
                <a:srgbClr val="5E5E5E"/>
              </a:solidFill>
              <a:latin typeface="Arial" panose="020B0604020202020204" pitchFamily="34" charset="0"/>
            </a:endParaRPr>
          </a:p>
        </p:txBody>
      </p:sp>
      <p:sp>
        <p:nvSpPr>
          <p:cNvPr id="108" name="OTLSHAPE_M_531134c2e0824479a13cfb7e6eaeb30c_Date"/>
          <p:cNvSpPr txBox="1"/>
          <p:nvPr>
            <p:custDataLst>
              <p:tags r:id="rId41"/>
            </p:custDataLst>
          </p:nvPr>
        </p:nvSpPr>
        <p:spPr>
          <a:xfrm>
            <a:off x="7831674" y="2360603"/>
            <a:ext cx="1042644"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September 12, 2017</a:t>
            </a:r>
            <a:endParaRPr lang="en-US" sz="1000" dirty="0">
              <a:solidFill>
                <a:srgbClr val="A6B727"/>
              </a:solidFill>
              <a:latin typeface="Arial Narrow" panose="020B0606020202030204" pitchFamily="34" charset="0"/>
            </a:endParaRPr>
          </a:p>
        </p:txBody>
      </p:sp>
      <p:sp>
        <p:nvSpPr>
          <p:cNvPr id="109" name="OTLSHAPE_M_531134c2e0824479a13cfb7e6eaeb30c_Title"/>
          <p:cNvSpPr txBox="1"/>
          <p:nvPr>
            <p:custDataLst>
              <p:tags r:id="rId42"/>
            </p:custDataLst>
          </p:nvPr>
        </p:nvSpPr>
        <p:spPr>
          <a:xfrm>
            <a:off x="7198050" y="1897971"/>
            <a:ext cx="1625759" cy="461665"/>
          </a:xfrm>
          <a:prstGeom prst="rect">
            <a:avLst/>
          </a:prstGeom>
          <a:solidFill>
            <a:schemeClr val="bg1"/>
          </a:solidFill>
          <a:ln w="12700">
            <a:solidFill>
              <a:schemeClr val="tx1"/>
            </a:solidFill>
          </a:ln>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Board of Supervisors adopts retailer, delivery and cultivation ordinances</a:t>
            </a:r>
            <a:endParaRPr lang="en-US" sz="1000" spc="-4" dirty="0">
              <a:solidFill>
                <a:srgbClr val="5E5E5E"/>
              </a:solidFill>
              <a:latin typeface="Arial" panose="020B0604020202020204" pitchFamily="34" charset="0"/>
            </a:endParaRPr>
          </a:p>
        </p:txBody>
      </p:sp>
      <p:sp>
        <p:nvSpPr>
          <p:cNvPr id="111" name="OTLSHAPE_M_dba9f1cc2041410b849ee590e76c7780_Shape"/>
          <p:cNvSpPr/>
          <p:nvPr>
            <p:custDataLst>
              <p:tags r:id="rId43"/>
            </p:custDataLst>
          </p:nvPr>
        </p:nvSpPr>
        <p:spPr>
          <a:xfrm>
            <a:off x="2648461" y="2732153"/>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TLSHAPE_M_531134c2e0824479a13cfb7e6eaeb30c_Date"/>
          <p:cNvSpPr txBox="1"/>
          <p:nvPr>
            <p:custDataLst>
              <p:tags r:id="rId44"/>
            </p:custDataLst>
          </p:nvPr>
        </p:nvSpPr>
        <p:spPr>
          <a:xfrm>
            <a:off x="2599304" y="2355542"/>
            <a:ext cx="849603"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January 21, 2016</a:t>
            </a:r>
            <a:endParaRPr lang="en-US" sz="1000" dirty="0">
              <a:solidFill>
                <a:srgbClr val="A6B727"/>
              </a:solidFill>
              <a:latin typeface="Arial Narrow" panose="020B0606020202030204" pitchFamily="34" charset="0"/>
            </a:endParaRPr>
          </a:p>
        </p:txBody>
      </p:sp>
      <p:sp>
        <p:nvSpPr>
          <p:cNvPr id="114" name="OTLSHAPE_M_531134c2e0824479a13cfb7e6eaeb30c_Title"/>
          <p:cNvSpPr txBox="1"/>
          <p:nvPr>
            <p:custDataLst>
              <p:tags r:id="rId45"/>
            </p:custDataLst>
          </p:nvPr>
        </p:nvSpPr>
        <p:spPr>
          <a:xfrm>
            <a:off x="2448214" y="1729544"/>
            <a:ext cx="2222801" cy="615553"/>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Board of Supervisors adopts prohibition on deliveries and cultivation and staff commences review of regulatory options</a:t>
            </a:r>
            <a:endParaRPr lang="en-US" sz="1000" spc="-4" dirty="0">
              <a:solidFill>
                <a:srgbClr val="5E5E5E"/>
              </a:solidFill>
              <a:latin typeface="Arial" panose="020B0604020202020204" pitchFamily="34" charset="0"/>
            </a:endParaRPr>
          </a:p>
        </p:txBody>
      </p:sp>
      <p:cxnSp>
        <p:nvCxnSpPr>
          <p:cNvPr id="116" name="OTLSHAPE_M_3bdee929928a47ec82ab115ac7f7e690_Connector1"/>
          <p:cNvCxnSpPr/>
          <p:nvPr>
            <p:custDataLst>
              <p:tags r:id="rId46"/>
            </p:custDataLst>
          </p:nvPr>
        </p:nvCxnSpPr>
        <p:spPr>
          <a:xfrm>
            <a:off x="2874369" y="3521758"/>
            <a:ext cx="3981" cy="313874"/>
          </a:xfrm>
          <a:prstGeom prst="line">
            <a:avLst/>
          </a:prstGeom>
          <a:ln w="9525" cap="flat" cmpd="sng" algn="ctr">
            <a:solidFill>
              <a:schemeClr val="accent5">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OTLSHAPE_M_3bdee929928a47ec82ab115ac7f7e690_Connector1"/>
          <p:cNvCxnSpPr/>
          <p:nvPr>
            <p:custDataLst>
              <p:tags r:id="rId47"/>
            </p:custDataLst>
          </p:nvPr>
        </p:nvCxnSpPr>
        <p:spPr>
          <a:xfrm>
            <a:off x="6514932" y="3479894"/>
            <a:ext cx="3981" cy="313874"/>
          </a:xfrm>
          <a:prstGeom prst="line">
            <a:avLst/>
          </a:prstGeom>
          <a:ln w="9525" cap="flat" cmpd="sng" algn="ctr">
            <a:solidFill>
              <a:schemeClr val="accent5">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M_516c2b687a0e49c6ad1a04234904938f_Title"/>
          <p:cNvSpPr txBox="1"/>
          <p:nvPr>
            <p:custDataLst>
              <p:tags r:id="rId48"/>
            </p:custDataLst>
          </p:nvPr>
        </p:nvSpPr>
        <p:spPr>
          <a:xfrm>
            <a:off x="6102265" y="3832724"/>
            <a:ext cx="1625636" cy="184666"/>
          </a:xfrm>
          <a:prstGeom prst="rect">
            <a:avLst/>
          </a:prstGeom>
          <a:noFill/>
        </p:spPr>
        <p:txBody>
          <a:bodyPr vert="horz" wrap="square" lIns="0" tIns="0" rIns="0" bIns="0" rtlCol="0" anchor="ctr" anchorCtr="0">
            <a:spAutoFit/>
          </a:bodyPr>
          <a:lstStyle/>
          <a:p>
            <a:r>
              <a:rPr lang="en-US" sz="1200" spc="-22" dirty="0" smtClean="0">
                <a:solidFill>
                  <a:srgbClr val="DF5327"/>
                </a:solidFill>
                <a:latin typeface="Arial" panose="020B0604020202020204" pitchFamily="34" charset="0"/>
              </a:rPr>
              <a:t>Public meetings in 2017</a:t>
            </a:r>
            <a:endParaRPr lang="en-US" sz="1200" spc="-22" dirty="0">
              <a:solidFill>
                <a:srgbClr val="DF5327"/>
              </a:solidFill>
              <a:latin typeface="Arial" panose="020B0604020202020204" pitchFamily="34" charset="0"/>
            </a:endParaRPr>
          </a:p>
        </p:txBody>
      </p:sp>
      <p:sp>
        <p:nvSpPr>
          <p:cNvPr id="119" name="OTLSHAPE_M_516c2b687a0e49c6ad1a04234904938f_Title"/>
          <p:cNvSpPr txBox="1"/>
          <p:nvPr>
            <p:custDataLst>
              <p:tags r:id="rId49"/>
            </p:custDataLst>
          </p:nvPr>
        </p:nvSpPr>
        <p:spPr>
          <a:xfrm>
            <a:off x="2466949" y="3846682"/>
            <a:ext cx="1625636" cy="184666"/>
          </a:xfrm>
          <a:prstGeom prst="rect">
            <a:avLst/>
          </a:prstGeom>
          <a:noFill/>
        </p:spPr>
        <p:txBody>
          <a:bodyPr vert="horz" wrap="square" lIns="0" tIns="0" rIns="0" bIns="0" rtlCol="0" anchor="ctr" anchorCtr="0">
            <a:spAutoFit/>
          </a:bodyPr>
          <a:lstStyle/>
          <a:p>
            <a:r>
              <a:rPr lang="en-US" sz="1200" spc="-22" dirty="0" smtClean="0">
                <a:solidFill>
                  <a:srgbClr val="DF5327"/>
                </a:solidFill>
                <a:latin typeface="Arial" panose="020B0604020202020204" pitchFamily="34" charset="0"/>
              </a:rPr>
              <a:t>Public meetings in 2016</a:t>
            </a:r>
            <a:endParaRPr lang="en-US" sz="1200" spc="-22" dirty="0">
              <a:solidFill>
                <a:srgbClr val="DF5327"/>
              </a:solidFill>
              <a:latin typeface="Arial" panose="020B0604020202020204" pitchFamily="34" charset="0"/>
            </a:endParaRPr>
          </a:p>
        </p:txBody>
      </p:sp>
      <p:sp>
        <p:nvSpPr>
          <p:cNvPr id="120" name="OTLSHAPE_M_531134c2e0824479a13cfb7e6eaeb30c_Title"/>
          <p:cNvSpPr txBox="1"/>
          <p:nvPr>
            <p:custDataLst>
              <p:tags r:id="rId50"/>
            </p:custDataLst>
          </p:nvPr>
        </p:nvSpPr>
        <p:spPr>
          <a:xfrm>
            <a:off x="2334341" y="4018618"/>
            <a:ext cx="2885174" cy="1384995"/>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21 public meetings held in 2016, including: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of Supervisors</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Transportation &amp; Planning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Planning Commission</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Castro Valley Municipal Advisory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Agricultural Advisory Committee</a:t>
            </a:r>
          </a:p>
          <a:p>
            <a:pPr marL="400050" lvl="1" indent="-171450">
              <a:buFont typeface="Courier New" panose="02070309020205020404" pitchFamily="49" charset="0"/>
              <a:buChar char="o"/>
              <a:tabLst>
                <a:tab pos="398463" algn="l"/>
              </a:tabLst>
            </a:pPr>
            <a:r>
              <a:rPr lang="en-US" sz="1000" spc="-4" dirty="0" err="1" smtClean="0">
                <a:solidFill>
                  <a:srgbClr val="5E5E5E"/>
                </a:solidFill>
                <a:latin typeface="Arial" panose="020B0604020202020204" pitchFamily="34" charset="0"/>
              </a:rPr>
              <a:t>Sunol</a:t>
            </a:r>
            <a:r>
              <a:rPr lang="en-US" sz="1000" spc="-4" dirty="0" smtClean="0">
                <a:solidFill>
                  <a:srgbClr val="5E5E5E"/>
                </a:solidFill>
                <a:latin typeface="Arial" panose="020B0604020202020204" pitchFamily="34" charset="0"/>
              </a:rPr>
              <a:t> Citizens Advisory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Unincorporated Services Committee</a:t>
            </a:r>
          </a:p>
          <a:p>
            <a:pPr marL="400050" lvl="1" indent="-171450">
              <a:buFont typeface="Courier New" panose="02070309020205020404" pitchFamily="49" charset="0"/>
              <a:buChar char="o"/>
              <a:tabLst>
                <a:tab pos="398463" algn="l"/>
              </a:tabLst>
            </a:pPr>
            <a:r>
              <a:rPr lang="en-US" sz="1000" spc="-4" dirty="0">
                <a:solidFill>
                  <a:srgbClr val="5E5E5E"/>
                </a:solidFill>
                <a:latin typeface="Arial" panose="020B0604020202020204" pitchFamily="34" charset="0"/>
              </a:rPr>
              <a:t>East County Community </a:t>
            </a:r>
            <a:r>
              <a:rPr lang="en-US" sz="1000" spc="-4" dirty="0" smtClean="0">
                <a:solidFill>
                  <a:srgbClr val="5E5E5E"/>
                </a:solidFill>
                <a:latin typeface="Arial" panose="020B0604020202020204" pitchFamily="34" charset="0"/>
              </a:rPr>
              <a:t>Meeting</a:t>
            </a:r>
            <a:endParaRPr lang="en-US" sz="1000" spc="-4" dirty="0">
              <a:solidFill>
                <a:srgbClr val="5E5E5E"/>
              </a:solidFill>
              <a:latin typeface="Arial" panose="020B0604020202020204" pitchFamily="34" charset="0"/>
            </a:endParaRPr>
          </a:p>
        </p:txBody>
      </p:sp>
      <p:sp>
        <p:nvSpPr>
          <p:cNvPr id="121" name="OTLSHAPE_M_531134c2e0824479a13cfb7e6eaeb30c_Title"/>
          <p:cNvSpPr txBox="1"/>
          <p:nvPr>
            <p:custDataLst>
              <p:tags r:id="rId51"/>
            </p:custDataLst>
          </p:nvPr>
        </p:nvSpPr>
        <p:spPr>
          <a:xfrm>
            <a:off x="5890440" y="4016086"/>
            <a:ext cx="2885174" cy="1231106"/>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27 public meetings held in 2017, including: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of Supervisors</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Transportation &amp; Planning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Planning Commission</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Castro Valley Municipal Advisory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Agricultural Advisory Committee</a:t>
            </a:r>
          </a:p>
          <a:p>
            <a:pPr marL="400050" lvl="1" indent="-171450">
              <a:buFont typeface="Courier New" panose="02070309020205020404" pitchFamily="49" charset="0"/>
              <a:buChar char="o"/>
              <a:tabLst>
                <a:tab pos="398463" algn="l"/>
              </a:tabLst>
            </a:pPr>
            <a:r>
              <a:rPr lang="en-US" sz="1000" spc="-4" dirty="0" err="1" smtClean="0">
                <a:solidFill>
                  <a:srgbClr val="5E5E5E"/>
                </a:solidFill>
                <a:latin typeface="Arial" panose="020B0604020202020204" pitchFamily="34" charset="0"/>
              </a:rPr>
              <a:t>Sunol</a:t>
            </a:r>
            <a:r>
              <a:rPr lang="en-US" sz="1000" spc="-4" dirty="0" smtClean="0">
                <a:solidFill>
                  <a:srgbClr val="5E5E5E"/>
                </a:solidFill>
                <a:latin typeface="Arial" panose="020B0604020202020204" pitchFamily="34" charset="0"/>
              </a:rPr>
              <a:t> Citizens Advisory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Unincorporated Services Committee</a:t>
            </a:r>
          </a:p>
        </p:txBody>
      </p:sp>
      <p:sp>
        <p:nvSpPr>
          <p:cNvPr id="122" name="OTLSHAPE_M_dba9f1cc2041410b849ee590e76c7780_Shape"/>
          <p:cNvSpPr/>
          <p:nvPr>
            <p:custDataLst>
              <p:tags r:id="rId52"/>
            </p:custDataLst>
          </p:nvPr>
        </p:nvSpPr>
        <p:spPr>
          <a:xfrm>
            <a:off x="4358729" y="2732150"/>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3" name="OTLSHAPE_M_dba9f1cc2041410b849ee590e76c7780_Connector1"/>
          <p:cNvCxnSpPr/>
          <p:nvPr>
            <p:custDataLst>
              <p:tags r:id="rId53"/>
            </p:custDataLst>
          </p:nvPr>
        </p:nvCxnSpPr>
        <p:spPr>
          <a:xfrm flipH="1">
            <a:off x="4423467" y="1603441"/>
            <a:ext cx="11461" cy="1152454"/>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TLSHAPE_M_531134c2e0824479a13cfb7e6eaeb30c_Date"/>
          <p:cNvSpPr txBox="1"/>
          <p:nvPr>
            <p:custDataLst>
              <p:tags r:id="rId54"/>
            </p:custDataLst>
          </p:nvPr>
        </p:nvSpPr>
        <p:spPr>
          <a:xfrm>
            <a:off x="3572933" y="1417088"/>
            <a:ext cx="906037"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September 7, 2016</a:t>
            </a:r>
            <a:endParaRPr lang="en-US" sz="1000" dirty="0">
              <a:solidFill>
                <a:srgbClr val="A6B727"/>
              </a:solidFill>
              <a:latin typeface="Arial Narrow" panose="020B0606020202030204" pitchFamily="34" charset="0"/>
            </a:endParaRPr>
          </a:p>
        </p:txBody>
      </p:sp>
      <p:sp>
        <p:nvSpPr>
          <p:cNvPr id="126" name="OTLSHAPE_M_531134c2e0824479a13cfb7e6eaeb30c_Title"/>
          <p:cNvSpPr txBox="1"/>
          <p:nvPr>
            <p:custDataLst>
              <p:tags r:id="rId55"/>
            </p:custDataLst>
          </p:nvPr>
        </p:nvSpPr>
        <p:spPr>
          <a:xfrm>
            <a:off x="2632011" y="958158"/>
            <a:ext cx="1806096" cy="461665"/>
          </a:xfrm>
          <a:prstGeom prst="rect">
            <a:avLst/>
          </a:prstGeom>
          <a:noFill/>
        </p:spPr>
        <p:txBody>
          <a:bodyPr vert="horz" wrap="square" lIns="0" tIns="0" rIns="0" bIns="0" rtlCol="0" anchor="ctr" anchorCtr="0">
            <a:spAutoFit/>
          </a:bodyPr>
          <a:lstStyle/>
          <a:p>
            <a:pPr marL="171450" indent="-171450" algn="r">
              <a:buFont typeface="Arial" panose="020B0604020202020204" pitchFamily="34" charset="0"/>
              <a:buChar char="•"/>
            </a:pPr>
            <a:r>
              <a:rPr lang="en-US" sz="1000" spc="-4" dirty="0">
                <a:solidFill>
                  <a:srgbClr val="5E5E5E"/>
                </a:solidFill>
                <a:latin typeface="Arial" panose="020B0604020202020204" pitchFamily="34" charset="0"/>
              </a:rPr>
              <a:t>F</a:t>
            </a:r>
            <a:r>
              <a:rPr lang="en-US" sz="1000" spc="-4" dirty="0" smtClean="0">
                <a:solidFill>
                  <a:srgbClr val="5E5E5E"/>
                </a:solidFill>
                <a:latin typeface="Arial" panose="020B0604020202020204" pitchFamily="34" charset="0"/>
              </a:rPr>
              <a:t>irst draft ordinances presented to Board of Supervisors for consideration</a:t>
            </a:r>
            <a:endParaRPr lang="en-US" sz="1000" spc="-4" dirty="0">
              <a:solidFill>
                <a:srgbClr val="5E5E5E"/>
              </a:solidFill>
              <a:latin typeface="Arial" panose="020B0604020202020204" pitchFamily="34" charset="0"/>
            </a:endParaRPr>
          </a:p>
        </p:txBody>
      </p:sp>
      <p:cxnSp>
        <p:nvCxnSpPr>
          <p:cNvPr id="129" name="OTLSHAPE_M_dba9f1cc2041410b849ee590e76c7780_Connector1"/>
          <p:cNvCxnSpPr/>
          <p:nvPr>
            <p:custDataLst>
              <p:tags r:id="rId56"/>
            </p:custDataLst>
          </p:nvPr>
        </p:nvCxnSpPr>
        <p:spPr>
          <a:xfrm>
            <a:off x="2721114" y="2550411"/>
            <a:ext cx="3653" cy="191393"/>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OTLSHAPE_M_dba9f1cc2041410b849ee590e76c7780_Shape"/>
          <p:cNvSpPr/>
          <p:nvPr>
            <p:custDataLst>
              <p:tags r:id="rId57"/>
            </p:custDataLst>
          </p:nvPr>
        </p:nvSpPr>
        <p:spPr>
          <a:xfrm>
            <a:off x="5783694" y="2730411"/>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3" name="OTLSHAPE_M_dba9f1cc2041410b849ee590e76c7780_Connector1"/>
          <p:cNvCxnSpPr/>
          <p:nvPr>
            <p:custDataLst>
              <p:tags r:id="rId58"/>
            </p:custDataLst>
          </p:nvPr>
        </p:nvCxnSpPr>
        <p:spPr>
          <a:xfrm>
            <a:off x="5854961" y="2540392"/>
            <a:ext cx="3653" cy="191393"/>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TLSHAPE_M_531134c2e0824479a13cfb7e6eaeb30c_Date"/>
          <p:cNvSpPr txBox="1"/>
          <p:nvPr>
            <p:custDataLst>
              <p:tags r:id="rId59"/>
            </p:custDataLst>
          </p:nvPr>
        </p:nvSpPr>
        <p:spPr>
          <a:xfrm>
            <a:off x="5289371" y="2347099"/>
            <a:ext cx="807406"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Throughout 2016</a:t>
            </a:r>
            <a:endParaRPr lang="en-US" sz="1000" dirty="0">
              <a:solidFill>
                <a:srgbClr val="A6B727"/>
              </a:solidFill>
              <a:latin typeface="Arial Narrow" panose="020B0606020202030204" pitchFamily="34" charset="0"/>
            </a:endParaRPr>
          </a:p>
        </p:txBody>
      </p:sp>
      <p:sp>
        <p:nvSpPr>
          <p:cNvPr id="136" name="OTLSHAPE_M_531134c2e0824479a13cfb7e6eaeb30c_Title"/>
          <p:cNvSpPr txBox="1"/>
          <p:nvPr>
            <p:custDataLst>
              <p:tags r:id="rId60"/>
            </p:custDataLst>
          </p:nvPr>
        </p:nvSpPr>
        <p:spPr>
          <a:xfrm>
            <a:off x="4297645" y="1881262"/>
            <a:ext cx="1804620" cy="461665"/>
          </a:xfrm>
          <a:prstGeom prst="rect">
            <a:avLst/>
          </a:prstGeom>
          <a:noFill/>
        </p:spPr>
        <p:txBody>
          <a:bodyPr vert="horz" wrap="square" lIns="0" tIns="0" rIns="0" bIns="0" rtlCol="0" anchor="ctr" anchorCtr="0">
            <a:spAutoFit/>
          </a:bodyPr>
          <a:lstStyle/>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Ordinance development including feedback from community meetings</a:t>
            </a:r>
            <a:endParaRPr lang="en-US" sz="1000" spc="-4" dirty="0">
              <a:solidFill>
                <a:srgbClr val="5E5E5E"/>
              </a:solidFill>
              <a:latin typeface="Arial" panose="020B0604020202020204" pitchFamily="34" charset="0"/>
            </a:endParaRPr>
          </a:p>
        </p:txBody>
      </p:sp>
      <p:sp>
        <p:nvSpPr>
          <p:cNvPr id="137" name="OTLSHAPE_M_d508bc8e7bdc47cbb9f4b176c303be74_Shape"/>
          <p:cNvSpPr/>
          <p:nvPr/>
        </p:nvSpPr>
        <p:spPr>
          <a:xfrm>
            <a:off x="8622178" y="2667656"/>
            <a:ext cx="228600" cy="254000"/>
          </a:xfrm>
          <a:prstGeom prst="star5">
            <a:avLst>
              <a:gd name="adj" fmla="val 25000"/>
              <a:gd name="hf" fmla="val 105146"/>
              <a:gd name="vf" fmla="val 110557"/>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73" name="OTLSHAPE_M_dba9f1cc2041410b849ee590e76c7780_Shape"/>
          <p:cNvSpPr/>
          <p:nvPr>
            <p:custDataLst>
              <p:tags r:id="rId61"/>
            </p:custDataLst>
          </p:nvPr>
        </p:nvSpPr>
        <p:spPr>
          <a:xfrm>
            <a:off x="1988055" y="2732148"/>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OTLSHAPE_M_531134c2e0824479a13cfb7e6eaeb30c_Date"/>
          <p:cNvSpPr txBox="1"/>
          <p:nvPr>
            <p:custDataLst>
              <p:tags r:id="rId62"/>
            </p:custDataLst>
          </p:nvPr>
        </p:nvSpPr>
        <p:spPr>
          <a:xfrm>
            <a:off x="1307786" y="2355542"/>
            <a:ext cx="849603" cy="153888"/>
          </a:xfrm>
          <a:prstGeom prst="rect">
            <a:avLst/>
          </a:prstGeom>
          <a:noFill/>
        </p:spPr>
        <p:txBody>
          <a:bodyPr vert="horz" wrap="square" lIns="0" tIns="0" rIns="0" bIns="0" rtlCol="0" anchor="ctr" anchorCtr="0">
            <a:spAutoFit/>
          </a:bodyPr>
          <a:lstStyle/>
          <a:p>
            <a:pPr algn="ctr"/>
            <a:r>
              <a:rPr lang="en-US" sz="1000" dirty="0" smtClean="0">
                <a:solidFill>
                  <a:srgbClr val="A6B727"/>
                </a:solidFill>
                <a:latin typeface="Arial Narrow" panose="020B0606020202030204" pitchFamily="34" charset="0"/>
              </a:rPr>
              <a:t>October 15, 2015</a:t>
            </a:r>
            <a:endParaRPr lang="en-US" sz="1000" dirty="0">
              <a:solidFill>
                <a:srgbClr val="A6B727"/>
              </a:solidFill>
              <a:latin typeface="Arial Narrow" panose="020B0606020202030204" pitchFamily="34" charset="0"/>
            </a:endParaRPr>
          </a:p>
        </p:txBody>
      </p:sp>
      <p:sp>
        <p:nvSpPr>
          <p:cNvPr id="79" name="OTLSHAPE_M_531134c2e0824479a13cfb7e6eaeb30c_Title"/>
          <p:cNvSpPr txBox="1"/>
          <p:nvPr>
            <p:custDataLst>
              <p:tags r:id="rId63"/>
            </p:custDataLst>
          </p:nvPr>
        </p:nvSpPr>
        <p:spPr>
          <a:xfrm>
            <a:off x="435661" y="2202668"/>
            <a:ext cx="1719307" cy="153888"/>
          </a:xfrm>
          <a:prstGeom prst="rect">
            <a:avLst/>
          </a:prstGeom>
          <a:noFill/>
        </p:spPr>
        <p:txBody>
          <a:bodyPr vert="horz" wrap="square" lIns="0" tIns="0" rIns="0" bIns="0" rtlCol="0" anchor="ctr" anchorCtr="0">
            <a:spAutoFit/>
          </a:bodyPr>
          <a:lstStyle/>
          <a:p>
            <a:pPr marL="171450" indent="-171450" algn="r">
              <a:buFont typeface="Arial" panose="020B0604020202020204" pitchFamily="34" charset="0"/>
              <a:buChar char="•"/>
            </a:pPr>
            <a:r>
              <a:rPr lang="en-US" sz="1000" spc="-4" dirty="0" smtClean="0">
                <a:solidFill>
                  <a:srgbClr val="5E5E5E"/>
                </a:solidFill>
                <a:latin typeface="Arial" panose="020B0604020202020204" pitchFamily="34" charset="0"/>
              </a:rPr>
              <a:t>State adopts MMRSA</a:t>
            </a:r>
            <a:endParaRPr lang="en-US" sz="1000" spc="-4" dirty="0">
              <a:solidFill>
                <a:srgbClr val="5E5E5E"/>
              </a:solidFill>
              <a:latin typeface="Arial" panose="020B0604020202020204" pitchFamily="34" charset="0"/>
            </a:endParaRPr>
          </a:p>
        </p:txBody>
      </p:sp>
      <p:cxnSp>
        <p:nvCxnSpPr>
          <p:cNvPr id="80" name="OTLSHAPE_M_dba9f1cc2041410b849ee590e76c7780_Connector1"/>
          <p:cNvCxnSpPr/>
          <p:nvPr>
            <p:custDataLst>
              <p:tags r:id="rId64"/>
            </p:custDataLst>
          </p:nvPr>
        </p:nvCxnSpPr>
        <p:spPr>
          <a:xfrm>
            <a:off x="2060718" y="2550406"/>
            <a:ext cx="3653" cy="191393"/>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TLSHAPE_M_516c2b687a0e49c6ad1a04234904938f_Title"/>
          <p:cNvSpPr txBox="1"/>
          <p:nvPr>
            <p:custDataLst>
              <p:tags r:id="rId65"/>
            </p:custDataLst>
          </p:nvPr>
        </p:nvSpPr>
        <p:spPr>
          <a:xfrm>
            <a:off x="9770677" y="3832724"/>
            <a:ext cx="1625636" cy="184666"/>
          </a:xfrm>
          <a:prstGeom prst="rect">
            <a:avLst/>
          </a:prstGeom>
          <a:noFill/>
        </p:spPr>
        <p:txBody>
          <a:bodyPr vert="horz" wrap="square" lIns="0" tIns="0" rIns="0" bIns="0" rtlCol="0" anchor="ctr" anchorCtr="0">
            <a:spAutoFit/>
          </a:bodyPr>
          <a:lstStyle/>
          <a:p>
            <a:r>
              <a:rPr lang="en-US" sz="1200" spc="-22" dirty="0" smtClean="0">
                <a:solidFill>
                  <a:srgbClr val="DF5327"/>
                </a:solidFill>
                <a:latin typeface="Arial" panose="020B0604020202020204" pitchFamily="34" charset="0"/>
              </a:rPr>
              <a:t>Public meetings in 2017</a:t>
            </a:r>
            <a:endParaRPr lang="en-US" sz="1200" spc="-22" dirty="0">
              <a:solidFill>
                <a:srgbClr val="DF5327"/>
              </a:solidFill>
              <a:latin typeface="Arial" panose="020B0604020202020204" pitchFamily="34" charset="0"/>
            </a:endParaRPr>
          </a:p>
        </p:txBody>
      </p:sp>
      <p:sp>
        <p:nvSpPr>
          <p:cNvPr id="84" name="OTLSHAPE_M_d508bc8e7bdc47cbb9f4b176c303be74_Shape"/>
          <p:cNvSpPr/>
          <p:nvPr/>
        </p:nvSpPr>
        <p:spPr>
          <a:xfrm>
            <a:off x="8916054" y="3279216"/>
            <a:ext cx="228600" cy="254000"/>
          </a:xfrm>
          <a:prstGeom prst="star5">
            <a:avLst>
              <a:gd name="adj" fmla="val 25000"/>
              <a:gd name="hf" fmla="val 105146"/>
              <a:gd name="vf" fmla="val 110557"/>
            </a:avLst>
          </a:prstGeom>
          <a:solidFill>
            <a:schemeClr val="dk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85" name="OTLSHAPE_M_531134c2e0824479a13cfb7e6eaeb30c_Title"/>
          <p:cNvSpPr txBox="1"/>
          <p:nvPr>
            <p:custDataLst>
              <p:tags r:id="rId66"/>
            </p:custDataLst>
          </p:nvPr>
        </p:nvSpPr>
        <p:spPr>
          <a:xfrm>
            <a:off x="9611363" y="4017390"/>
            <a:ext cx="2341592" cy="1231106"/>
          </a:xfrm>
          <a:prstGeom prst="rect">
            <a:avLst/>
          </a:prstGeom>
          <a:noFill/>
        </p:spPr>
        <p:txBody>
          <a:bodyPr vert="horz" wrap="square" lIns="0" tIns="0" rIns="0" bIns="0" rtlCol="0" anchor="ctr" anchorCtr="0">
            <a:spAutoFit/>
          </a:bodyPr>
          <a:lstStyle/>
          <a:p>
            <a:pPr marL="171450" indent="-171450">
              <a:buFont typeface="Arial" panose="020B0604020202020204" pitchFamily="34" charset="0"/>
              <a:buChar char="•"/>
            </a:pPr>
            <a:r>
              <a:rPr lang="en-US" sz="1000" spc="-4" dirty="0" smtClean="0">
                <a:solidFill>
                  <a:srgbClr val="5E5E5E"/>
                </a:solidFill>
                <a:latin typeface="Arial" panose="020B0604020202020204" pitchFamily="34" charset="0"/>
              </a:rPr>
              <a:t>Meetings held so far in 2018, include: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of Supervisors</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Board Transportation &amp; Planning Committee </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Planning Commission</a:t>
            </a:r>
          </a:p>
          <a:p>
            <a:pPr marL="400050" lvl="1" indent="-171450">
              <a:buFont typeface="Courier New" panose="02070309020205020404" pitchFamily="49" charset="0"/>
              <a:buChar char="o"/>
              <a:tabLst>
                <a:tab pos="398463" algn="l"/>
              </a:tabLst>
            </a:pPr>
            <a:r>
              <a:rPr lang="en-US" sz="1000" spc="-4" dirty="0" smtClean="0">
                <a:solidFill>
                  <a:srgbClr val="5E5E5E"/>
                </a:solidFill>
                <a:latin typeface="Arial" panose="020B0604020202020204" pitchFamily="34" charset="0"/>
              </a:rPr>
              <a:t>Agricultural Advisory Committee</a:t>
            </a:r>
          </a:p>
          <a:p>
            <a:pPr marL="400050" lvl="1" indent="-171450">
              <a:buFont typeface="Courier New" panose="02070309020205020404" pitchFamily="49" charset="0"/>
              <a:buChar char="o"/>
              <a:tabLst>
                <a:tab pos="398463" algn="l"/>
              </a:tabLst>
            </a:pPr>
            <a:r>
              <a:rPr lang="en-US" sz="1000" spc="-4" dirty="0" err="1" smtClean="0">
                <a:solidFill>
                  <a:srgbClr val="5E5E5E"/>
                </a:solidFill>
                <a:latin typeface="Arial" panose="020B0604020202020204" pitchFamily="34" charset="0"/>
              </a:rPr>
              <a:t>Sunol</a:t>
            </a:r>
            <a:r>
              <a:rPr lang="en-US" sz="1000" spc="-4" dirty="0" smtClean="0">
                <a:solidFill>
                  <a:srgbClr val="5E5E5E"/>
                </a:solidFill>
                <a:latin typeface="Arial" panose="020B0604020202020204" pitchFamily="34" charset="0"/>
              </a:rPr>
              <a:t> Citizens Advisory Committee </a:t>
            </a:r>
          </a:p>
        </p:txBody>
      </p:sp>
    </p:spTree>
    <p:custDataLst>
      <p:tags r:id="rId1"/>
    </p:custDataLst>
    <p:extLst>
      <p:ext uri="{BB962C8B-B14F-4D97-AF65-F5344CB8AC3E}">
        <p14:creationId xmlns:p14="http://schemas.microsoft.com/office/powerpoint/2010/main" val="2198316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232" y="16625"/>
            <a:ext cx="10972800" cy="1600200"/>
          </a:xfrm>
        </p:spPr>
        <p:txBody>
          <a:bodyPr/>
          <a:lstStyle/>
          <a:p>
            <a:r>
              <a:rPr lang="en-US" dirty="0" smtClean="0"/>
              <a:t>What is Allowed in Unincorporated Alameda County</a:t>
            </a:r>
            <a:endParaRPr lang="en-US" dirty="0"/>
          </a:p>
        </p:txBody>
      </p:sp>
      <p:sp>
        <p:nvSpPr>
          <p:cNvPr id="3" name="Content Placeholder 2"/>
          <p:cNvSpPr>
            <a:spLocks noGrp="1"/>
          </p:cNvSpPr>
          <p:nvPr>
            <p:ph idx="1"/>
          </p:nvPr>
        </p:nvSpPr>
        <p:spPr>
          <a:xfrm>
            <a:off x="609600" y="1846262"/>
            <a:ext cx="10972800" cy="4368684"/>
          </a:xfrm>
        </p:spPr>
        <p:txBody>
          <a:bodyPr>
            <a:normAutofit/>
          </a:bodyPr>
          <a:lstStyle/>
          <a:p>
            <a:r>
              <a:rPr lang="en-US" b="1" dirty="0" smtClean="0"/>
              <a:t>Dispensaries</a:t>
            </a:r>
            <a:endParaRPr lang="en-US" b="1" dirty="0"/>
          </a:p>
          <a:p>
            <a:r>
              <a:rPr lang="en-US" sz="1500" dirty="0"/>
              <a:t>Up to five (5) dispensaries in total may be permitted in unincorporated Alameda County, subject to a Request for Proposal process (RFP) and the selected candidate(s) obtaining a Cannabis Dispensary Permit pursuant to Chapter 6.108 of the County General Code and a Conditional Use Permit ("CUP").</a:t>
            </a:r>
          </a:p>
          <a:p>
            <a:r>
              <a:rPr lang="en-US" sz="1500" dirty="0"/>
              <a:t>This will allow three (3) new dispensaries in addition to the (2) existing dispensaries that are already in operation in the unincorporated area:</a:t>
            </a:r>
          </a:p>
          <a:p>
            <a:pPr lvl="1"/>
            <a:r>
              <a:rPr lang="en-US" sz="1500" dirty="0"/>
              <a:t>A maximum of one (1) new dispensary in the west of the County, which must be located in the Retail Business or General Commercial zone; and</a:t>
            </a:r>
          </a:p>
          <a:p>
            <a:pPr lvl="1"/>
            <a:r>
              <a:rPr lang="en-US" sz="1500" dirty="0"/>
              <a:t>A maximum of two (2) new dispensaries in the east of the County, which must be located in the Agricultural zone and must be at least five (5) miles apart from another dispensary in the east County and 1 mile from any dispensary in an incorporated city.</a:t>
            </a:r>
          </a:p>
          <a:p>
            <a:r>
              <a:rPr lang="en-US" sz="1500" dirty="0"/>
              <a:t>A dispensary must not be located within 1,000 feet of any other dispensary or any school, licensed child or day care facility, public park or playground, drug recovery facility or recreation center and must not be located in a residential zone or its equivalent.</a:t>
            </a:r>
          </a:p>
          <a:p>
            <a:pPr marL="0" indent="0">
              <a:buNone/>
            </a:pPr>
            <a:endParaRPr lang="en-US" dirty="0"/>
          </a:p>
        </p:txBody>
      </p:sp>
      <p:pic>
        <p:nvPicPr>
          <p:cNvPr id="4" name="Picture 3"/>
          <p:cNvPicPr>
            <a:picLocks noChangeAspect="1"/>
          </p:cNvPicPr>
          <p:nvPr/>
        </p:nvPicPr>
        <p:blipFill>
          <a:blip r:embed="rId3"/>
          <a:stretch>
            <a:fillRect/>
          </a:stretch>
        </p:blipFill>
        <p:spPr>
          <a:xfrm>
            <a:off x="55494" y="102905"/>
            <a:ext cx="1152318" cy="1152318"/>
          </a:xfrm>
          <a:prstGeom prst="rect">
            <a:avLst/>
          </a:prstGeom>
        </p:spPr>
      </p:pic>
    </p:spTree>
    <p:extLst>
      <p:ext uri="{BB962C8B-B14F-4D97-AF65-F5344CB8AC3E}">
        <p14:creationId xmlns:p14="http://schemas.microsoft.com/office/powerpoint/2010/main" val="3871490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S0xMC0wMVQyMzo1OTo1OS45OTlaIiwiRW5kRGF0ZSI6IjIwMTctMDEtMTVUMjM6NTk6NTkuOTk5WiIsIkZvcm1hdCI6Ik1NIiwiVHlwZSI6NCwiQXV0b0RhdGVSYW5nZSI6dHJ1ZSwiV29ya2luZ0RheXMiOjMxLCJUb2RheU1hcmtlclRleHQiOiJUb2RheSIsIkF1dG9TY2FsZVR5cGUiOnRydWV9LCJNaWxlc3RvbmVzIjpbeyIkaWQiOiIxMjMiLCJEYXRlIjoiMTk4MC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lJhdGlvIjowLjAsIklzQ3VzdG9tIjpmYWxzZX0sIklkIjoiMjJiYTk2NjgtOTdhMy00NjU3LWFmYzEtNjlhZGU2MzlhN2ZiIiwiSW1wb3J0SWQiOm51bGwsIlRpdGxlIjoiRmlyc3QgTWlsZXN0b25lIG9yIEV2ZW50IEhlcmUiLCJOb3RlIjpudWxsLCJIeXBlcmxpbmsiOm51bGwsIklzQ2hhbmdlZCI6ZmFsc2UsIklzTmV3IjpmYWxzZX0seyIkaWQiOiIxNDEiLCJEYXRlIjoiMTk4NC0wNy0xNFQyMzo1OTo1OS45OTlaIiwiU3R5bGUiOnsiJGlkIjoiMTQyIiwiU2hhcGUiOjEwLCJDb25uZWN0b3JNYXJnaW4iOnsiJHJlZiI6IjU0In0sIkNvbm5lY3RvclN0eWxlIjp7IiRpZCI6IjE0MyIsIkxpbmVDb2xvciI6eyIkaWQiOiIxNDQiLCIkdHlwZSI6Ik5MUkUuQ29tbW9uLkRvbS5Tb2xpZENvbG9yQnJ1c2gsIE5MUkUuQ29tbW9uIiwiQ29sb3IiOnsiJGlkIjoiMTQ1IiwiQSI6ODksIlIiOjE2NiwiRyI6MTgzLCJCIjozOX19LCJMaW5lV2VpZ2h0IjoxLjAsIkxpbmVUeXBlIjowLCJQYXJlbnRTdHlsZSI6eyIkcmVmIjoiNTUifX0sIklzQmVsb3dUaW1lYmFuZCI6dHJ1ZSwiSGlkZURhdGUiOmZhbHNlLCJTaGFwZVNpemUiOjAsIlNwYWNpbmciOjIuMCwiUGFkZGluZyI6eyIkcmVmIjoiNTgifSwiU2hhcGVTdHlsZSI6eyIkaWQiOiIxNDYiLCJNYXJnaW4iOnsiJHJlZiI6IjYwIn0sIlBhZGRpbmciOnsiJHJlZiI6IjYxIn0sIkJhY2tncm91bmQiOnsiJGlkIjoiMTQ3IiwiQ29sb3IiOnsiJGlkIjoiMTQ4IiwiQSI6MjU1LCJSIjo4MywiRyI6OTIsIkIiOjE5fX0sIklzVmlzaWJsZSI6dHJ1ZSwiV2lkdGgiOjEyLjAsIkhlaWdodCI6MTQuMCwiQm9yZGVyU3R5bGUiOnsiJGlkIjoiMTQ5IiwiTGluZUNvbG9yIjp7IiRyZWYiOiI2MyJ9LCJMaW5lV2VpZ2h0IjowLjAsIkxpbmVUeXBlIjowLCJQYXJlbnRTdHlsZSI6eyIkcmVmIjoiNjIifX0sIlBhcmVudFN0eWxlIjp7IiRyZWYiOiI1OSJ9fSwiVGl0bGVTdHlsZSI6eyIkaWQiOiIxNTAiLCJGb250U2V0dGluZ3MiOnsiJGlkIjoiMTU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iIsIkxpbmVDb2xvciI6bnVsbCwiTGluZVdlaWdodCI6MC4wLCJMaW5lVHlwZSI6MCwiUGFyZW50U3R5bGUiOm51bGx9LCJQYXJlbnRTdHlsZSI6eyIkcmVmIjoiNjUifX0sIkRhdGVTdHlsZSI6eyIkaWQiOiIxNTMiLCJGb250U2V0dGluZ3MiOnsiJGlkIjoiMTU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UiLCJMaW5lQ29sb3IiOm51bGwsIkxpbmVXZWlnaHQiOjAuMCwiTGluZVR5cGUiOjAsIlBhcmVudFN0eWxlIjpudWxsfSwiUGFyZW50U3R5bGUiOnsiJHJlZiI6IjcyIn19LCJEYXRlRm9ybWF0Ijp7IiRpZCI6IjE1NiIsIkZvcm1hdFN0cmluZyI6Ik1NTU0gZCwgeXl5eSIsIlNlcGFyYXRvciI6Ii8iLCJVc2VJbnRlcm5hdGlvbmFsRGF0ZUZvcm1hdCI6ZmFsc2V9LCJJc1Zpc2libGUiOnRydWUsIlBhcmVudFN0eWxlIjp7IiRyZWYiOiI1MyJ9fSwiUG9zaXRpb24iOnsiUmF0aW8iOjAuMCwiSXNDdXN0b20iOmZhbHNlfSwiSWQiOiIxOGE1MjFkNi04ZGJmLTQwOGYtOTM1Ni0yYzA0MGNmN2E0YjEiLCJJbXBvcnRJZCI6bnVsbCwiVGl0bGUiOiJTZWNvbmQgTWlsZXN0b25lIG9yIEV2ZW50IEhlcmUiLCJOb3RlIjpudWxsLCJIeXBlcmxpbmsiOm51bGwsIklzQ2hhbmdlZCI6ZmFsc2UsIklzTmV3IjpmYWxzZX0seyIkaWQiOiIxNTciLCJEYXRlIjoiMTk4Ny0xMS0yMlQyMzo1OTo1OS45OTlaIiwiU3R5bGUiOnsiJGlkIjoiMTU4IiwiU2hhcGUiOjEyLCJDb25uZWN0b3JNYXJnaW4iOnsiJHJlZiI6IjU0In0sIkNvbm5lY3RvclN0eWxlIjp7IiRpZCI6IjE1OSIsIkxpbmVDb2xvciI6eyIkaWQiOiIxNjAiLCIkdHlwZSI6Ik5MUkUuQ29tbW9uLkRvbS5Tb2xpZENvbG9yQnJ1c2gsIE5MUkUuQ29tbW9uIiwiQ29sb3IiOnsiJGlkIjoiMTYxIiwiQSI6ODksIlIiOjY1LCJHIjoxMzgsIkIiOjE3OX19LCJMaW5lV2VpZ2h0IjoxLjAsIkxpbmVUeXBlIjowLCJQYXJlbnRTdHlsZSI6eyIkcmVmIjoiNTUifX0sIklzQmVsb3dUaW1lYmFuZCI6ZmFsc2UsIkhpZGVEYXRlIjpmYWxzZSwiU2hhcGVTaXplIjowLCJTcGFjaW5nIjoyLjAsIlBhZGRpbmciOnsiJHJlZiI6IjU4In0sIlNoYXBlU3R5bGUiOnsiJGlkIjoiMTYyIiwiTWFyZ2luIjp7IiRyZWYiOiI2MCJ9LCJQYWRkaW5nIjp7IiRyZWYiOiI2MSJ9LCJCYWNrZ3JvdW5kIjp7IiRpZCI6IjE2MyIsIkNvbG9yIjp7IiRpZCI6IjE2NCIsIkEiOjI1NSwiUiI6NjUsIkciOjEzOCwiQiI6MTc5fX0sIklzVmlzaWJsZSI6dHJ1ZSwiV2lkdGgiOjEyLjAsIkhlaWdodCI6MTQuMCwiQm9yZGVyU3R5bGUiOnsiJGlkIjoiMTY1IiwiTGluZUNvbG9yIjp7IiRyZWYiOiI2MyJ9LCJMaW5lV2VpZ2h0IjowLjAsIkxpbmVUeXBlIjowLCJQYXJlbnRTdHlsZSI6eyIkcmVmIjoiNjIifX0sIlBhcmVudFN0eWxlIjp7IiRyZWYiOiI1OSJ9fSwiVGl0bGVTdHlsZSI6eyIkaWQiOiIxNjYiLCJGb250U2V0dGluZ3MiOnsiJGlkIjoiMTY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OCIsIkxpbmVDb2xvciI6bnVsbCwiTGluZVdlaWdodCI6MC4wLCJMaW5lVHlwZSI6MCwiUGFyZW50U3R5bGUiOm51bGx9LCJQYXJlbnRTdHlsZSI6eyIkcmVmIjoiNjUifX0sIkRhdGVTdHlsZSI6eyIkaWQiOiIxNjkiLCJGb250U2V0dGluZ3MiOnsiJGlkIjoiMTc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EiLCJMaW5lQ29sb3IiOm51bGwsIkxpbmVXZWlnaHQiOjAuMCwiTGluZVR5cGUiOjAsIlBhcmVudFN0eWxlIjpudWxsfSwiUGFyZW50U3R5bGUiOnsiJHJlZiI6IjcyIn19LCJEYXRlRm9ybWF0Ijp7IiRpZCI6IjE3MiIsIkZvcm1hdFN0cmluZyI6Ik1NTU0gZCwgeXl5eSIsIlNlcGFyYXRvciI6Ii8iLCJVc2VJbnRlcm5hdGlvbmFsRGF0ZUZvcm1hdCI6ZmFsc2V9LCJJc1Zpc2libGUiOnRydWUsIlBhcmVudFN0eWxlIjp7IiRyZWYiOiI1MyJ9fSwiUG9zaXRpb24iOnsiUmF0aW8iOjAuMCwiSXNDdXN0b20iOmZhbHNlfSwiSWQiOiJmMzdkZmIzMy0xY2Y0LTQ5MDktYmZmMS04MDcwNGVhNTE5NDIiLCJJbXBvcnRJZCI6bnVsbCwiVGl0bGUiOiJUaGlyZCBNaWxlc3RvbmUgb3IgRXZlbnQgSGVyZSIsIk5vdGUiOm51bGwsIkh5cGVybGluayI6bnVsbCwiSXNDaGFuZ2VkIjpmYWxzZSwiSXNOZXciOmZhbHNlfSx7IiRpZCI6IjE3MyIsIkRhdGUiOiIxOTk2LTAzLTAxVDIzOjU5OjU5Ljk5OVoiLCJTdHlsZSI6eyIkaWQiOiIxNzQiLCJTaGFwZSI6MSwiQ29ubmVjdG9yTWFyZ2luIjp7IiRyZWYiOiI1NCJ9LCJDb25uZWN0b3JTdHlsZSI6eyIkaWQiOiIxNzUiLCJMaW5lQ29sb3IiOnsiJGlkIjoiMTc2IiwiJHR5cGUiOiJOTFJFLkNvbW1vbi5Eb20uU29saWRDb2xvckJydXNoLCBOTFJFLkNvbW1vbiIsIkNvbG9yIjp7IiRpZCI6IjE3NyIsIkEiOjg5LCJSIjoyNDYsIkciOjE0NiwiQiI6MH19LCJMaW5lV2VpZ2h0IjoxLjAsIkxpbmVUeXBlIjowLCJQYXJlbnRTdHlsZSI6eyIkcmVmIjoiNTUifX0sIklzQmVsb3dUaW1lYmFuZCI6dHJ1ZSwiSGlkZURhdGUiOmZhbHNlLCJTaGFwZVNpemUiOjEsIlNwYWNpbmciOjIuMCwiUGFkZGluZyI6eyIkcmVmIjoiNTgifSwiU2hhcGVTdHlsZSI6eyIkaWQiOiIxNzgiLCJNYXJnaW4iOnsiJHJlZiI6IjYwIn0sIlBhZGRpbmciOnsiJHJlZiI6IjYxIn0sIkJhY2tncm91bmQiOnsiJGlkIjoiMTc5IiwiQ29sb3IiOnsiJGlkIjoiMTgwIiwiQSI6MjU1LCJSIjoyNDYsIkciOjE0NiwiQiI6MH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3IiwiTGluZUNvbG9yIjpudWxsLCJMaW5lV2VpZ2h0IjowLjAsIkxpbmVUeXBlIjowLCJQYXJlbnRTdHlsZSI6bnVsbH0sIlBhcmVudFN0eWxlIjp7IiRyZWYiOiI3MiJ9fSwiRGF0ZUZvcm1hdCI6eyIkaWQiOiIxODgiLCJGb3JtYXRTdHJpbmciOiJNTU1NIGQsIHl5eXkiLCJTZXBhcmF0b3IiOiIvIiwiVXNlSW50ZXJuYXRpb25hbERhdGVGb3JtYXQiOmZhbHNlfSwiSXNWaXNpYmxlIjp0cnVlLCJQYXJlbnRTdHlsZSI6eyIkcmVmIjoiNTMifX0sIlBvc2l0aW9uIjp7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g5IiwiRGF0ZSI6IjE5OTctMDQtMDFUMjM6NTk6NTkuOTk5WiIsIlN0eWxlIjp7IiRpZCI6IjE5MCIsIlNoYXBlIjo1LCJDb25uZWN0b3JNYXJnaW4iOnsiJHJlZiI6IjU0In0sIkNvbm5lY3RvclN0eWxlIjp7IiRpZCI6IjE5MSIsIkxpbmVDb2xvciI6eyIkaWQiOiIxOTIiLCIkdHlwZSI6Ik5MUkUuQ29tbW9uLkRvbS5Tb2xpZENvbG9yQnJ1c2gsIE5MUkUuQ29tbW9uIiwiQ29sb3IiOnsiJGlkIjoiMTkzIiwiQSI6ODksIlIiOjIyMywiRyI6ODMsIkIiOjM5fX0sIkxpbmVXZWlnaHQiOjEuMCwiTGluZVR5cGUiOjAsIlBhcmVudFN0eWxlIjp7IiRyZWYiOiI1NSJ9fSwiSXNCZWxvd1RpbWViYW5kIjpmYWxzZSwiSGlkZURhdGUiOmZhbHNlLCJTaGFwZVNpemUiOjAsIlNwYWNpbmciOjIuMCwiUGFkZGluZyI6eyIkcmVmIjoiNTgifSwiU2hhcGVTdHlsZSI6eyIkaWQiOiIxOTQiLCJNYXJnaW4iOnsiJHJlZiI6IjYwIn0sIlBhZGRpbmciOnsiJHJlZiI6IjYxIn0sIkJhY2tncm91bmQiOnsiJGlkIjoiMTk1IiwiQ29sb3IiOnsiJGlkIjoiMTk2IiwiQSI6MjU1LCJSIjoyMjMsIkciOjgzLCJCIjozOX19LCJJc1Zpc2libGUiOnRydWUsIldpZHRoIjoxMi4wLCJIZWlnaHQiOjE0LjAsIkJvcmRlclN0eWxlIjp7IiRpZCI6IjE5NyIsIkxpbmVDb2xvciI6eyIkcmVmIjoiNjMifSwiTGluZVdlaWdodCI6MC4wLCJMaW5lVHlwZSI6MCwiUGFyZW50U3R5bGUiOnsiJHJlZiI6IjYyIn19LCJQYXJlbnRTdHlsZSI6eyIkcmVmIjoiNTkifX0sIlRpdGxlU3R5bGUiOnsiJGlkIjoiMTk4IiwiRm9udFNldHRpbmdzIjp7IiRpZCI6IjE5O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zIiwiTGluZUNvbG9yIjpudWxsLCJMaW5lV2VpZ2h0IjowLjAsIkxpbmVUeXBlIjowLCJQYXJlbnRTdHlsZSI6bnVsbH0sIlBhcmVudFN0eWxlIjp7IiRyZWYiOiI3MiJ9fSwiRGF0ZUZvcm1hdCI6eyIkaWQiOiIyMDQiLCJGb3JtYXRTdHJpbmciOiJNTU1NIGQsIHl5eXkiLCJTZXBhcmF0b3IiOiIvIiwiVXNlSW50ZXJuYXRpb25hbERhdGVGb3JtYXQiOmZhbHNlfSwiSXNWaXNpYmxlIjp0cnVlLCJQYXJlbnRTdHlsZSI6eyIkcmVmIjoiNTMifX0sIlBvc2l0aW9uIjp7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DUiLCJEYXRlIjoiMTk5OS0wNy0wMVQyMzo1OTo1OS45OTlaIiwiU3R5bGUiOnsiJGlkIjoiMjA2IiwiU2hhcGUiOjEsIkNvbm5lY3Rvck1hcmdpbiI6eyIkcmVmIjoiNTQifSwiQ29ubmVjdG9yU3R5bGUiOnsiJGlkIjoiMjA3IiwiTGluZUNvbG9yIjp7IiRpZCI6IjIwOCIsIiR0eXBlIjoiTkxSRS5Db21tb24uRG9tLlNvbGlkQ29sb3JCcnVzaCwgTkxSRS5Db21tb24iLCJDb2xvciI6eyIkaWQiOiIyMDkiLCJBIjo4OSwiUiI6MjU0LCJHIjoxOTUsIkIiOjZ9fSwiTGluZVdlaWdodCI6MS4wLCJMaW5lVHlwZSI6MCwiUGFyZW50U3R5bGUiOnsiJHJlZiI6IjU1In19LCJJc0JlbG93VGltZWJhbmQiOnRydWUsIkhpZGVEYXRlIjpmYWxzZSwiU2hhcGVTaXplIjoxLCJTcGFjaW5nIjoyLjAsIlBhZGRpbmciOnsiJHJlZiI6IjU4In0sIlNoYXBlU3R5bGUiOnsiJGlkIjoiMjEwIiwiTWFyZ2luIjp7IiRyZWYiOiI2MCJ9LCJQYWRkaW5nIjp7IiRyZWYiOiI2MSJ9LCJCYWNrZ3JvdW5kIjp7IiRpZCI6IjIxMSIsIkNvbG9yIjp7IiRpZCI6IjIxMiIsIkEiOjI1NSwiUiI6MjU0LCJHIjoxOTUsIkIiOjZ9fSwiSXNWaXNpYmxlIjp0cnVlLCJXaWR0aCI6MTguMCwiSGVpZ2h0IjoyMC4wLCJCb3JkZXJTdHlsZSI6eyIkaWQiOiIyMTMiLCJMaW5lQ29sb3IiOnsiJHJlZiI6IjYzIn0sIkxpbmVXZWlnaHQiOjAuMCwiTGluZVR5cGUiOjAsIlBhcmVudFN0eWxlIjp7IiRyZWYiOiI2MiJ9fSwiUGFyZW50U3R5bGUiOnsiJHJlZiI6IjU5In19LCJUaXRsZVN0eWxlIjp7IiRpZCI6IjIxNCIsIkZvbnRTZXR0aW5ncyI6eyIkaWQiOiIyMTU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2IiwiTGluZUNvbG9yIjpudWxsLCJMaW5lV2VpZ2h0IjowLjAsIkxpbmVUeXBlIjowLCJQYXJlbnRTdHlsZSI6bnVsbH0sIlBhcmVudFN0eWxlIjp7IiRyZWYiOiI2NSJ9fSwiRGF0ZVN0eWxlIjp7IiRpZCI6IjIxNyIsIkZvbnRTZXR0aW5ncyI6eyIkaWQiOiIyMTg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OSIsIkxpbmVDb2xvciI6bnVsbCwiTGluZVdlaWdodCI6MC4wLCJMaW5lVHlwZSI6MCwiUGFyZW50U3R5bGUiOm51bGx9LCJQYXJlbnRTdHlsZSI6eyIkcmVmIjoiNzIifX0sIkRhdGVGb3JtYXQiOnsiJGlkIjoiMjIwIiwiRm9ybWF0U3RyaW5nIjoiTU1NTSBkLCB5eXl5IiwiU2VwYXJhdG9yIjoiLyIsIlVzZUludGVybmF0aW9uYWxEYXRlRm9ybWF0IjpmYWxzZX0sIklzVmlzaWJsZSI6dHJ1ZSwiUGFyZW50U3R5bGUiOnsiJHJlZiI6IjUzIn19LCJQb3NpdGlvbiI6eyJSYXRpbyI6MC4wLCJJc0N1c3RvbSI6ZmFsc2V9LCJJZCI6IjNiZGVlOTI5LTkyOGEtNDdlYy04MmFiLTExNWFjN2Y3ZTY5MCIsIkltcG9ydElkIjpudWxsLCJUaXRsZSI6IlNpeHRoIE1pbGVzdG9uZSBvciBFdmVudCBIZXJlIiwiTm90ZSI6bnVsbCwiSHlwZXJsaW5rIjpudWxsLCJJc0NoYW5nZWQiOmZhbHNlLCJJc05ldyI6ZmFsc2V9LHsiJGlkIjoiMjIxIiwiRGF0ZSI6IjIwMDMtMDItMDFUMjM6NTk6NTkuOTk5WiIsIlN0eWxlIjp7IiRpZCI6IjIyMiIsIlNoYXBlIjoxMywiQ29ubmVjdG9yTWFyZ2luIjp7IiRyZWYiOiI1NCJ9LCJDb25uZWN0b3JTdHlsZSI6eyIkaWQiOiIyMjMiLCJMaW5lQ29sb3IiOnsiJGlkIjoiMjI0IiwiJHR5cGUiOiJOTFJFLkNvbW1vbi5Eb20uU29saWRDb2xvckJydXNoLCBOTFJFLkNvbW1vbiIsIkNvbG9yIjp7IiRpZCI6IjIyNSIsIkEiOjg5LCJSIjo5NCwiRyI6OTQsIkIiOjk0fX0sIkxpbmVXZWlnaHQiOjEuMCwiTGluZVR5cGUiOjAsIlBhcmVudFN0eWxlIjp7IiRyZWYiOiI1NSJ9fSwiSXNCZWxvd1RpbWViYW5kIjpmYWxzZSwiSGlkZURhdGUiOmZhbHNlLCJTaGFwZVNpemUiOjEsIlNwYWNpbmciOjIuMCwiUGFkZGluZyI6eyIkcmVmIjoiNTgifSwiU2hhcGVTdHlsZSI6eyIkaWQiOiIyMjYiLCJNYXJnaW4iOnsiJHJlZiI6IjYwIn0sIlBhZGRpbmciOnsiJHJlZiI6IjYxIn0sIkJhY2tncm91bmQiOnsiJGlkIjoiMjI3IiwiQ29sb3IiOnsiJGlkIjoiMjI4IiwiQSI6MjU1LCJSIjo5NCwiRyI6OTQsIkIiOjk0fX0sIklzVmlzaWJsZSI6dHJ1ZSwiV2lkdGgiOjE4LjAsIkhlaWdodCI6MjAuMCwiQm9yZGVyU3R5bGUiOnsiJGlkIjoiMjI5IiwiTGluZUNvbG9yIjp7IiRyZWYiOiI2MyJ9LCJMaW5lV2VpZ2h0IjowLjAsIkxpbmVUeXBlIjowLCJQYXJlbnRTdHlsZSI6eyIkcmVmIjoiNjIifX0sIlBhcmVudFN0eWxlIjp7IiRyZWYiOiI1OSJ9fSwiVGl0bGVTdHlsZSI6eyIkaWQiOiIyMzAiLCJGb250U2V0dGluZ3MiOnsiJGlkIjoiMjM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MiIsIkxpbmVDb2xvciI6bnVsbCwiTGluZVdlaWdodCI6MC4wLCJMaW5lVHlwZSI6MCwiUGFyZW50U3R5bGUiOm51bGx9LCJQYXJlbnRTdHlsZSI6eyIkcmVmIjoiNjUifX0sIkRhdGVTdHlsZSI6eyIkaWQiOiIyMzMiLCJGb250U2V0dGluZ3MiOnsiJGlkIjoiMjM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UiLCJMaW5lQ29sb3IiOm51bGwsIkxpbmVXZWlnaHQiOjAuMCwiTGluZVR5cGUiOjAsIlBhcmVudFN0eWxlIjpudWxsfSwiUGFyZW50U3R5bGUiOnsiJHJlZiI6IjcyIn19LCJEYXRlRm9ybWF0Ijp7IiRpZCI6IjIzNiIsIkZvcm1hdFN0cmluZyI6Ik1NTU0gZCwgeXl5eSIsIlNlcGFyYXRvciI6Ii8iLCJVc2VJbnRlcm5hdGlvbmFsRGF0ZUZvcm1hdCI6ZmFsc2V9LCJJc1Zpc2libGUiOnRydWUsIlBhcmVudFN0eWxlIjp7IiRyZWYiOiI1MyJ9fSwiUG9zaXRpb24iOnsiUmF0aW8iOjAuMCwiSXNDdXN0b20iOmZhbHNlfSwiSWQiOiJkNTA4YmM4ZS03YmRjLTQ3Y2ItYjlmNC1iMTc2YzMwM2JlNzQiLCJJbXBvcnRJZCI6bnVsbCwiVGl0bGUiOiJTZXZlbnRoIE1pbGVzdG9uZSBvciBFdmVudCBIZXJlIiwiTm90ZSI6bnVsbCwiSHlwZXJsaW5rIjpudWxsLCJJc0NoYW5nZWQiOmZhbHNlLCJJc05ldyI6ZmFsc2V9LHsiJGlkIjoiMjM3IiwiRGF0ZSI6IjIwMDYtMDYtMDFUMjM6NTk6NTkuOTk5WiIsIlN0eWxlIjp7IiRpZCI6IjIzOCIsIlNoYXBlIjo1LCJDb25uZWN0b3JNYXJnaW4iOnsiJHJlZiI6IjU0In0sIkNvbm5lY3RvclN0eWxlIjp7IiRpZCI6IjIzOSIsIkxpbmVDb2xvciI6eyIkaWQiOiIyNDAiLCIkdHlwZSI6Ik5MUkUuQ29tbW9uLkRvbS5Tb2xpZENvbG9yQnJ1c2gsIE5MUkUuQ29tbW9uIiwiQ29sb3IiOnsiJGlkIjoiMjQxIiwiQSI6ODksIlIiOjIyMywiRyI6ODMsIkIiOjM5fX0sIkxpbmVXZWlnaHQiOjEuMCwiTGluZVR5cGUiOjAsIlBhcmVudFN0eWxlIjp7IiRyZWYiOiI1NSJ9fSwiSXNCZWxvd1RpbWViYW5kIjp0cnVlLCJIaWRlRGF0ZSI6ZmFsc2UsIlNoYXBlU2l6ZSI6MCwiU3BhY2luZyI6Mi4wLCJQYWRkaW5nIjp7IiRyZWYiOiI1OCJ9LCJTaGFwZVN0eWxlIjp7IiRpZCI6IjI0MiIsIk1hcmdpbiI6eyIkcmVmIjoiNjAifSwiUGFkZGluZyI6eyIkcmVmIjoiNjEifSwiQmFja2dyb3VuZCI6eyIkaWQiOiIyNDMiLCJDb2xvciI6eyIkaWQiOiIyNDQiLCJBIjoyNTUsIlIiOjIyMywiRyI6ODMsIkIiOjM5fX0sIklzVmlzaWJsZSI6dHJ1ZSwiV2lkdGgiOjEyLjAsIkhlaWdodCI6MTQuMCwiQm9yZGVyU3R5bGUiOnsiJGlkIjoiMjQ1IiwiTGluZUNvbG9yIjp7IiRyZWYiOiI2MyJ9LCJMaW5lV2VpZ2h0IjowLjAsIkxpbmVUeXBlIjowLCJQYXJlbnRTdHlsZSI6eyIkcmVmIjoiNjIifX0sIlBhcmVudFN0eWxlIjp7IiRyZWYiOiI1OSJ9fSwiVGl0bGVTdHlsZSI6eyIkaWQiOiIyNDYiLCJGb250U2V0dGluZ3MiOnsiJGlkIjoiMjQ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OCIsIkxpbmVDb2xvciI6bnVsbCwiTGluZVdlaWdodCI6MC4wLCJMaW5lVHlwZSI6MCwiUGFyZW50U3R5bGUiOm51bGx9LCJQYXJlbnRTdHlsZSI6eyIkcmVmIjoiNjUifX0sIkRhdGVTdHlsZSI6eyIkaWQiOiIyNDkiLCJGb250U2V0dGluZ3MiOnsiJGlkIjoiMjU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EiLCJMaW5lQ29sb3IiOm51bGwsIkxpbmVXZWlnaHQiOjAuMCwiTGluZVR5cGUiOjAsIlBhcmVudFN0eWxlIjpudWxsfSwiUGFyZW50U3R5bGUiOnsiJHJlZiI6IjcyIn19LCJEYXRlRm9ybWF0Ijp7IiRpZCI6IjI1MiIsIkZvcm1hdFN0cmluZyI6Ik1NTU0gZCwgeXl5eSIsIlNlcGFyYXRvciI6Ii8iLCJVc2VJbnRlcm5hdGlvbmFsRGF0ZUZvcm1hdCI6ZmFsc2V9LCJJc1Zpc2libGUiOnRydWUsIlBhcmVudFN0eWxlIjp7IiRyZWYiOiI1MyJ9fSwiUG9zaXRpb24iOnsiUmF0aW8iOjAuMCwiSXNDdXN0b20iOmZhbHNlfSwiSWQiOiIyZDIwZDdkYy1jOTRmLTRkZTItOTQ2ZS00MzczZDQ5NGYxMGIiLCJJbXBvcnRJZCI6bnVsbCwiVGl0bGUiOiJFaWdodCBNaWxlc3RvbmUgb3IgRXZlbnQgSGVyZSIsIk5vdGUiOm51bGwsIkh5cGVybGluayI6bnVsbCwiSXNDaGFuZ2VkIjpmYWxzZSwiSXNOZXciOmZhbHNlfSx7IiRpZCI6IjI1MyIsIkRhdGUiOiIyMDA5LTExLTA5VDIzOjU5OjU5Ljk5OVoiLCJTdHlsZSI6eyIkaWQiOiIyNTQiLCJTaGFwZSI6MTAsIkNvbm5lY3Rvck1hcmdpbiI6eyIkcmVmIjoiNTQifSwiQ29ubmVjdG9yU3R5bGUiOnsiJGlkIjoiMjU1IiwiTGluZUNvbG9yIjp7IiRpZCI6IjI1NiIsIiR0eXBlIjoiTkxSRS5Db21tb24uRG9tLlNvbGlkQ29sb3JCcnVzaCwgTkxSRS5Db21tb24iLCJDb2xvciI6eyIkaWQiOiIyNTciLCJBIjo4OSwiUiI6NjUsIkciOjEzOCwiQiI6MTc5fX0sIkxpbmVXZWlnaHQiOjEuMCwiTGluZVR5cGUiOjAsIlBhcmVudFN0eWxlIjp7IiRyZWYiOiI1NSJ9fSwiSXNCZWxvd1RpbWViYW5kIjpmYWxzZSwiSGlkZURhdGUiOmZhbHNlLCJTaGFwZVNpemUiOjAsIlNwYWNpbmciOjIuMCwiUGFkZGluZyI6eyIkcmVmIjoiNTgifSwiU2hhcGVTdHlsZSI6eyIkaWQiOiIyNTgiLCJNYXJnaW4iOnsiJHJlZiI6IjYwIn0sIlBhZGRpbmciOnsiJHJlZiI6IjYxIn0sIkJhY2tncm91bmQiOnsiJGlkIjoiMjU5IiwiQ29sb3IiOnsiJGlkIjoiMjYwIiwiQSI6MjU1LCJSIjo4MywiRyI6OTIsIkIiOjE5fX0sIklzVmlzaWJsZSI6dHJ1ZSwiV2lkdGgiOjEyLjAsIkhlaWdodCI6MTQuMCwiQm9yZGVyU3R5bGUiOnsiJGlkIjoiMjYxIiwiTGluZUNvbG9yIjp7IiRyZWYiOiI2MyJ9LCJMaW5lV2VpZ2h0IjowLjAsIkxpbmVUeXBlIjowLCJQYXJlbnRTdHlsZSI6eyIkcmVmIjoiNjIifX0sIlBhcmVudFN0eWxlIjp7IiRyZWYiOiI1OSJ9fSwiVGl0bGVTdHlsZSI6eyIkaWQiOiIyNjIiLCJGb250U2V0dGluZ3MiOnsiJGlkIjoiMjYz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CIsIkxpbmVDb2xvciI6bnVsbCwiTGluZVdlaWdodCI6MC4wLCJMaW5lVHlwZSI6MCwiUGFyZW50U3R5bGUiOm51bGx9LCJQYXJlbnRTdHlsZSI6eyIkcmVmIjoiNjUifX0sIkRhdGVTdHlsZSI6eyIkaWQiOiIyNjUiLCJGb250U2V0dGluZ3MiOnsiJGlkIjoiMjY2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ciLCJMaW5lQ29sb3IiOm51bGwsIkxpbmVXZWlnaHQiOjAuMCwiTGluZVR5cGUiOjAsIlBhcmVudFN0eWxlIjpudWxsfSwiUGFyZW50U3R5bGUiOnsiJHJlZiI6IjcyIn19LCJEYXRlRm9ybWF0Ijp7IiRpZCI6IjI2OCIsIkZvcm1hdFN0cmluZyI6Ik1NTU0gZCwgeXl5eSIsIlNlcGFyYXRvciI6Ii8iLCJVc2VJbnRlcm5hdGlvbmFsRGF0ZUZvcm1hdCI6ZmFsc2V9LCJJc1Zpc2libGUiOnRydWUsIlBhcmVudFN0eWxlIjp7IiRyZWYiOiI1MyJ9fSwiUG9zaXRpb24iOnsiUmF0aW8iOjAuMCwiSXNDdXN0b20iOmZhbHNlfSwiSWQiOiI3ODBiNWNjNS1lYzg1LTRlMzItYWM2YS02N2EzMGI3MTQxODUiLCJJbXBvcnRJZCI6bnVsbCwiVGl0bGUiOiJOaW50aCBNaWxlc3RvbmUgb3IgRXZlbnQgSGVyZSIsIk5vdGUiOm51bGwsIkh5cGVybGluayI6bnVsbCwiSXNDaGFuZ2VkIjpmYWxzZSwiSXNOZXciOmZhbHNlfSx7IiRpZCI6IjI2OSIsIkRhdGUiOiIyMDEzLTAyLTA0VDIzOjU5OjU5Ljk5OVoiLCJTdHlsZSI6eyIkaWQiOiIyNzAiLCJTaGFwZSI6MTIsIkNvbm5lY3Rvck1hcmdpbiI6eyIkcmVmIjoiNTQifSwiQ29ubmVjdG9yU3R5bGUiOnsiJGlkIjoiMjcxIiwiTGluZUNvbG9yIjp7IiRpZCI6IjI3MiIsIiR0eXBlIjoiTkxSRS5Db21tb24uRG9tLlNvbGlkQ29sb3JCcnVzaCwgTkxSRS5Db21tb24iLCJDb2xvciI6eyIkaWQiOiIyNzMiLCJBIjo4OSwiUiI6NjUsIkciOjEzOCwiQiI6MTc5fX0sIkxpbmVXZWlnaHQiOjEuMCwiTGluZVR5cGUiOjAsIlBhcmVudFN0eWxlIjp7IiRyZWYiOiI1NSJ9fSwiSXNCZWxvd1RpbWViYW5kIjp0cnVlLCJIaWRlRGF0ZSI6ZmFsc2UsIlNoYXBlU2l6ZSI6MCwiU3BhY2luZyI6Mi4wLCJQYWRkaW5nIjp7IiRyZWYiOiI1OCJ9LCJTaGFwZVN0eWxlIjp7IiRpZCI6IjI3NCIsIk1hcmdpbiI6eyIkcmVmIjoiNjAifSwiUGFkZGluZyI6eyIkcmVmIjoiNjEifSwiQmFja2dyb3VuZCI6eyIkaWQiOiIyNzUiLCJDb2xvciI6eyIkaWQiOiIyNzYiLCJBIjoyNTUsIlIiOjY1LCJHIjoxMzgsIkIiOjE3OX19LCJJc1Zpc2libGUiOnRydWUsIldpZHRoIjoxMi4wLCJIZWlnaHQiOjE0LjAsIkJvcmRlclN0eWxlIjp7IiRpZCI6IjI3NyIsIkxpbmVDb2xvciI6eyIkcmVmIjoiNjMifSwiTGluZVdlaWdodCI6MC4wLCJMaW5lVHlwZSI6MCwiUGFyZW50U3R5bGUiOnsiJHJlZiI6IjYyIn19LCJQYXJlbnRTdHlsZSI6eyIkcmVmIjoiNTkifX0sIlRpdGxlU3R5bGUiOnsiJGlkIjoiMjc4IiwiRm9udFNldHRpbmdzIjp7IiRpZCI6IjI3O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AiLCJMaW5lQ29sb3IiOm51bGwsIkxpbmVXZWlnaHQiOjAuMCwiTGluZVR5cGUiOjAsIlBhcmVudFN0eWxlIjpudWxsfSwiUGFyZW50U3R5bGUiOnsiJHJlZiI6IjY1In19LCJEYXRlU3R5bGUiOnsiJGlkIjoiMjgxIiwiRm9udFNldHRpbmdzIjp7IiRpZCI6IjI4M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zIiwiTGluZUNvbG9yIjpudWxsLCJMaW5lV2VpZ2h0IjowLjAsIkxpbmVUeXBlIjowLCJQYXJlbnRTdHlsZSI6bnVsbH0sIlBhcmVudFN0eWxlIjp7IiRyZWYiOiI3MiJ9fSwiRGF0ZUZvcm1hdCI6eyIkaWQiOiIyODQiLCJGb3JtYXRTdHJpbmciOiJNTU1NIGQsIHl5eXkiLCJTZXBhcmF0b3IiOiIvIiwiVXNlSW50ZXJuYXRpb25hbERhdGVGb3JtYXQiOmZhbHNlfSwiSXNWaXNpYmxlIjp0cnVlLCJQYXJlbnRTdHlsZSI6eyIkcmVmIjoiNTMifX0sIlBvc2l0aW9uIjp7IlJhdGlvIjowLjAsIklzQ3VzdG9tIjpmYWxzZX0sIklkIjoiNTMxMTM0YzItZTA4Mi00NDc5LWExM2MtZmI3ZTZlYWViMzBjIiwiSW1wb3J0SWQiOm51bGwsIlRpdGxlIjoiVGVudGggTWlsZXN0b25lIG9yIEV2ZW50IEhlcmUiLCJOb3RlIjpudWxsLCJIeXBlcmxpbmsiOm51bGwsIklzQ2hhbmdlZCI6ZmFsc2UsIklzTmV3IjpmYWxzZX0seyIkaWQiOiIyODUiLCJEYXRlIjoiMjAxNy0wMS0xNVQyMzo1OTo1OS45OTlaIiwiU3R5bGUiOnsiJGlkIjoiMjg2IiwiU2hhcGUiOjIsIkNvbm5lY3Rvck1hcmdpbiI6eyIkcmVmIjoiNTQifSwiQ29ubmVjdG9yU3R5bGUiOnsiJGlkIjoiMjg3IiwiTGluZUNvbG9yIjp7IiRpZCI6IjI4OCIsIiR0eXBlIjoiTkxSRS5Db21tb24uRG9tLlNvbGlkQ29sb3JCcnVzaCwgTkxSRS5Db21tb24iLCJDb2xvciI6eyIkaWQiOiIyODkiLCJBIjo4OSwiUiI6MjQ2LCJHIjoxNDYsIkIiOjB9fSwiTGluZVdlaWdodCI6MS4wLCJMaW5lVHlwZSI6MCwiUGFyZW50U3R5bGUiOnsiJHJlZiI6IjU1In19LCJJc0JlbG93VGltZWJhbmQiOmZhbHNlLCJIaWRlRGF0ZSI6ZmFsc2UsIlNoYXBlU2l6ZSI6MSwiU3BhY2luZyI6Mi4wLCJQYWRkaW5nIjp7IiRyZWYiOiI1OCJ9LCJTaGFwZVN0eWxlIjp7IiRpZCI6IjI5MCIsIk1hcmdpbiI6eyIkcmVmIjoiNjAifSwiUGFkZGluZyI6eyIkcmVmIjoiNjEifSwiQmFja2dyb3VuZCI6eyIkaWQiOiIyOTEiLCJDb2xvciI6eyIkaWQiOiIyOTIiLCJBIjoyNTUsIlIiOjI0NiwiRyI6MTQ2LCJCIjowfX0sIklzVmlzaWJsZSI6dHJ1ZSwiV2lkdGgiOjE4LjAsIkhlaWdodCI6MjAuMCwiQm9yZGVyU3R5bGUiOnsiJGlkIjoiMjkzIiwiTGluZUNvbG9yIjp7IiRyZWYiOiI2MyJ9LCJMaW5lV2VpZ2h0IjowLjAsIkxpbmVUeXBlIjowLCJQYXJlbnRTdHlsZSI6eyIkcmVmIjoiNjIifX0sIlBhcmVudFN0eWxlIjp7IiRyZWYiOiI1OSJ9fSwiVGl0bGVTdHlsZSI6eyIkaWQiOiIyOTQiLCJGb250U2V0dGluZ3MiOnsiJGlkIjoiMjk1IiwiRm9udFNpemUiOjEyLCJGb250TmFtZSI6IkFyaWFsIiwiSXNCb2xkIjpmYWxzZSwiSXNJdGFsaWMiOmZhbHNlLCJJc1VuZGVybGluZWQiOmZhbHNlLCJQYXJlbnRTdHlsZSI6eyIkcmVmIjoiNjYifX0sIkF1dG9TaXplIjowLCJGb3JlZ3JvdW5kIjp7IiRpZCI6IjI5NiIsIkNvbG9yIjp7IiRpZCI6IjI5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OTgiLCJMaW5lQ29sb3IiOm51bGwsIkxpbmVXZWlnaHQiOjAuMCwiTGluZVR5cGUiOjAsIlBhcmVudFN0eWxlIjpudWxsfSwiUGFyZW50U3R5bGUiOnsiJHJlZiI6IjY1In19LCJEYXRlU3R5bGUiOnsiJGlkIjoiMjk5IiwiRm9udFNldHRpbmdzIjp7IiRpZCI6IjMw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xIiwiTGluZUNvbG9yIjpudWxsLCJMaW5lV2VpZ2h0IjowLjAsIkxpbmVUeXBlIjowLCJQYXJlbnRTdHlsZSI6bnVsbH0sIlBhcmVudFN0eWxlIjp7IiRyZWYiOiI3MiJ9fSwiRGF0ZUZvcm1hdCI6eyIkaWQiOiIzMDIiLCJGb3JtYXRTdHJpbmciOiJNTU1NIGQsIHl5eXkiLCJTZXBhcmF0b3IiOiIvIiwiVXNlSW50ZXJuYXRpb25hbERhdGVGb3JtYXQiOmZhbHNlfSwiSXNWaXNpYmxlIjp0cnVlLCJQYXJlbnRTdHlsZSI6eyIkcmVmIjoiNTMifX0sIlBvc2l0aW9uIjp7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DMiLCJSb290Ijp7IkltcG9ydElkIjpudWxsLCJJc0ltcG9ydGVkIjpmYWxzZSwiQ2hpbGRyZW4iOltdfX0sIk1ldGFkYXRhIjp7IiRpZCI6IjMwNCJ9LCJTZXR0aW5ncyI6eyIkaWQiOiIzMDUiLCJJbXBhT3B0aW9ucyI6eyIkaWQiOiIzM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Custom 7">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FFFFF"/>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1327</TotalTime>
  <Words>2560</Words>
  <Application>Microsoft Office PowerPoint</Application>
  <PresentationFormat>Widescreen</PresentationFormat>
  <Paragraphs>221</Paragraphs>
  <Slides>19</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Narrow</vt:lpstr>
      <vt:lpstr>Calibri</vt:lpstr>
      <vt:lpstr>Calibri Light</vt:lpstr>
      <vt:lpstr>Century Gothic</vt:lpstr>
      <vt:lpstr>Courier New</vt:lpstr>
      <vt:lpstr>Palatino Linotype</vt:lpstr>
      <vt:lpstr>Wingdings</vt:lpstr>
      <vt:lpstr>Seashore design template</vt:lpstr>
      <vt:lpstr>Office Theme</vt:lpstr>
      <vt:lpstr>Legalization in California Alameda County’s Perspective</vt:lpstr>
      <vt:lpstr>Cannabis Legislation in California</vt:lpstr>
      <vt:lpstr>California Cannabis  Program Priorities</vt:lpstr>
      <vt:lpstr>The Three Licensing Authorities in  California</vt:lpstr>
      <vt:lpstr>License Categories in California</vt:lpstr>
      <vt:lpstr>New License Type in California</vt:lpstr>
      <vt:lpstr>Not all Counties in California are Approving Cannabis Programs</vt:lpstr>
      <vt:lpstr>Cannabis regulation in unincorporated Alameda County: a 2+ year snapshot</vt:lpstr>
      <vt:lpstr>What is Allowed in Unincorporated Alameda County</vt:lpstr>
      <vt:lpstr>What is Allowed in Unincorporated Alameda County </vt:lpstr>
      <vt:lpstr>What is Allowed in Unincorporated Alameda County </vt:lpstr>
      <vt:lpstr>Phase II Considerations in Unincorporated Alameda County </vt:lpstr>
      <vt:lpstr>State Temporary Licenses Issued in Alameda County</vt:lpstr>
      <vt:lpstr>Alameda County Hosted the Three Licensing Agencies </vt:lpstr>
      <vt:lpstr>Challenges to Legalization for  the Cannabis Industry in California</vt:lpstr>
      <vt:lpstr>Best Practices for Counties/Cities</vt:lpstr>
      <vt:lpstr>Best Practices for Counties/Cities</vt:lpstr>
      <vt:lpstr>        You are Cordially Invited</vt:lpstr>
      <vt:lpstr>PowerPoint Presentation</vt:lpstr>
    </vt:vector>
  </TitlesOfParts>
  <Company>Alameda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Brooks, Patricia, BOS Dist4</dc:creator>
  <cp:lastModifiedBy>Brooks, Patricia, BOS Dist4</cp:lastModifiedBy>
  <cp:revision>64</cp:revision>
  <cp:lastPrinted>2018-04-15T19:54:10Z</cp:lastPrinted>
  <dcterms:created xsi:type="dcterms:W3CDTF">2018-04-15T16:16:42Z</dcterms:created>
  <dcterms:modified xsi:type="dcterms:W3CDTF">2018-04-19T18:54:43Z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