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3" r:id="rId2"/>
    <p:sldId id="264" r:id="rId3"/>
    <p:sldId id="265" r:id="rId4"/>
    <p:sldId id="266" r:id="rId5"/>
    <p:sldId id="267" r:id="rId6"/>
    <p:sldId id="261" r:id="rId7"/>
    <p:sldId id="262"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howGuides="1">
      <p:cViewPr varScale="1">
        <p:scale>
          <a:sx n="74" d="100"/>
          <a:sy n="74" d="100"/>
        </p:scale>
        <p:origin x="1716" y="72"/>
      </p:cViewPr>
      <p:guideLst>
        <p:guide orient="horz" pos="2160"/>
        <p:guide pos="2832"/>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notesViewPr>
    <p:cSldViewPr showGuides="1">
      <p:cViewPr varScale="1">
        <p:scale>
          <a:sx n="84" d="100"/>
          <a:sy n="84" d="100"/>
        </p:scale>
        <p:origin x="-18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6" tIns="46582" rIns="93166" bIns="46582" rtlCol="0"/>
          <a:lstStyle>
            <a:lvl1pPr algn="r">
              <a:defRPr sz="1200"/>
            </a:lvl1pPr>
          </a:lstStyle>
          <a:p>
            <a:fld id="{0F69FF46-2E4C-4FDC-9A03-FA79B5BA6E5E}" type="datetimeFigureOut">
              <a:rPr lang="en-US" smtClean="0"/>
              <a:t>4/2/2019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6" tIns="46582" rIns="93166"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66" tIns="46582" rIns="93166"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66" tIns="46582" rIns="93166" bIns="46582" rtlCol="0" anchor="b"/>
          <a:lstStyle>
            <a:lvl1pPr algn="r">
              <a:defRPr sz="1200"/>
            </a:lvl1pPr>
          </a:lstStyle>
          <a:p>
            <a:fld id="{79C90BB1-56B8-4715-8EF8-056D75E3BDF3}" type="slidenum">
              <a:rPr lang="en-US" smtClean="0"/>
              <a:t>‹#›</a:t>
            </a:fld>
            <a:endParaRPr lang="en-US"/>
          </a:p>
        </p:txBody>
      </p:sp>
    </p:spTree>
    <p:extLst>
      <p:ext uri="{BB962C8B-B14F-4D97-AF65-F5344CB8AC3E}">
        <p14:creationId xmlns:p14="http://schemas.microsoft.com/office/powerpoint/2010/main" val="2006639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17600"/>
            <a:ext cx="4022725" cy="3017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a:t>
            </a:fld>
            <a:endParaRPr lang="en-US"/>
          </a:p>
        </p:txBody>
      </p:sp>
    </p:spTree>
    <p:extLst>
      <p:ext uri="{BB962C8B-B14F-4D97-AF65-F5344CB8AC3E}">
        <p14:creationId xmlns:p14="http://schemas.microsoft.com/office/powerpoint/2010/main" val="415648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17600"/>
            <a:ext cx="4022725" cy="3017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66973-0A66-7C40-B8B7-AB703EAB6D6B}" type="slidenum">
              <a:rPr lang="en-US" smtClean="0"/>
              <a:t>2</a:t>
            </a:fld>
            <a:endParaRPr lang="en-US"/>
          </a:p>
        </p:txBody>
      </p:sp>
    </p:spTree>
    <p:extLst>
      <p:ext uri="{BB962C8B-B14F-4D97-AF65-F5344CB8AC3E}">
        <p14:creationId xmlns:p14="http://schemas.microsoft.com/office/powerpoint/2010/main" val="78206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17600"/>
            <a:ext cx="4022725" cy="3017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66973-0A66-7C40-B8B7-AB703EAB6D6B}" type="slidenum">
              <a:rPr lang="en-US" smtClean="0"/>
              <a:t>3</a:t>
            </a:fld>
            <a:endParaRPr lang="en-US"/>
          </a:p>
        </p:txBody>
      </p:sp>
    </p:spTree>
    <p:extLst>
      <p:ext uri="{BB962C8B-B14F-4D97-AF65-F5344CB8AC3E}">
        <p14:creationId xmlns:p14="http://schemas.microsoft.com/office/powerpoint/2010/main" val="427476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17600"/>
            <a:ext cx="4022725" cy="3017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66973-0A66-7C40-B8B7-AB703EAB6D6B}" type="slidenum">
              <a:rPr lang="en-US" smtClean="0"/>
              <a:t>4</a:t>
            </a:fld>
            <a:endParaRPr lang="en-US"/>
          </a:p>
        </p:txBody>
      </p:sp>
    </p:spTree>
    <p:extLst>
      <p:ext uri="{BB962C8B-B14F-4D97-AF65-F5344CB8AC3E}">
        <p14:creationId xmlns:p14="http://schemas.microsoft.com/office/powerpoint/2010/main" val="350956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1117600"/>
            <a:ext cx="4022725" cy="30178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66973-0A66-7C40-B8B7-AB703EAB6D6B}" type="slidenum">
              <a:rPr lang="en-US" smtClean="0"/>
              <a:t>5</a:t>
            </a:fld>
            <a:endParaRPr lang="en-US"/>
          </a:p>
        </p:txBody>
      </p:sp>
    </p:spTree>
    <p:extLst>
      <p:ext uri="{BB962C8B-B14F-4D97-AF65-F5344CB8AC3E}">
        <p14:creationId xmlns:p14="http://schemas.microsoft.com/office/powerpoint/2010/main" val="280205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850" y="2628901"/>
            <a:ext cx="6019800" cy="1609724"/>
          </a:xfrm>
        </p:spPr>
        <p:txBody>
          <a:bodyPr anchor="ctr" anchorCtr="0">
            <a:normAutofit/>
          </a:bodyPr>
          <a:lstStyle>
            <a:lvl1pPr algn="l">
              <a:defRPr sz="3200" b="0" i="0">
                <a:solidFill>
                  <a:schemeClr val="bg1"/>
                </a:solidFill>
                <a:latin typeface="Georgia" panose="02040502050405020303" pitchFamily="18" charset="0"/>
                <a:ea typeface="Georgia" panose="02040502050405020303" pitchFamily="18"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33374" y="4391025"/>
            <a:ext cx="6010276" cy="1562100"/>
          </a:xfrm>
        </p:spPr>
        <p:txBody>
          <a:bodyPr>
            <a:normAutofit/>
          </a:bodyPr>
          <a:lstStyle>
            <a:lvl1pPr marL="0" indent="0" algn="l">
              <a:lnSpc>
                <a:spcPct val="100000"/>
              </a:lnSpc>
              <a:buNone/>
              <a:defRPr sz="2200" b="0" i="0">
                <a:solidFill>
                  <a:srgbClr val="4A4A4A"/>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p:cNvSpPr>
            <a:spLocks noGrp="1"/>
          </p:cNvSpPr>
          <p:nvPr>
            <p:ph type="dt" sz="half" idx="11"/>
          </p:nvPr>
        </p:nvSpPr>
        <p:spPr>
          <a:xfrm>
            <a:off x="333375" y="6356351"/>
            <a:ext cx="2057400" cy="365125"/>
          </a:xfrm>
        </p:spPr>
        <p:txBody>
          <a:bodyPr/>
          <a:lstStyle>
            <a:lvl1pPr>
              <a:defRPr b="1" cap="all" baseline="0">
                <a:solidFill>
                  <a:srgbClr val="BE9B39"/>
                </a:solidFill>
                <a:latin typeface="Arial" panose="020B0604020202020204" pitchFamily="34" charset="0"/>
                <a:cs typeface="Arial" panose="020B0604020202020204" pitchFamily="34" charset="0"/>
              </a:defRPr>
            </a:lvl1pPr>
          </a:lstStyle>
          <a:p>
            <a:fld id="{87B1A113-4769-488E-BA77-474818D7D515}" type="datetimeFigureOut">
              <a:rPr lang="en-US" smtClean="0"/>
              <a:t>4/2/2019</a:t>
            </a:fld>
            <a:endParaRPr lang="en-US"/>
          </a:p>
        </p:txBody>
      </p:sp>
      <p:sp>
        <p:nvSpPr>
          <p:cNvPr id="12" name="Footer Placeholder 11"/>
          <p:cNvSpPr>
            <a:spLocks noGrp="1"/>
          </p:cNvSpPr>
          <p:nvPr>
            <p:ph type="ftr" sz="quarter" idx="12"/>
          </p:nvPr>
        </p:nvSpPr>
        <p:spPr>
          <a:xfrm>
            <a:off x="5695950" y="6356351"/>
            <a:ext cx="3086100" cy="365125"/>
          </a:xfrm>
        </p:spPr>
        <p:txBody>
          <a:bodyPr/>
          <a:lstStyle>
            <a:lvl1pPr algn="r">
              <a:defRPr>
                <a:solidFill>
                  <a:srgbClr val="60B1D6"/>
                </a:solidFill>
                <a:latin typeface="Georgia" panose="02040502050405020303" pitchFamily="18" charset="0"/>
                <a:cs typeface="Arial" panose="020B0604020202020204" pitchFamily="34" charset="0"/>
              </a:defRPr>
            </a:lvl1pPr>
          </a:lstStyle>
          <a:p>
            <a:endParaRPr lang="en-US"/>
          </a:p>
        </p:txBody>
      </p:sp>
    </p:spTree>
    <p:extLst>
      <p:ext uri="{BB962C8B-B14F-4D97-AF65-F5344CB8AC3E}">
        <p14:creationId xmlns:p14="http://schemas.microsoft.com/office/powerpoint/2010/main" val="24073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3"/>
          <p:cNvSpPr>
            <a:spLocks noGrp="1"/>
          </p:cNvSpPr>
          <p:nvPr>
            <p:ph sz="quarter" idx="10"/>
          </p:nvPr>
        </p:nvSpPr>
        <p:spPr>
          <a:xfrm>
            <a:off x="1409700" y="2138362"/>
            <a:ext cx="6324600" cy="2581275"/>
          </a:xfrm>
        </p:spPr>
        <p:txBody>
          <a:bodyPr anchor="ctr" anchorCtr="0">
            <a:normAutofit/>
          </a:bodyPr>
          <a:lstStyle>
            <a:lvl1pPr marL="0" indent="0" algn="ctr">
              <a:buNone/>
              <a:defRPr sz="3200" b="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Tree>
    <p:extLst>
      <p:ext uri="{BB962C8B-B14F-4D97-AF65-F5344CB8AC3E}">
        <p14:creationId xmlns:p14="http://schemas.microsoft.com/office/powerpoint/2010/main" val="120035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3"/>
          <p:cNvSpPr>
            <a:spLocks noGrp="1"/>
          </p:cNvSpPr>
          <p:nvPr>
            <p:ph sz="quarter" idx="10"/>
          </p:nvPr>
        </p:nvSpPr>
        <p:spPr>
          <a:xfrm>
            <a:off x="1409700" y="2138362"/>
            <a:ext cx="6324600" cy="2581275"/>
          </a:xfrm>
        </p:spPr>
        <p:txBody>
          <a:bodyPr anchor="ctr" anchorCtr="0">
            <a:normAutofit/>
          </a:bodyPr>
          <a:lstStyle>
            <a:lvl1pPr marL="0" indent="0" algn="ctr">
              <a:buNone/>
              <a:defRPr sz="3200" b="1">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Edit Master text styles</a:t>
            </a:r>
          </a:p>
        </p:txBody>
      </p:sp>
    </p:spTree>
    <p:extLst>
      <p:ext uri="{BB962C8B-B14F-4D97-AF65-F5344CB8AC3E}">
        <p14:creationId xmlns:p14="http://schemas.microsoft.com/office/powerpoint/2010/main" val="43242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367046"/>
            <a:ext cx="8915400" cy="146304"/>
          </a:xfrm>
          <a:prstGeom prst="rect">
            <a:avLst/>
          </a:prstGeom>
        </p:spPr>
      </p:pic>
      <p:sp>
        <p:nvSpPr>
          <p:cNvPr id="3" name="Content Placeholder 2"/>
          <p:cNvSpPr>
            <a:spLocks noGrp="1"/>
          </p:cNvSpPr>
          <p:nvPr>
            <p:ph idx="1"/>
          </p:nvPr>
        </p:nvSpPr>
        <p:spPr>
          <a:xfrm>
            <a:off x="284427" y="1687621"/>
            <a:ext cx="8535281" cy="4498605"/>
          </a:xfrm>
        </p:spPr>
        <p:txBody>
          <a:bodyPr/>
          <a:lstStyle>
            <a:lvl1pPr>
              <a:spcAft>
                <a:spcPts val="1000"/>
              </a:spcAft>
              <a:buClr>
                <a:srgbClr val="CBAF60"/>
              </a:buClr>
              <a:defRPr sz="2400">
                <a:solidFill>
                  <a:schemeClr val="tx1"/>
                </a:solidFill>
                <a:latin typeface="Georgia" charset="0"/>
                <a:ea typeface="Georgia" charset="0"/>
                <a:cs typeface="Georgia" charset="0"/>
              </a:defRPr>
            </a:lvl1pPr>
            <a:lvl2pPr>
              <a:spcBef>
                <a:spcPts val="1000"/>
              </a:spcBef>
              <a:spcAft>
                <a:spcPts val="1000"/>
              </a:spcAft>
              <a:buClr>
                <a:srgbClr val="60B1D6"/>
              </a:buClr>
              <a:defRPr sz="2000">
                <a:solidFill>
                  <a:schemeClr val="tx1"/>
                </a:solidFill>
                <a:latin typeface="Georgia" charset="0"/>
                <a:ea typeface="Georgia" charset="0"/>
                <a:cs typeface="Georgia" charset="0"/>
              </a:defRPr>
            </a:lvl2pPr>
            <a:lvl3pPr>
              <a:spcBef>
                <a:spcPts val="1000"/>
              </a:spcBef>
              <a:spcAft>
                <a:spcPts val="1000"/>
              </a:spcAft>
              <a:buClr>
                <a:srgbClr val="60B1D6"/>
              </a:buClr>
              <a:buSzPct val="100000"/>
              <a:defRPr sz="1800">
                <a:solidFill>
                  <a:schemeClr val="tx1"/>
                </a:solidFill>
                <a:latin typeface="Georgia" charset="0"/>
                <a:ea typeface="Georgia" charset="0"/>
                <a:cs typeface="Georgia" charset="0"/>
              </a:defRPr>
            </a:lvl3pPr>
            <a:lvl4pPr>
              <a:defRPr sz="1600">
                <a:latin typeface="Arial" charset="0"/>
                <a:ea typeface="Arial" charset="0"/>
                <a:cs typeface="Arial" charset="0"/>
              </a:defRPr>
            </a:lvl4pPr>
            <a:lvl5pPr>
              <a:defRPr sz="14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341242" y="6356351"/>
            <a:ext cx="478465" cy="365125"/>
          </a:xfrm>
        </p:spPr>
        <p:txBody>
          <a:bodyPr/>
          <a:lstStyle>
            <a:lvl1pPr>
              <a:defRPr sz="900">
                <a:solidFill>
                  <a:srgbClr val="BE9B39"/>
                </a:solidFill>
                <a:latin typeface="Arial" charset="0"/>
                <a:ea typeface="Arial" charset="0"/>
                <a:cs typeface="Arial" charset="0"/>
              </a:defRPr>
            </a:lvl1pPr>
          </a:lstStyle>
          <a:p>
            <a:fld id="{FE5BBA96-9790-479C-9B20-835735ABC3C9}" type="slidenum">
              <a:rPr lang="en-US" smtClean="0"/>
              <a:t>‹#›</a:t>
            </a:fld>
            <a:endParaRPr lang="en-US"/>
          </a:p>
        </p:txBody>
      </p:sp>
      <p:sp>
        <p:nvSpPr>
          <p:cNvPr id="9" name="Title 1"/>
          <p:cNvSpPr>
            <a:spLocks noGrp="1"/>
          </p:cNvSpPr>
          <p:nvPr>
            <p:ph type="ctrTitle"/>
          </p:nvPr>
        </p:nvSpPr>
        <p:spPr>
          <a:xfrm>
            <a:off x="284427" y="-1165278"/>
            <a:ext cx="8535280" cy="2387600"/>
          </a:xfrm>
        </p:spPr>
        <p:txBody>
          <a:bodyPr anchor="b">
            <a:normAutofit/>
          </a:bodyPr>
          <a:lstStyle>
            <a:lvl1pPr algn="l">
              <a:defRPr sz="3600" b="1" i="0">
                <a:solidFill>
                  <a:schemeClr val="tx1"/>
                </a:solidFill>
                <a:latin typeface="Arial" charset="0"/>
                <a:ea typeface="Arial" charset="0"/>
                <a:cs typeface="Arial" charset="0"/>
              </a:defRPr>
            </a:lvl1pPr>
          </a:lstStyle>
          <a:p>
            <a:r>
              <a:rPr lang="en-US"/>
              <a:t>Click to edit Master title style</a:t>
            </a:r>
            <a:endParaRPr lang="en-US" dirty="0"/>
          </a:p>
        </p:txBody>
      </p:sp>
      <p:sp>
        <p:nvSpPr>
          <p:cNvPr id="24" name="Date Placeholder 3"/>
          <p:cNvSpPr txBox="1">
            <a:spLocks/>
          </p:cNvSpPr>
          <p:nvPr/>
        </p:nvSpPr>
        <p:spPr>
          <a:xfrm>
            <a:off x="2104817" y="6356351"/>
            <a:ext cx="282163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k-SK" sz="900" dirty="0">
                <a:latin typeface="Arial" charset="0"/>
                <a:ea typeface="Arial" charset="0"/>
                <a:cs typeface="Arial" charset="0"/>
              </a:rPr>
              <a:t>© 201</a:t>
            </a:r>
            <a:r>
              <a:rPr lang="en-US" sz="900" dirty="0">
                <a:latin typeface="Arial" charset="0"/>
                <a:ea typeface="Arial" charset="0"/>
                <a:cs typeface="Arial" charset="0"/>
              </a:rPr>
              <a:t>9</a:t>
            </a:r>
            <a:r>
              <a:rPr lang="sk-SK" sz="900" dirty="0">
                <a:latin typeface="Arial" charset="0"/>
                <a:ea typeface="Arial" charset="0"/>
                <a:cs typeface="Arial" charset="0"/>
              </a:rPr>
              <a:t> </a:t>
            </a:r>
            <a:r>
              <a:rPr lang="en-US" sz="900" dirty="0">
                <a:latin typeface="Arial" charset="0"/>
                <a:ea typeface="Arial" charset="0"/>
                <a:cs typeface="Arial" charset="0"/>
              </a:rPr>
              <a:t>Greenberg </a:t>
            </a:r>
            <a:r>
              <a:rPr lang="en-US" sz="900" dirty="0" err="1">
                <a:latin typeface="Arial" charset="0"/>
                <a:ea typeface="Arial" charset="0"/>
                <a:cs typeface="Arial" charset="0"/>
              </a:rPr>
              <a:t>Traurig</a:t>
            </a:r>
            <a:r>
              <a:rPr lang="en-US" sz="900" dirty="0">
                <a:latin typeface="Arial" charset="0"/>
                <a:ea typeface="Arial" charset="0"/>
                <a:cs typeface="Arial" charset="0"/>
              </a:rPr>
              <a:t>, LLP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70" y="6400386"/>
            <a:ext cx="1592206" cy="258791"/>
          </a:xfrm>
          <a:prstGeom prst="rect">
            <a:avLst/>
          </a:prstGeom>
        </p:spPr>
      </p:pic>
      <p:cxnSp>
        <p:nvCxnSpPr>
          <p:cNvPr id="7" name="Straight Connector 6"/>
          <p:cNvCxnSpPr/>
          <p:nvPr/>
        </p:nvCxnSpPr>
        <p:spPr>
          <a:xfrm>
            <a:off x="114300" y="6251576"/>
            <a:ext cx="8915400" cy="0"/>
          </a:xfrm>
          <a:prstGeom prst="line">
            <a:avLst/>
          </a:prstGeom>
          <a:ln>
            <a:solidFill>
              <a:srgbClr val="60B1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7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1A113-4769-488E-BA77-474818D7D515}" type="datetimeFigureOut">
              <a:rPr lang="en-US" smtClean="0"/>
              <a:t>4/2/2019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BBA96-9790-479C-9B20-835735ABC3C9}" type="slidenum">
              <a:rPr lang="en-US" smtClean="0"/>
              <a:t>‹#›</a:t>
            </a:fld>
            <a:endParaRPr lang="en-US"/>
          </a:p>
        </p:txBody>
      </p:sp>
    </p:spTree>
    <p:extLst>
      <p:ext uri="{BB962C8B-B14F-4D97-AF65-F5344CB8AC3E}">
        <p14:creationId xmlns:p14="http://schemas.microsoft.com/office/powerpoint/2010/main" val="1398745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NFBPA FORUM 2019 - Public Finance Workshop - Hot Topics in Capital Structure and Applicable Securities Laws</a:t>
            </a:r>
          </a:p>
        </p:txBody>
      </p:sp>
      <p:sp>
        <p:nvSpPr>
          <p:cNvPr id="4" name="Date Placeholder 3"/>
          <p:cNvSpPr>
            <a:spLocks noGrp="1"/>
          </p:cNvSpPr>
          <p:nvPr>
            <p:ph type="dt" sz="half" idx="11"/>
          </p:nvPr>
        </p:nvSpPr>
        <p:spPr/>
        <p:txBody>
          <a:bodyPr/>
          <a:lstStyle/>
          <a:p>
            <a:r>
              <a:rPr lang="en-US" dirty="0"/>
              <a:t>APRIL 4, 2019</a:t>
            </a:r>
          </a:p>
        </p:txBody>
      </p:sp>
      <p:sp>
        <p:nvSpPr>
          <p:cNvPr id="5" name="Footer Placeholder 4"/>
          <p:cNvSpPr>
            <a:spLocks noGrp="1"/>
          </p:cNvSpPr>
          <p:nvPr>
            <p:ph type="ftr" sz="quarter" idx="12"/>
          </p:nvPr>
        </p:nvSpPr>
        <p:spPr/>
        <p:txBody>
          <a:bodyPr/>
          <a:lstStyle/>
          <a:p>
            <a:r>
              <a:rPr lang="en-US"/>
              <a:t>www.gtlaw.com</a:t>
            </a:r>
            <a:endParaRPr lang="en-US" dirty="0"/>
          </a:p>
        </p:txBody>
      </p:sp>
      <p:sp>
        <p:nvSpPr>
          <p:cNvPr id="12" name="TextBox 11"/>
          <p:cNvSpPr txBox="1"/>
          <p:nvPr/>
        </p:nvSpPr>
        <p:spPr>
          <a:xfrm>
            <a:off x="4705350" y="6053049"/>
            <a:ext cx="4067176" cy="292388"/>
          </a:xfrm>
          <a:prstGeom prst="rect">
            <a:avLst/>
          </a:prstGeom>
          <a:noFill/>
        </p:spPr>
        <p:txBody>
          <a:bodyPr wrap="square" rtlCol="0">
            <a:spAutoFit/>
          </a:bodyPr>
          <a:lstStyle/>
          <a:p>
            <a:pPr algn="r"/>
            <a:r>
              <a:rPr lang="en-US" sz="1300" dirty="0">
                <a:latin typeface="Arial" charset="0"/>
                <a:ea typeface="Arial" charset="0"/>
                <a:cs typeface="Arial" charset="0"/>
              </a:rPr>
              <a:t>Jéan E. Wilson</a:t>
            </a:r>
            <a:r>
              <a:rPr lang="en-US" sz="1300" baseline="0" dirty="0">
                <a:solidFill>
                  <a:srgbClr val="60B1D6"/>
                </a:solidFill>
                <a:latin typeface="Arial" charset="0"/>
                <a:ea typeface="Arial" charset="0"/>
                <a:cs typeface="Arial" charset="0"/>
              </a:rPr>
              <a:t>|</a:t>
            </a:r>
            <a:r>
              <a:rPr lang="en-US" sz="1300" baseline="0" dirty="0">
                <a:latin typeface="Arial" charset="0"/>
                <a:ea typeface="Arial" charset="0"/>
                <a:cs typeface="Arial" charset="0"/>
              </a:rPr>
              <a:t> wilsonj@gtlaw.com</a:t>
            </a:r>
            <a:r>
              <a:rPr lang="en-US" sz="1300" dirty="0">
                <a:solidFill>
                  <a:srgbClr val="60B1D6"/>
                </a:solidFill>
                <a:latin typeface="Arial" charset="0"/>
                <a:ea typeface="Arial" charset="0"/>
                <a:cs typeface="Arial" charset="0"/>
              </a:rPr>
              <a:t> </a:t>
            </a:r>
            <a:r>
              <a:rPr lang="en-US" sz="1300" baseline="0" dirty="0">
                <a:solidFill>
                  <a:srgbClr val="60B1D6"/>
                </a:solidFill>
                <a:latin typeface="Arial" charset="0"/>
                <a:ea typeface="Arial" charset="0"/>
                <a:cs typeface="Arial" charset="0"/>
              </a:rPr>
              <a:t>| </a:t>
            </a:r>
            <a:r>
              <a:rPr lang="en-US" sz="1300" baseline="0" dirty="0">
                <a:latin typeface="Arial" charset="0"/>
                <a:ea typeface="Arial" charset="0"/>
                <a:cs typeface="Arial" charset="0"/>
              </a:rPr>
              <a:t>407.999.2521</a:t>
            </a:r>
            <a:endParaRPr lang="en-US" sz="1300" dirty="0">
              <a:latin typeface="Arial" charset="0"/>
              <a:ea typeface="Arial" charset="0"/>
              <a:cs typeface="Arial" charset="0"/>
            </a:endParaRPr>
          </a:p>
        </p:txBody>
      </p:sp>
      <p:sp>
        <p:nvSpPr>
          <p:cNvPr id="11" name="Subtitle 10">
            <a:extLst>
              <a:ext uri="{FF2B5EF4-FFF2-40B4-BE49-F238E27FC236}">
                <a16:creationId xmlns:a16="http://schemas.microsoft.com/office/drawing/2014/main" xmlns="" id="{3891FAC4-2258-4843-B1F7-B33E46B23AD1}"/>
              </a:ext>
            </a:extLst>
          </p:cNvPr>
          <p:cNvSpPr>
            <a:spLocks noGrp="1"/>
          </p:cNvSpPr>
          <p:nvPr>
            <p:ph type="subTitle" idx="1"/>
          </p:nvPr>
        </p:nvSpPr>
        <p:spPr/>
        <p:txBody>
          <a:bodyPr/>
          <a:lstStyle/>
          <a:p>
            <a:r>
              <a:rPr lang="en-US" dirty="0"/>
              <a:t>SUMMARY OF 2018 AMENDMENTS TO RULE 15c2-12</a:t>
            </a:r>
          </a:p>
        </p:txBody>
      </p:sp>
    </p:spTree>
    <p:extLst>
      <p:ext uri="{BB962C8B-B14F-4D97-AF65-F5344CB8AC3E}">
        <p14:creationId xmlns:p14="http://schemas.microsoft.com/office/powerpoint/2010/main" val="16698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According to the SEC, the purpose of the 2018 Amendments is to facilitate investors’ and other market participants’ access to timely disclosure of important information related to an issuer’s/obligated person’s material financial obligations that could impact an issuer’s/obligated person’s liquidity, overall creditworthiness, or an existing security holder’s rights (e.g., a bank loan with a senior position in the debt payment priority structure).</a:t>
            </a:r>
          </a:p>
          <a:p>
            <a:endParaRPr lang="en-US" dirty="0"/>
          </a:p>
        </p:txBody>
      </p:sp>
      <p:sp>
        <p:nvSpPr>
          <p:cNvPr id="5" name="Slide Number Placeholder 4"/>
          <p:cNvSpPr>
            <a:spLocks noGrp="1"/>
          </p:cNvSpPr>
          <p:nvPr>
            <p:ph type="sldNum" sz="quarter" idx="12"/>
          </p:nvPr>
        </p:nvSpPr>
        <p:spPr/>
        <p:txBody>
          <a:bodyPr/>
          <a:lstStyle/>
          <a:p>
            <a:fld id="{1376EB67-B175-C847-8B19-4349EFD92669}" type="slidenum">
              <a:rPr lang="en-US" smtClean="0"/>
              <a:pPr/>
              <a:t>2</a:t>
            </a:fld>
            <a:endParaRPr lang="en-US" dirty="0"/>
          </a:p>
        </p:txBody>
      </p:sp>
      <p:sp>
        <p:nvSpPr>
          <p:cNvPr id="2" name="Title 1"/>
          <p:cNvSpPr>
            <a:spLocks noGrp="1"/>
          </p:cNvSpPr>
          <p:nvPr>
            <p:ph type="ctrTitle"/>
          </p:nvPr>
        </p:nvSpPr>
        <p:spPr/>
        <p:txBody>
          <a:bodyPr/>
          <a:lstStyle/>
          <a:p>
            <a:r>
              <a:rPr lang="en-US" dirty="0"/>
              <a:t>Purpose of 2018 Amendments to Rule 15c2-12</a:t>
            </a:r>
          </a:p>
        </p:txBody>
      </p:sp>
    </p:spTree>
    <p:extLst>
      <p:ext uri="{BB962C8B-B14F-4D97-AF65-F5344CB8AC3E}">
        <p14:creationId xmlns:p14="http://schemas.microsoft.com/office/powerpoint/2010/main" val="1205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The 2018 Amendments revise the list of event notices required under paragraph (b)(5)(</a:t>
            </a:r>
            <a:r>
              <a:rPr lang="en-US" dirty="0" err="1"/>
              <a:t>i</a:t>
            </a:r>
            <a:r>
              <a:rPr lang="en-US" dirty="0"/>
              <a:t>)(C), to include:</a:t>
            </a:r>
          </a:p>
          <a:p>
            <a:r>
              <a:rPr lang="en-US" dirty="0"/>
              <a:t>(15) Incurrence of a financial obligation of the obligated person, if material, or agreement to covenants, events of default, remedies, priority rights, or other similar terms of a financial obligation of the obligated person, any of which affect security holders, if material; and</a:t>
            </a:r>
          </a:p>
          <a:p>
            <a:r>
              <a:rPr lang="en-US" dirty="0"/>
              <a:t>(16) Default, event of acceleration, termination event, modification of terms, or other similar events under the terms of a financial obligation of the obligated person, any of which reflect financial difficulties.</a:t>
            </a:r>
          </a:p>
          <a:p>
            <a:endParaRPr lang="en-US" dirty="0"/>
          </a:p>
        </p:txBody>
      </p:sp>
      <p:sp>
        <p:nvSpPr>
          <p:cNvPr id="5" name="Slide Number Placeholder 4"/>
          <p:cNvSpPr>
            <a:spLocks noGrp="1"/>
          </p:cNvSpPr>
          <p:nvPr>
            <p:ph type="sldNum" sz="quarter" idx="12"/>
          </p:nvPr>
        </p:nvSpPr>
        <p:spPr/>
        <p:txBody>
          <a:bodyPr/>
          <a:lstStyle/>
          <a:p>
            <a:fld id="{1376EB67-B175-C847-8B19-4349EFD92669}" type="slidenum">
              <a:rPr lang="en-US" smtClean="0"/>
              <a:pPr/>
              <a:t>3</a:t>
            </a:fld>
            <a:endParaRPr lang="en-US" dirty="0"/>
          </a:p>
        </p:txBody>
      </p:sp>
      <p:sp>
        <p:nvSpPr>
          <p:cNvPr id="2" name="Title 1"/>
          <p:cNvSpPr>
            <a:spLocks noGrp="1"/>
          </p:cNvSpPr>
          <p:nvPr>
            <p:ph type="ctrTitle"/>
          </p:nvPr>
        </p:nvSpPr>
        <p:spPr/>
        <p:txBody>
          <a:bodyPr/>
          <a:lstStyle/>
          <a:p>
            <a:r>
              <a:rPr lang="en-US"/>
              <a:t>Event Notices</a:t>
            </a:r>
            <a:endParaRPr lang="en-US" dirty="0"/>
          </a:p>
        </p:txBody>
      </p:sp>
    </p:spTree>
    <p:extLst>
      <p:ext uri="{BB962C8B-B14F-4D97-AF65-F5344CB8AC3E}">
        <p14:creationId xmlns:p14="http://schemas.microsoft.com/office/powerpoint/2010/main" val="16109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2018 Amendments add to the list of definitions under paragraph (f) of Rule 15c2-12 to include the following:  The term “financial obligation” means a (i) debt obligation; (ii) derivative instrument entered into in connection with, or pledged as security or a source of payment for, an existing or planned debt obligation; or (iii) guarantee of (i) or (ii).  </a:t>
            </a:r>
          </a:p>
          <a:p>
            <a:r>
              <a:rPr lang="en-US" dirty="0"/>
              <a:t>The term “financial obligation” does not include municipal securities as to which a final official statement has been provided to the MSRB consistent with Rule 15c2-12.</a:t>
            </a:r>
          </a:p>
        </p:txBody>
      </p:sp>
      <p:sp>
        <p:nvSpPr>
          <p:cNvPr id="5" name="Slide Number Placeholder 4"/>
          <p:cNvSpPr>
            <a:spLocks noGrp="1"/>
          </p:cNvSpPr>
          <p:nvPr>
            <p:ph type="sldNum" sz="quarter" idx="12"/>
          </p:nvPr>
        </p:nvSpPr>
        <p:spPr/>
        <p:txBody>
          <a:bodyPr/>
          <a:lstStyle/>
          <a:p>
            <a:fld id="{1376EB67-B175-C847-8B19-4349EFD92669}" type="slidenum">
              <a:rPr lang="en-US" smtClean="0"/>
              <a:pPr/>
              <a:t>4</a:t>
            </a:fld>
            <a:endParaRPr lang="en-US" dirty="0"/>
          </a:p>
        </p:txBody>
      </p:sp>
      <p:sp>
        <p:nvSpPr>
          <p:cNvPr id="2" name="Title 1"/>
          <p:cNvSpPr>
            <a:spLocks noGrp="1"/>
          </p:cNvSpPr>
          <p:nvPr>
            <p:ph type="ctrTitle"/>
          </p:nvPr>
        </p:nvSpPr>
        <p:spPr/>
        <p:txBody>
          <a:bodyPr/>
          <a:lstStyle/>
          <a:p>
            <a:r>
              <a:rPr lang="en-US"/>
              <a:t>Definition of Financial Obligation</a:t>
            </a:r>
            <a:endParaRPr lang="en-US" dirty="0"/>
          </a:p>
        </p:txBody>
      </p:sp>
    </p:spTree>
    <p:extLst>
      <p:ext uri="{BB962C8B-B14F-4D97-AF65-F5344CB8AC3E}">
        <p14:creationId xmlns:p14="http://schemas.microsoft.com/office/powerpoint/2010/main" val="60286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“Compliance Date” for the 2018 Amendments is February 27, 2019. In addition, the 2018 Amendments will impact only those continuing disclosure agreements entered into in connection with “Offerings” (as defined under </a:t>
            </a:r>
            <a:r>
              <a:rPr lang="en-US"/>
              <a:t>Rule 15c2-12) </a:t>
            </a:r>
            <a:r>
              <a:rPr lang="en-US" dirty="0"/>
              <a:t>that occur on or after the Compliance Date.</a:t>
            </a:r>
          </a:p>
        </p:txBody>
      </p:sp>
      <p:sp>
        <p:nvSpPr>
          <p:cNvPr id="5" name="Slide Number Placeholder 4"/>
          <p:cNvSpPr>
            <a:spLocks noGrp="1"/>
          </p:cNvSpPr>
          <p:nvPr>
            <p:ph type="sldNum" sz="quarter" idx="12"/>
          </p:nvPr>
        </p:nvSpPr>
        <p:spPr/>
        <p:txBody>
          <a:bodyPr/>
          <a:lstStyle/>
          <a:p>
            <a:fld id="{1376EB67-B175-C847-8B19-4349EFD92669}" type="slidenum">
              <a:rPr lang="en-US" smtClean="0"/>
              <a:pPr/>
              <a:t>5</a:t>
            </a:fld>
            <a:endParaRPr lang="en-US" dirty="0"/>
          </a:p>
        </p:txBody>
      </p:sp>
      <p:sp>
        <p:nvSpPr>
          <p:cNvPr id="2" name="Title 1"/>
          <p:cNvSpPr>
            <a:spLocks noGrp="1"/>
          </p:cNvSpPr>
          <p:nvPr>
            <p:ph type="ctrTitle"/>
          </p:nvPr>
        </p:nvSpPr>
        <p:spPr/>
        <p:txBody>
          <a:bodyPr/>
          <a:lstStyle/>
          <a:p>
            <a:r>
              <a:rPr lang="en-US"/>
              <a:t>Compliance Date</a:t>
            </a:r>
            <a:endParaRPr lang="en-US" dirty="0"/>
          </a:p>
        </p:txBody>
      </p:sp>
    </p:spTree>
    <p:extLst>
      <p:ext uri="{BB962C8B-B14F-4D97-AF65-F5344CB8AC3E}">
        <p14:creationId xmlns:p14="http://schemas.microsoft.com/office/powerpoint/2010/main" val="362591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a:t>Quantity and complexity of “financial obligations” and the related documents.</a:t>
            </a:r>
          </a:p>
          <a:p>
            <a:r>
              <a:rPr lang="en-US"/>
              <a:t>Analyzing limited or ambiguous guidance provided by the SEC to determine whether certain obligations are “financial obligations” (e.g., leases, instruments to manage fuel prices or power price volatility).   </a:t>
            </a:r>
          </a:p>
          <a:p>
            <a:r>
              <a:rPr lang="en-US"/>
              <a:t>Complexity of materiality analysis relating to the incurrence of “financial obligations” and an agreement to terms of a “financial obligation,” if material.</a:t>
            </a:r>
          </a:p>
          <a:p>
            <a:r>
              <a:rPr lang="en-US"/>
              <a:t>Complexity of analysis relating to “reflecting financial difficulties” and identifying provisions under the documents relating to “financial obligations” that may, with the occurrence of certain events, reflect financial difficulties. </a:t>
            </a:r>
          </a:p>
          <a:p>
            <a:r>
              <a:rPr lang="en-US"/>
              <a:t>Impact of GASB/FASB Statements and other matters on the “financial obligations” analysis.</a:t>
            </a:r>
            <a:endParaRPr lang="en-US" dirty="0"/>
          </a:p>
        </p:txBody>
      </p:sp>
      <p:sp>
        <p:nvSpPr>
          <p:cNvPr id="2" name="Title 1"/>
          <p:cNvSpPr>
            <a:spLocks noGrp="1"/>
          </p:cNvSpPr>
          <p:nvPr>
            <p:ph type="ctrTitle"/>
          </p:nvPr>
        </p:nvSpPr>
        <p:spPr/>
        <p:txBody>
          <a:bodyPr/>
          <a:lstStyle/>
          <a:p>
            <a:r>
              <a:rPr lang="en-US" dirty="0"/>
              <a:t>Scope of Issuer’s Due Diligence Review</a:t>
            </a:r>
          </a:p>
        </p:txBody>
      </p:sp>
    </p:spTree>
    <p:extLst>
      <p:ext uri="{BB962C8B-B14F-4D97-AF65-F5344CB8AC3E}">
        <p14:creationId xmlns:p14="http://schemas.microsoft.com/office/powerpoint/2010/main" val="262537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Compile list of “financial obligations”</a:t>
            </a:r>
          </a:p>
          <a:p>
            <a:r>
              <a:rPr lang="en-US" dirty="0"/>
              <a:t>Review agreements relating to “financial obligations” to determine and compile provisions which reflect financial difficulties (e.g., summary of default, event of acceleration, termination event, modification of terms, or other similar events)</a:t>
            </a:r>
          </a:p>
          <a:p>
            <a:r>
              <a:rPr lang="en-US" dirty="0"/>
              <a:t>Draft/revise disclosure procedures, if needed, to reflect procedures for monitoring and timely reporting: (1) the incurrence of “financial obligations,” if material;  (2) an agreement to terms of a “financial obligation,” if material; and (3) the occurrence of defaults and other events affecting security holders under the terms of the “financial obligation,” reflecting financial difficulties.</a:t>
            </a:r>
          </a:p>
          <a:p>
            <a:r>
              <a:rPr lang="en-US" dirty="0"/>
              <a:t>Revise form of continuing disclosure undertaking(s) to include paragraphs (b)(5)(i)(C)(15) and (b)(5)(i)(C)(16) and any additional related provisions</a:t>
            </a:r>
          </a:p>
          <a:p>
            <a:endParaRPr lang="en-US" dirty="0"/>
          </a:p>
        </p:txBody>
      </p:sp>
      <p:sp>
        <p:nvSpPr>
          <p:cNvPr id="2" name="Title 1"/>
          <p:cNvSpPr>
            <a:spLocks noGrp="1"/>
          </p:cNvSpPr>
          <p:nvPr>
            <p:ph type="ctrTitle"/>
          </p:nvPr>
        </p:nvSpPr>
        <p:spPr/>
        <p:txBody>
          <a:bodyPr/>
          <a:lstStyle/>
          <a:p>
            <a:r>
              <a:rPr lang="en-US" dirty="0"/>
              <a:t>Process For Issuer’s Compliance With 2018 Amendments</a:t>
            </a:r>
          </a:p>
        </p:txBody>
      </p:sp>
    </p:spTree>
    <p:extLst>
      <p:ext uri="{BB962C8B-B14F-4D97-AF65-F5344CB8AC3E}">
        <p14:creationId xmlns:p14="http://schemas.microsoft.com/office/powerpoint/2010/main" val="3262064289"/>
      </p:ext>
    </p:extLst>
  </p:cSld>
  <p:clrMapOvr>
    <a:masterClrMapping/>
  </p:clrMapOvr>
</p:sld>
</file>

<file path=ppt/theme/theme1.xml><?xml version="1.0" encoding="utf-8"?>
<a:theme xmlns:a="http://schemas.openxmlformats.org/drawingml/2006/main" name="01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01_Template2</Template>
  <TotalTime>228</TotalTime>
  <Words>702</Words>
  <Application>Microsoft Office PowerPoint</Application>
  <PresentationFormat>On-screen Show (4:3)</PresentationFormat>
  <Paragraphs>36</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Georgia</vt:lpstr>
      <vt:lpstr>01_Template2</vt:lpstr>
      <vt:lpstr>NFBPA FORUM 2019 - Public Finance Workshop - Hot Topics in Capital Structure and Applicable Securities Laws</vt:lpstr>
      <vt:lpstr>Purpose of 2018 Amendments to Rule 15c2-12</vt:lpstr>
      <vt:lpstr>Event Notices</vt:lpstr>
      <vt:lpstr>Definition of Financial Obligation</vt:lpstr>
      <vt:lpstr>Compliance Date</vt:lpstr>
      <vt:lpstr>Scope of Issuer’s Due Diligence Review</vt:lpstr>
      <vt:lpstr>Process For Issuer’s Compliance With 2018 Amendments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Jéan E. (Shld-Orl-BD)</dc:creator>
  <cp:lastModifiedBy>Marcia Conner</cp:lastModifiedBy>
  <cp:revision>15</cp:revision>
  <cp:lastPrinted>2019-03-28T19:32:15Z</cp:lastPrinted>
  <dcterms:created xsi:type="dcterms:W3CDTF">2018-10-22T15:14:46Z</dcterms:created>
  <dcterms:modified xsi:type="dcterms:W3CDTF">2019-04-02T21:15:52Z</dcterms:modified>
</cp:coreProperties>
</file>