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1"/>
  </p:notesMasterIdLst>
  <p:sldIdLst>
    <p:sldId id="256" r:id="rId2"/>
    <p:sldId id="260" r:id="rId3"/>
    <p:sldId id="259" r:id="rId4"/>
    <p:sldId id="268" r:id="rId5"/>
    <p:sldId id="266" r:id="rId6"/>
    <p:sldId id="267" r:id="rId7"/>
    <p:sldId id="261" r:id="rId8"/>
    <p:sldId id="258" r:id="rId9"/>
    <p:sldId id="269" r:id="rId10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7"/>
  </p:normalViewPr>
  <p:slideViewPr>
    <p:cSldViewPr snapToGrid="0" snapToObjects="1">
      <p:cViewPr varScale="1">
        <p:scale>
          <a:sx n="85" d="100"/>
          <a:sy n="85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41589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8654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8377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7272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2843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1097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6602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8966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6282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457201"/>
            <a:ext cx="6507167" cy="2400300"/>
          </a:xfrm>
        </p:spPr>
        <p:txBody>
          <a:bodyPr anchor="b">
            <a:normAutofit/>
          </a:bodyPr>
          <a:lstStyle>
            <a:lvl1pPr algn="ctr">
              <a:defRPr sz="36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2914650"/>
            <a:ext cx="6507167" cy="1428750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8960092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3549649"/>
            <a:ext cx="7429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84709" y="699084"/>
            <a:ext cx="6169458" cy="2373732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60" y="3974702"/>
            <a:ext cx="7429500" cy="37028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4/18/2018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1174661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457201"/>
            <a:ext cx="7429499" cy="2343149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257550"/>
            <a:ext cx="7429500" cy="108585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3419464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27459" y="590118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8359" y="205740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457201"/>
            <a:ext cx="6972299" cy="2057399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28575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257550"/>
            <a:ext cx="7429500" cy="108585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8600675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2481436"/>
            <a:ext cx="7429500" cy="110160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583036"/>
            <a:ext cx="7429501" cy="6453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6987221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27459" y="590118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8359" y="205740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457201"/>
            <a:ext cx="6972299" cy="2057399"/>
          </a:xfrm>
        </p:spPr>
        <p:txBody>
          <a:bodyPr anchor="ctr">
            <a:normAutofit/>
          </a:bodyPr>
          <a:lstStyle>
            <a:lvl1pPr algn="l">
              <a:defRPr sz="24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6059" y="2914650"/>
            <a:ext cx="7429500" cy="6667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581400"/>
            <a:ext cx="7429500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0655264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457201"/>
            <a:ext cx="7429499" cy="20573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6059" y="2628900"/>
            <a:ext cx="7429500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257550"/>
            <a:ext cx="7429500" cy="10858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1414264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56060" y="457200"/>
            <a:ext cx="7429499" cy="14287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3676623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673" y="457200"/>
            <a:ext cx="1657886" cy="3886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9" y="457200"/>
            <a:ext cx="5657850" cy="38862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73753745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3343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486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5182160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260" y="2481436"/>
            <a:ext cx="6515100" cy="1101600"/>
          </a:xfrm>
        </p:spPr>
        <p:txBody>
          <a:bodyPr anchor="b"/>
          <a:lstStyle>
            <a:lvl1pPr algn="r">
              <a:defRPr sz="3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3259" y="3583036"/>
            <a:ext cx="6515101" cy="6453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4665522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9" y="2000250"/>
            <a:ext cx="3657600" cy="234315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959" y="2000250"/>
            <a:ext cx="3657600" cy="234315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4/18/2018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4599490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1961" y="1993900"/>
            <a:ext cx="3441698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9" y="2432447"/>
            <a:ext cx="3657600" cy="1910953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2350" y="2000250"/>
            <a:ext cx="3453210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959" y="2432447"/>
            <a:ext cx="3657601" cy="1910953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4/18/2018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4357491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4/18/2018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7430083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4/18/2018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19985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1200150"/>
            <a:ext cx="2661841" cy="10287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859" y="457201"/>
            <a:ext cx="4457701" cy="38862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28850"/>
            <a:ext cx="2661841" cy="1371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4/18/2018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4020880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1200150"/>
            <a:ext cx="4000501" cy="10287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75300" y="-13716"/>
            <a:ext cx="2457449" cy="517779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28850"/>
            <a:ext cx="4000501" cy="137160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9409" y="4412457"/>
            <a:ext cx="685800" cy="273844"/>
          </a:xfrm>
        </p:spPr>
        <p:txBody>
          <a:bodyPr/>
          <a:lstStyle/>
          <a:p>
            <a:fld id="{B16C4C9A-3960-41CF-A4E9-2A8FB932454B}" type="datetimeFigureOut">
              <a:rPr lang="en-US" smtClean="0"/>
              <a:t>4/18/2018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56059" y="4412457"/>
            <a:ext cx="3829050" cy="273844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56960" y="4412457"/>
            <a:ext cx="241925" cy="273844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0443799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457200"/>
            <a:ext cx="7429499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000250"/>
            <a:ext cx="7429499" cy="2343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8209" y="4412457"/>
            <a:ext cx="12001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CBC1C18-307B-4F68-A007-B5B542270E8D}" type="datetimeFigureOut">
              <a:rPr lang="en-US" smtClean="0"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4412457"/>
            <a:ext cx="56578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10" y="4412457"/>
            <a:ext cx="4133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957421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4" r:id="rId18"/>
    <p:sldLayoutId id="2147483695" r:id="rId19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4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5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3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/>
              <a:t>Government Governance</a:t>
            </a:r>
            <a:endParaRPr sz="4800" dirty="0"/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</a:rPr>
              <a:t>Why leadership will miss out on the most talented millennials to govern</a:t>
            </a:r>
            <a:r>
              <a:rPr lang="en-US" sz="1800" dirty="0">
                <a:effectLst/>
              </a:rPr>
              <a:t> </a:t>
            </a:r>
            <a:endParaRPr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Recruiting the next generation of leaders</a:t>
            </a:r>
            <a:endParaRPr dirty="0"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3355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en-US" sz="1800" dirty="0"/>
              <a:t>The most memorable and impactful moments for employees will be upon entry and exit.</a:t>
            </a:r>
          </a:p>
          <a:p>
            <a:pPr marL="285750" indent="-285750"/>
            <a:endParaRPr lang="en-US" sz="1800" dirty="0"/>
          </a:p>
          <a:p>
            <a:pPr marL="285750" indent="-285750"/>
            <a:endParaRPr lang="en-US" sz="1800" dirty="0"/>
          </a:p>
          <a:p>
            <a:pPr marL="285750" indent="-285750"/>
            <a:r>
              <a:rPr lang="en-US" sz="1800" dirty="0"/>
              <a:t>This is where expectations are formed, and final impressions remain</a:t>
            </a:r>
          </a:p>
          <a:p>
            <a:pPr marL="285750" indent="-285750"/>
            <a:endParaRPr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11699" y="555600"/>
            <a:ext cx="5151301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Quality Initiatives Lifecycle</a:t>
            </a:r>
            <a:endParaRPr dirty="0"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51513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dirty="0"/>
              <a:t>Plans for Recruitment</a:t>
            </a:r>
          </a:p>
          <a:p>
            <a:pPr lvl="1">
              <a:spcBef>
                <a:spcPts val="0"/>
              </a:spcBef>
              <a:buFont typeface="+mj-lt"/>
              <a:buAutoNum type="alphaLcPeriod"/>
            </a:pPr>
            <a:r>
              <a:rPr lang="en" dirty="0"/>
              <a:t>Top colleges and universities</a:t>
            </a:r>
          </a:p>
          <a:p>
            <a:pPr lvl="1">
              <a:spcBef>
                <a:spcPts val="0"/>
              </a:spcBef>
              <a:buFont typeface="+mj-lt"/>
              <a:buAutoNum type="alphaLcPeriod"/>
            </a:pPr>
            <a:r>
              <a:rPr lang="en" dirty="0"/>
              <a:t>Job fairs</a:t>
            </a:r>
          </a:p>
          <a:p>
            <a:pPr lvl="1">
              <a:spcBef>
                <a:spcPts val="0"/>
              </a:spcBef>
              <a:buFont typeface="+mj-lt"/>
              <a:buAutoNum type="alphaLcPeriod"/>
            </a:pPr>
            <a:r>
              <a:rPr lang="en" dirty="0"/>
              <a:t>Poaching from top employers.</a:t>
            </a:r>
            <a:endParaRPr dirty="0"/>
          </a:p>
          <a:p>
            <a:pPr marL="457200" lvl="0" indent="-30480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dirty="0"/>
              <a:t>Common Quality Issues:</a:t>
            </a:r>
            <a:endParaRPr dirty="0"/>
          </a:p>
          <a:p>
            <a:pPr marL="914400" lvl="1" indent="-304800"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 dirty="0"/>
              <a:t>The necessary data does not exist.</a:t>
            </a:r>
            <a:endParaRPr dirty="0"/>
          </a:p>
          <a:p>
            <a:pPr marL="914400" lvl="1" indent="-304800"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 dirty="0"/>
              <a:t>The data quality is poor.</a:t>
            </a:r>
            <a:endParaRPr dirty="0"/>
          </a:p>
          <a:p>
            <a:pPr marL="914400" lvl="1" indent="-304800"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 dirty="0"/>
              <a:t>The modeling results does not reveal anything useful</a:t>
            </a:r>
            <a:endParaRPr dirty="0"/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 dirty="0"/>
              <a:t>Systematic bias is identified in the data sources.</a:t>
            </a:r>
            <a:endParaRPr dirty="0"/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dirty="0"/>
              <a:t>Common Corrections:</a:t>
            </a:r>
            <a:endParaRPr dirty="0"/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 dirty="0"/>
              <a:t>Stakeholder Interviews</a:t>
            </a:r>
            <a:endParaRPr dirty="0"/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 dirty="0"/>
              <a:t>Data Quality at the Source!</a:t>
            </a:r>
            <a:endParaRPr dirty="0"/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 dirty="0"/>
              <a:t>Incremental Results and </a:t>
            </a:r>
            <a:r>
              <a:rPr lang="en-US" dirty="0"/>
              <a:t>Evaluation</a:t>
            </a:r>
          </a:p>
          <a:p>
            <a:pPr>
              <a:buAutoNum type="arabicPeriod"/>
            </a:pPr>
            <a:r>
              <a:rPr lang="en-US" dirty="0"/>
              <a:t>Everything is iterative, Nothing is static!</a:t>
            </a:r>
            <a:endParaRPr dirty="0"/>
          </a:p>
          <a:p>
            <a:pPr marL="457200" lv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6650" y="1152425"/>
            <a:ext cx="3228950" cy="314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City of Crayons (COC) Avg. Recruitment Timeline</a:t>
            </a:r>
            <a:endParaRPr dirty="0"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3355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en-US" sz="1800" dirty="0"/>
              <a:t>Approximate amount of time from submission of application to employee start date is one year!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 </a:t>
            </a:r>
          </a:p>
          <a:p>
            <a:pPr marL="285750" indent="-285750"/>
            <a:r>
              <a:rPr lang="en-US" sz="1800" dirty="0"/>
              <a:t>Most promising scenario with all hands on deck is 4 – 6 months</a:t>
            </a:r>
          </a:p>
          <a:p>
            <a:pPr marL="742950" lvl="1" indent="-285750"/>
            <a:endParaRPr lang="en-US" sz="1800" dirty="0"/>
          </a:p>
          <a:p>
            <a:pPr marL="285750" indent="-285750"/>
            <a:r>
              <a:rPr lang="en-US" sz="1800" dirty="0"/>
              <a:t>Opportunity cost of this process?</a:t>
            </a:r>
          </a:p>
          <a:p>
            <a:pPr marL="742950" lvl="1" indent="-285750"/>
            <a:r>
              <a:rPr lang="en-US" sz="1800" dirty="0"/>
              <a:t>Loss of most competitive talent</a:t>
            </a:r>
          </a:p>
          <a:p>
            <a:pPr marL="285750" indent="-285750"/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1149533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selected Perks from a top company</a:t>
            </a:r>
            <a:endParaRPr dirty="0"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311700" y="944207"/>
            <a:ext cx="83355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/>
          </a:p>
          <a:p>
            <a:pPr marL="457200" lvl="0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 dirty="0"/>
              <a:t>Free meals and cooking classes</a:t>
            </a:r>
          </a:p>
          <a:p>
            <a:pPr marL="457200" lvl="0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 dirty="0"/>
              <a:t>Onsite gyms and free workout classes</a:t>
            </a:r>
          </a:p>
          <a:p>
            <a:pPr marL="457200" lvl="0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 dirty="0"/>
              <a:t>30 days vacation and 3-month sab</a:t>
            </a:r>
            <a:r>
              <a:rPr lang="en-US" sz="1400" dirty="0"/>
              <a:t>b</a:t>
            </a:r>
            <a:r>
              <a:rPr lang="en" sz="1400" dirty="0" err="1"/>
              <a:t>atical</a:t>
            </a:r>
            <a:r>
              <a:rPr lang="en" sz="1400" dirty="0"/>
              <a:t> option</a:t>
            </a:r>
          </a:p>
          <a:p>
            <a:pPr marL="457200" lvl="0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 dirty="0"/>
              <a:t>Tuition Reimbursement </a:t>
            </a:r>
          </a:p>
          <a:p>
            <a:pPr marL="457200" lvl="0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 dirty="0"/>
              <a:t>Working from home*</a:t>
            </a:r>
          </a:p>
          <a:p>
            <a:pPr lvl="1">
              <a:buChar char="●"/>
            </a:pPr>
            <a:r>
              <a:rPr lang="en" sz="1250" dirty="0"/>
              <a:t>Expectation of work/life balance</a:t>
            </a:r>
            <a:endParaRPr lang="en-US" sz="1250"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sz="1400" dirty="0"/>
          </a:p>
          <a:p>
            <a:pPr marL="0" lvl="0" indent="0">
              <a:buNone/>
            </a:pPr>
            <a:r>
              <a:rPr lang="en-US" sz="1400" dirty="0"/>
              <a:t>Investment in employees leads to job satisfaction in a supportive environment as an expectation.</a:t>
            </a:r>
          </a:p>
        </p:txBody>
      </p:sp>
    </p:spTree>
    <p:extLst>
      <p:ext uri="{BB962C8B-B14F-4D97-AF65-F5344CB8AC3E}">
        <p14:creationId xmlns:p14="http://schemas.microsoft.com/office/powerpoint/2010/main" val="3133745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personal Example</a:t>
            </a:r>
            <a:endParaRPr dirty="0"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3355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After deciding to pursue a new opportunity, my experience with COC was:</a:t>
            </a:r>
            <a:endParaRPr sz="1400" dirty="0"/>
          </a:p>
          <a:p>
            <a:pPr marL="457200" lvl="0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 dirty="0"/>
              <a:t>Immediately removed from all team meetings</a:t>
            </a:r>
          </a:p>
          <a:p>
            <a:pPr marL="457200" lvl="0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 dirty="0"/>
              <a:t>Cordial coldness</a:t>
            </a:r>
          </a:p>
          <a:p>
            <a:pPr marL="457200" lvl="0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 dirty="0"/>
              <a:t>Enforcement of rules on the books, but “selectively” Enforced</a:t>
            </a:r>
          </a:p>
          <a:p>
            <a:pPr lvl="1">
              <a:buChar char="●"/>
            </a:pPr>
            <a:r>
              <a:rPr lang="en-US" sz="1250" dirty="0"/>
              <a:t>Tuition reimbursement – theft vs. invoicing</a:t>
            </a:r>
          </a:p>
        </p:txBody>
      </p:sp>
    </p:spTree>
    <p:extLst>
      <p:ext uri="{BB962C8B-B14F-4D97-AF65-F5344CB8AC3E}">
        <p14:creationId xmlns:p14="http://schemas.microsoft.com/office/powerpoint/2010/main" val="2698737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Soft bigotry of Low expectations</a:t>
            </a:r>
            <a:endParaRPr dirty="0"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dirty="0"/>
          </a:p>
          <a:p>
            <a:pPr marL="114300" lvl="0" indent="0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No person or culture can be solely judged by its imperfections</a:t>
            </a:r>
          </a:p>
          <a:p>
            <a:pPr marL="114300" lvl="0" indent="0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dirty="0"/>
          </a:p>
          <a:p>
            <a:pPr marL="114300" lvl="0" indent="0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>
                <a:effectLst/>
              </a:rPr>
              <a:t>“Racism is not merely a simplistic hatred. It is, more often, broad sympathy toward some and broader skepticism toward others.”</a:t>
            </a:r>
          </a:p>
          <a:p>
            <a:pPr marL="114300" indent="0">
              <a:buNone/>
            </a:pPr>
            <a:r>
              <a:rPr lang="en-US" dirty="0">
                <a:effectLst/>
              </a:rPr>
              <a:t>	-Ta-Nehisi Coates</a:t>
            </a:r>
          </a:p>
          <a:p>
            <a:pPr marL="114300" lvl="0" indent="0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 Management Strategy</a:t>
            </a:r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48207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dirty="0"/>
              <a:t>Un-Freeze</a:t>
            </a:r>
            <a:endParaRPr dirty="0"/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 dirty="0"/>
              <a:t>Rationale for Change</a:t>
            </a:r>
            <a:endParaRPr dirty="0"/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 dirty="0"/>
              <a:t>Prepare Employees</a:t>
            </a:r>
            <a:endParaRPr dirty="0"/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 dirty="0"/>
              <a:t>Why must this Change Occur?</a:t>
            </a:r>
            <a:endParaRPr dirty="0"/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dirty="0"/>
              <a:t>Change</a:t>
            </a:r>
            <a:endParaRPr dirty="0"/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 dirty="0"/>
              <a:t>Close Communication</a:t>
            </a:r>
            <a:endParaRPr dirty="0"/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 dirty="0"/>
              <a:t>Close Proximity</a:t>
            </a:r>
            <a:endParaRPr dirty="0"/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 dirty="0"/>
              <a:t>Align, Align, Align (Stakeholders and Employees)</a:t>
            </a:r>
            <a:endParaRPr dirty="0"/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dirty="0"/>
              <a:t>Re-Freeze</a:t>
            </a:r>
            <a:endParaRPr dirty="0"/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 dirty="0"/>
              <a:t>Monitor Processes</a:t>
            </a:r>
            <a:endParaRPr dirty="0"/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 dirty="0"/>
              <a:t>"the old ways are better!"</a:t>
            </a:r>
            <a:endParaRPr dirty="0"/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 dirty="0"/>
              <a:t>Sustain the Change</a:t>
            </a:r>
            <a:endParaRPr dirty="0"/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0000" y="555600"/>
            <a:ext cx="4286250" cy="42100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C0E8A4-8ADB-9E4C-9B9E-ADD52A639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1662546"/>
            <a:ext cx="7429499" cy="1428750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6110213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{0236E13F-C23E-F342-B5C6-C89EF32FF6FD}tf10001063</Template>
  <TotalTime>103</TotalTime>
  <Words>353</Words>
  <Application>Microsoft Office PowerPoint</Application>
  <PresentationFormat>On-screen Show (16:9)</PresentationFormat>
  <Paragraphs>66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Century Gothic</vt:lpstr>
      <vt:lpstr>Arial</vt:lpstr>
      <vt:lpstr>Mesh</vt:lpstr>
      <vt:lpstr>Government Governance</vt:lpstr>
      <vt:lpstr>Recruiting the next generation of leaders</vt:lpstr>
      <vt:lpstr>Quality Initiatives Lifecycle</vt:lpstr>
      <vt:lpstr>City of Crayons (COC) Avg. Recruitment Timeline</vt:lpstr>
      <vt:lpstr>selected Perks from a top company</vt:lpstr>
      <vt:lpstr>A personal Example</vt:lpstr>
      <vt:lpstr>Soft bigotry of Low expectations</vt:lpstr>
      <vt:lpstr>Change Management Strategy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 in Analytics</dc:title>
  <dc:creator>Jacqueline Whitman</dc:creator>
  <cp:lastModifiedBy>Jacqueline Whitman</cp:lastModifiedBy>
  <cp:revision>12</cp:revision>
  <dcterms:modified xsi:type="dcterms:W3CDTF">2018-04-18T12:07:42Z</dcterms:modified>
</cp:coreProperties>
</file>