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162" y="1353312"/>
            <a:ext cx="10408920" cy="3035808"/>
          </a:xfrm>
        </p:spPr>
        <p:txBody>
          <a:bodyPr/>
          <a:lstStyle/>
          <a:p>
            <a:r>
              <a:rPr lang="en-US" dirty="0" smtClean="0"/>
              <a:t>Ending HIV the Epidemic: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247147" cy="710102"/>
          </a:xfrm>
        </p:spPr>
        <p:txBody>
          <a:bodyPr/>
          <a:lstStyle/>
          <a:p>
            <a:r>
              <a:rPr lang="en-US" b="1" dirty="0" smtClean="0"/>
              <a:t>A Look at Washington, D.C.’s 90/90/90/50 Plan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9641" y="5553666"/>
            <a:ext cx="1016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Denise T. Lucas, MSA</a:t>
            </a:r>
          </a:p>
          <a:p>
            <a:pPr algn="ctr"/>
            <a:r>
              <a:rPr lang="en-US" sz="1600" dirty="0" smtClean="0"/>
              <a:t>Sanitarian, District of Columbia Department of Health</a:t>
            </a:r>
          </a:p>
          <a:p>
            <a:pPr algn="ctr"/>
            <a:r>
              <a:rPr lang="en-US" sz="1600" dirty="0" smtClean="0"/>
              <a:t>2017-2018 NFBPA Mentor Program Protégé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58" y="3214450"/>
            <a:ext cx="181927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1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344"/>
            <a:ext cx="9794789" cy="5248656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DC </a:t>
            </a:r>
            <a:r>
              <a:rPr lang="en-US" sz="1400" dirty="0"/>
              <a:t>Department of Health, Washington AIDS Partnership, DC Appleseed. (2016). 90/90/90/50 Plan: Ending the HIV Epidemic in the District by 2020. Washington, DC: District of Columbia Department of Health.</a:t>
            </a:r>
          </a:p>
          <a:p>
            <a:r>
              <a:rPr lang="en-US" sz="1400" dirty="0"/>
              <a:t>DC DOH HIV/AIDS, Hepatitis, Sexually Transmitted Disease and Tuberculosis Administration. (2017). 2016 Annual Epidemiology and Surveillance Report . Washington, DC: District of Columbia Department of Health.</a:t>
            </a:r>
          </a:p>
          <a:p>
            <a:r>
              <a:rPr lang="en-US" sz="1400" dirty="0"/>
              <a:t>District of Columbia Department of Health. (2018, February 13). Red Carpet Entry Program. Retrieved from District of Columbia Department of Health: https://doh.dc.gov/service/red-carpet-entry-program</a:t>
            </a:r>
          </a:p>
          <a:p>
            <a:r>
              <a:rPr lang="en-US" sz="1400" dirty="0"/>
              <a:t>District of Columbia Department of Healthcare Finance. (2017, February 13). Health Care Alliance. Retrieved from Department of Health Care Finance - DHCF: https://dhcf.dc.gov/service/health-care-alliance</a:t>
            </a:r>
          </a:p>
          <a:p>
            <a:r>
              <a:rPr lang="en-US" sz="1400" dirty="0"/>
              <a:t>Division of HIV/AIDS Prevention, National Center for HIV/AIDS, Viral Hepatitis, STD, and TB Prevention, Centers for Disease Control and Prevention. (2017, May 30). About HIV and AIDS. Retrieved from Centers for Disease Control and Prevention: https://www.cdc.gov/hiv/basics/whatishiv.html</a:t>
            </a:r>
          </a:p>
          <a:p>
            <a:r>
              <a:rPr lang="en-US" sz="1400" dirty="0"/>
              <a:t>Division of STD Prevention, National Center for HIV/AIDS, Viral Hepatitis, STD, and TB Prevention, Centers for Disease Control and Prevention. (2011, January 28). HIV Infection: Detection, Counseling, and Referral. Retrieved from Centers for Disease Control: https://www.cdc.gov/std/treatment/2010/hiv.htm</a:t>
            </a:r>
          </a:p>
          <a:p>
            <a:r>
              <a:rPr lang="en-US" sz="1400" dirty="0"/>
              <a:t>The Washington Post. (2012, July 16). A look at the history of AIDS in the U.S. Retrieved from The Washington Post: https://www.washingtonpost.com/national/health-science/a-look-at-the-history-of-aids-in-the-us/2012/07/16/gJQA5WfgpW_gallery.html?utm_term=.</a:t>
            </a:r>
            <a:r>
              <a:rPr lang="en-US" sz="1400" dirty="0" smtClean="0"/>
              <a:t>c5cda7d1b665</a:t>
            </a:r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33384" y="1208439"/>
            <a:ext cx="10758616" cy="4371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642" y="3069305"/>
            <a:ext cx="676715" cy="719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0551" y="6071286"/>
            <a:ext cx="675503" cy="716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421884"/>
          </a:xfrm>
        </p:spPr>
        <p:txBody>
          <a:bodyPr/>
          <a:lstStyle/>
          <a:p>
            <a:r>
              <a:rPr lang="en-US" dirty="0" smtClean="0"/>
              <a:t>2016</a:t>
            </a:r>
          </a:p>
          <a:p>
            <a:pPr lvl="1"/>
            <a:r>
              <a:rPr lang="en-US" dirty="0" smtClean="0"/>
              <a:t>Nearly 13,000 DC Residents </a:t>
            </a:r>
            <a:r>
              <a:rPr lang="en-US" dirty="0"/>
              <a:t>L</a:t>
            </a:r>
            <a:r>
              <a:rPr lang="en-US" dirty="0" smtClean="0"/>
              <a:t>iving with HIV</a:t>
            </a:r>
          </a:p>
          <a:p>
            <a:pPr lvl="1"/>
            <a:r>
              <a:rPr lang="en-US" dirty="0" smtClean="0"/>
              <a:t>1.9% of the City’s </a:t>
            </a:r>
            <a:r>
              <a:rPr lang="en-US" dirty="0"/>
              <a:t>O</a:t>
            </a:r>
            <a:r>
              <a:rPr lang="en-US" dirty="0" smtClean="0"/>
              <a:t>verall </a:t>
            </a:r>
            <a:r>
              <a:rPr lang="en-US" dirty="0"/>
              <a:t>P</a:t>
            </a:r>
            <a:r>
              <a:rPr lang="en-US" dirty="0" smtClean="0"/>
              <a:t>opulation</a:t>
            </a:r>
          </a:p>
          <a:p>
            <a:pPr lvl="1"/>
            <a:r>
              <a:rPr lang="en-US" dirty="0" smtClean="0"/>
              <a:t>Epidemic Status = 1% of a Population</a:t>
            </a:r>
          </a:p>
          <a:p>
            <a:pPr lvl="1"/>
            <a:r>
              <a:rPr lang="en-US" dirty="0" smtClean="0"/>
              <a:t>Mayor Muriel Bowser Announced the Development of the </a:t>
            </a:r>
            <a:r>
              <a:rPr lang="en-US" b="1" dirty="0" smtClean="0"/>
              <a:t>90/90/90/50 Plan</a:t>
            </a:r>
          </a:p>
          <a:p>
            <a:pPr lvl="2"/>
            <a:r>
              <a:rPr lang="en-US" dirty="0" smtClean="0"/>
              <a:t>The ambitious plan was developed through the collaboration of the </a:t>
            </a:r>
          </a:p>
          <a:p>
            <a:pPr lvl="3"/>
            <a:r>
              <a:rPr lang="en-US" dirty="0" smtClean="0"/>
              <a:t>DC Department of Health</a:t>
            </a:r>
          </a:p>
          <a:p>
            <a:pPr lvl="3"/>
            <a:r>
              <a:rPr lang="en-US" dirty="0" smtClean="0"/>
              <a:t>Washington AIDS Partnership</a:t>
            </a:r>
          </a:p>
          <a:p>
            <a:pPr lvl="3"/>
            <a:r>
              <a:rPr lang="en-US" dirty="0" smtClean="0"/>
              <a:t>DC Appleseed</a:t>
            </a:r>
          </a:p>
          <a:p>
            <a:pPr lvl="2"/>
            <a:r>
              <a:rPr lang="en-US" dirty="0" smtClean="0"/>
              <a:t>Goal =  Removing the District’s Epidemic Status by the year 2020</a:t>
            </a:r>
          </a:p>
          <a:p>
            <a:pPr marL="548640" lvl="2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40" y="5753514"/>
            <a:ext cx="1257815" cy="1096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8" y="5951519"/>
            <a:ext cx="1439562" cy="80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30" y="5940023"/>
            <a:ext cx="2832194" cy="813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50" y="5794545"/>
            <a:ext cx="2106547" cy="101434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1713181"/>
            <a:ext cx="6936259" cy="2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73" y="687252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Project goals &amp; Methodology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Quantitative and Qualitative research, using historical data as well as exploring future program strategies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293271" y="2037053"/>
            <a:ext cx="4754880" cy="640080"/>
          </a:xfrm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222319" y="2743200"/>
            <a:ext cx="5088232" cy="32918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Highlight and review the components of the District’s 90/90/90/50 program, its goals, and how the program actually works</a:t>
            </a:r>
          </a:p>
          <a:p>
            <a:r>
              <a:rPr lang="en-US" dirty="0" smtClean="0"/>
              <a:t>Identify which demographic group, among Washington, DC residents is most affected by HIV</a:t>
            </a:r>
          </a:p>
          <a:p>
            <a:r>
              <a:rPr lang="en-US" dirty="0" smtClean="0"/>
              <a:t>Identify and discuss the strengths and weaknesses of the 90/90/90/50 program </a:t>
            </a:r>
            <a:r>
              <a:rPr lang="en-US" sz="1900" dirty="0">
                <a:solidFill>
                  <a:prstClr val="black"/>
                </a:solidFill>
              </a:rPr>
              <a:t>(Specifically Goal 4) </a:t>
            </a:r>
            <a:endParaRPr lang="en-US" sz="1900" dirty="0" smtClean="0">
              <a:solidFill>
                <a:prstClr val="black"/>
              </a:solidFill>
            </a:endParaRPr>
          </a:p>
          <a:p>
            <a:r>
              <a:rPr lang="en-US" b="1" dirty="0" smtClean="0"/>
              <a:t>Identify areas for improvement and/or enhancement of the program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Include recommendations that could improve or enhance the current program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772930" y="1723500"/>
            <a:ext cx="8419070" cy="208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39" y="3705955"/>
            <a:ext cx="3561761" cy="23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72" y="2569849"/>
            <a:ext cx="3217907" cy="416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16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Face of HIV in the district of Columbia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05210"/>
            <a:ext cx="4753232" cy="2323072"/>
          </a:xfrm>
        </p:spPr>
        <p:txBody>
          <a:bodyPr>
            <a:normAutofit/>
          </a:bodyPr>
          <a:lstStyle/>
          <a:p>
            <a:pPr lvl="1"/>
            <a:r>
              <a:rPr lang="en-US" sz="2000" b="1" dirty="0" smtClean="0"/>
              <a:t>African-Americans</a:t>
            </a:r>
            <a:r>
              <a:rPr lang="en-US" sz="2000" dirty="0" smtClean="0"/>
              <a:t> accounted for the majority of those living with HIV at the end of 2016</a:t>
            </a:r>
          </a:p>
          <a:p>
            <a:pPr lvl="2"/>
            <a:r>
              <a:rPr lang="en-US" sz="1800" dirty="0" smtClean="0"/>
              <a:t>3.1% of all African-Americans </a:t>
            </a:r>
          </a:p>
          <a:p>
            <a:pPr lvl="3"/>
            <a:r>
              <a:rPr lang="en-US" sz="1800" b="1" dirty="0" smtClean="0">
                <a:solidFill>
                  <a:schemeClr val="accent2"/>
                </a:solidFill>
              </a:rPr>
              <a:t>Black Males</a:t>
            </a:r>
          </a:p>
          <a:p>
            <a:pPr lvl="2">
              <a:buClr>
                <a:srgbClr val="D34817">
                  <a:lumMod val="75000"/>
                </a:srgbClr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1.2% of Hispanic/Latino </a:t>
            </a:r>
          </a:p>
          <a:p>
            <a:pPr lvl="2">
              <a:buClr>
                <a:srgbClr val="D34817">
                  <a:lumMod val="75000"/>
                </a:srgbClr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0.9% White/Caucasian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349226"/>
            <a:ext cx="4489622" cy="2265809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lvl="1">
              <a:buClr>
                <a:srgbClr val="D34817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Residents ages </a:t>
            </a:r>
            <a:r>
              <a:rPr lang="en-US" sz="2000" b="1" dirty="0">
                <a:solidFill>
                  <a:prstClr val="black"/>
                </a:solidFill>
              </a:rPr>
              <a:t>40 and above </a:t>
            </a:r>
            <a:r>
              <a:rPr lang="en-US" sz="2000" dirty="0">
                <a:solidFill>
                  <a:prstClr val="black"/>
                </a:solidFill>
              </a:rPr>
              <a:t>are disproportionately impacted by HIV</a:t>
            </a:r>
          </a:p>
          <a:p>
            <a:pPr marL="548640" lvl="2" indent="0">
              <a:buClr>
                <a:srgbClr val="D34817">
                  <a:lumMod val="75000"/>
                </a:srgbClr>
              </a:buClr>
              <a:buNone/>
            </a:pPr>
            <a:r>
              <a:rPr lang="en-US" sz="1800" b="1" dirty="0">
                <a:solidFill>
                  <a:schemeClr val="accent2"/>
                </a:solidFill>
              </a:rPr>
              <a:t>Living with HIV:</a:t>
            </a:r>
          </a:p>
          <a:p>
            <a:pPr lvl="2">
              <a:buClr>
                <a:srgbClr val="D34817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3.7% of residents  ages 40-49</a:t>
            </a:r>
          </a:p>
          <a:p>
            <a:pPr lvl="2">
              <a:buClr>
                <a:srgbClr val="D34817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5.2% of residents ages 50-59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125215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29282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2017 DC Annual Epidemiology and Surveillance Report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1" y="1837037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6"/>
          <a:stretch/>
        </p:blipFill>
        <p:spPr>
          <a:xfrm>
            <a:off x="5049793" y="2756447"/>
            <a:ext cx="3072715" cy="246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14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724" y="2273642"/>
            <a:ext cx="4805779" cy="4584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973"/>
            <a:ext cx="9742475" cy="1609344"/>
          </a:xfrm>
        </p:spPr>
        <p:txBody>
          <a:bodyPr/>
          <a:lstStyle/>
          <a:p>
            <a:r>
              <a:rPr lang="en-US" dirty="0" smtClean="0"/>
              <a:t>What is 90/90/90/50?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08294"/>
            <a:ext cx="5177481" cy="64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4 Goals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718605"/>
            <a:ext cx="5493568" cy="23354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90% </a:t>
            </a:r>
            <a:r>
              <a:rPr lang="en-US" dirty="0" smtClean="0"/>
              <a:t>of HIV-Positive District Residents Know Their Status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90% </a:t>
            </a:r>
            <a:r>
              <a:rPr lang="en-US" dirty="0" smtClean="0"/>
              <a:t>of District Residents Diagnosed with HIV are in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90% </a:t>
            </a:r>
            <a:r>
              <a:rPr lang="en-US" dirty="0" smtClean="0"/>
              <a:t>Reach Viral Load Suppression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50% Reduction in New HIV Infections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713181"/>
            <a:ext cx="6936259" cy="2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13" y="103171"/>
            <a:ext cx="2020552" cy="2615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77" y="265401"/>
            <a:ext cx="2732440" cy="2008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" y="5224249"/>
            <a:ext cx="549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 be achieved by the year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75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228"/>
            <a:ext cx="10058400" cy="1366492"/>
          </a:xfrm>
        </p:spPr>
        <p:txBody>
          <a:bodyPr/>
          <a:lstStyle/>
          <a:p>
            <a:pPr algn="ctr"/>
            <a:r>
              <a:rPr lang="en-US" dirty="0" smtClean="0"/>
              <a:t>DC’s 90/90/90/50 Plan At-A-Glance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8" y="1737856"/>
            <a:ext cx="7143276" cy="3710982"/>
          </a:xfrm>
        </p:spPr>
        <p:txBody>
          <a:bodyPr>
            <a:normAutofit/>
          </a:bodyPr>
          <a:lstStyle/>
          <a:p>
            <a:r>
              <a:rPr lang="en-US" dirty="0" smtClean="0"/>
              <a:t>The Extensive 90/90/90/50 Plan </a:t>
            </a:r>
            <a:r>
              <a:rPr lang="en-US" dirty="0"/>
              <a:t>C</a:t>
            </a:r>
            <a:r>
              <a:rPr lang="en-US" dirty="0" smtClean="0"/>
              <a:t>onsists of: </a:t>
            </a:r>
          </a:p>
          <a:p>
            <a:pPr lvl="1"/>
            <a:r>
              <a:rPr lang="en-US" b="1" dirty="0" smtClean="0"/>
              <a:t>4 Goals</a:t>
            </a:r>
            <a:r>
              <a:rPr lang="en-US" dirty="0" smtClean="0"/>
              <a:t>, which include:</a:t>
            </a:r>
          </a:p>
          <a:p>
            <a:pPr lvl="2"/>
            <a:r>
              <a:rPr lang="en-US" dirty="0" smtClean="0"/>
              <a:t>42 Specific Tasks, and</a:t>
            </a:r>
          </a:p>
          <a:p>
            <a:pPr lvl="2"/>
            <a:r>
              <a:rPr lang="en-US" dirty="0" smtClean="0"/>
              <a:t>7 Demonstration Projects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The overall plan focuses on the concept of </a:t>
            </a:r>
            <a:r>
              <a:rPr lang="en-US" b="1" dirty="0" smtClean="0">
                <a:solidFill>
                  <a:schemeClr val="accent2"/>
                </a:solidFill>
              </a:rPr>
              <a:t>Health Equity </a:t>
            </a:r>
            <a:r>
              <a:rPr lang="en-US" dirty="0" smtClean="0">
                <a:solidFill>
                  <a:prstClr val="black"/>
                </a:solidFill>
              </a:rPr>
              <a:t>as it relates to issues such as: 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Housing,</a:t>
            </a:r>
          </a:p>
          <a:p>
            <a:pPr lvl="1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Employment,</a:t>
            </a:r>
          </a:p>
          <a:p>
            <a:pPr lvl="1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Insurance Coverage,</a:t>
            </a:r>
          </a:p>
          <a:p>
            <a:pPr lvl="1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Stigma, and </a:t>
            </a:r>
          </a:p>
          <a:p>
            <a:pPr lvl="1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Education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515762"/>
            <a:ext cx="7224584" cy="39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24584" y="1165819"/>
            <a:ext cx="4580237" cy="25545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The plan also focuses greatly on: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Access to Treatment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PrEP</a:t>
            </a:r>
            <a:endParaRPr lang="en-US" sz="2000" dirty="0" smtClean="0"/>
          </a:p>
          <a:p>
            <a:pPr marL="1200150" lvl="2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Pre-Exposure Prophylaxis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Targeted Testing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2"/>
                </a:solidFill>
              </a:rPr>
              <a:t>Red Carpet Entry Program</a:t>
            </a:r>
          </a:p>
          <a:p>
            <a:pPr marL="1200150" lvl="2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Accelerated initiation of treatment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52" y="4127156"/>
            <a:ext cx="4603602" cy="2638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69" y="3593347"/>
            <a:ext cx="2243816" cy="2809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89" y="4831565"/>
            <a:ext cx="2575080" cy="19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"/>
            <a:ext cx="12192000" cy="14690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Project Focus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Goal 4: Reduce the new infections by 50%</a:t>
            </a:r>
            <a:endParaRPr lang="en-US" sz="4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78207"/>
            <a:ext cx="4754880" cy="56090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Strengths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19415"/>
            <a:ext cx="4754880" cy="49385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Goal 4 Focuses on:</a:t>
            </a:r>
          </a:p>
          <a:p>
            <a:r>
              <a:rPr lang="en-US" dirty="0" smtClean="0"/>
              <a:t>HIV Prevention Continuum monitoring bio-medical</a:t>
            </a:r>
          </a:p>
          <a:p>
            <a:pPr lvl="1"/>
            <a:r>
              <a:rPr lang="en-US" dirty="0" smtClean="0"/>
              <a:t>Reduction in behavioral risks:</a:t>
            </a:r>
          </a:p>
          <a:p>
            <a:pPr lvl="2"/>
            <a:r>
              <a:rPr lang="en-US" dirty="0" smtClean="0"/>
              <a:t>Needle Sharing</a:t>
            </a:r>
          </a:p>
          <a:p>
            <a:pPr lvl="2"/>
            <a:r>
              <a:rPr lang="en-US" dirty="0" smtClean="0"/>
              <a:t>STD Reinfection</a:t>
            </a:r>
          </a:p>
          <a:p>
            <a:pPr lvl="1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Bio-medical Interventions:</a:t>
            </a:r>
          </a:p>
          <a:p>
            <a:pPr lvl="2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Needle Exchange Programs</a:t>
            </a:r>
          </a:p>
          <a:p>
            <a:pPr lvl="2">
              <a:buClr>
                <a:srgbClr val="D34817">
                  <a:lumMod val="75000"/>
                </a:srgbClr>
              </a:buClr>
            </a:pPr>
            <a:r>
              <a:rPr lang="en-US" dirty="0" err="1" smtClean="0">
                <a:solidFill>
                  <a:prstClr val="black"/>
                </a:solidFill>
              </a:rPr>
              <a:t>PrEP</a:t>
            </a:r>
            <a:r>
              <a:rPr lang="en-US" dirty="0" smtClean="0">
                <a:solidFill>
                  <a:prstClr val="black"/>
                </a:solidFill>
              </a:rPr>
              <a:t> (Pre-Exposure Prophylaxis)</a:t>
            </a:r>
          </a:p>
          <a:p>
            <a:pPr lvl="2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PEP (Post Exposure Prophylaxis)</a:t>
            </a:r>
          </a:p>
          <a:p>
            <a:pPr lvl="2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STD Treatment Verification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Improves Public Education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Raises Awareness of Prevention Strategies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Reducing Stigma 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Ensures that schools meet the obligations of the </a:t>
            </a:r>
            <a:r>
              <a:rPr lang="en-US" b="1" dirty="0" smtClean="0">
                <a:solidFill>
                  <a:schemeClr val="accent2"/>
                </a:solidFill>
              </a:rPr>
              <a:t>Healthy Schools Act</a:t>
            </a:r>
          </a:p>
          <a:p>
            <a:pPr lvl="1">
              <a:buClr>
                <a:srgbClr val="D34817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Student Education in HIV Prevention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548640" lvl="2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468" y="2103120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Weaknesses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468" y="2743200"/>
            <a:ext cx="4754880" cy="4114800"/>
          </a:xfrm>
        </p:spPr>
        <p:txBody>
          <a:bodyPr/>
          <a:lstStyle/>
          <a:p>
            <a:r>
              <a:rPr lang="en-US" dirty="0" smtClean="0"/>
              <a:t>No specific details regarding methodology that will be used to determine is the schools are in compliance with the Healthy Schools Act</a:t>
            </a:r>
          </a:p>
          <a:p>
            <a:r>
              <a:rPr lang="en-US" dirty="0" smtClean="0"/>
              <a:t>No system presently in place that determines if the students understand the education being provided</a:t>
            </a:r>
          </a:p>
          <a:p>
            <a:r>
              <a:rPr lang="en-US" dirty="0" smtClean="0"/>
              <a:t>Lacks mention of an avenue to provide or expand access to prevention tool such as </a:t>
            </a:r>
            <a:r>
              <a:rPr lang="en-US" dirty="0" err="1" smtClean="0"/>
              <a:t>PrEP</a:t>
            </a:r>
            <a:r>
              <a:rPr lang="en-US" dirty="0" smtClean="0"/>
              <a:t>, PEP, and condom in schools for students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72930" y="1478207"/>
            <a:ext cx="8419070" cy="208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10551" y="6071286"/>
            <a:ext cx="675503" cy="716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Plan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3181"/>
            <a:ext cx="5149720" cy="28258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 assessment/evaluation process for the effectiveness of the school based sexual health and wellness education program/curriculum. </a:t>
            </a:r>
          </a:p>
          <a:p>
            <a:pPr lvl="1"/>
            <a:r>
              <a:rPr lang="en-US" dirty="0" smtClean="0"/>
              <a:t>Includes an individual assessment of the teachers providing the education</a:t>
            </a:r>
          </a:p>
          <a:p>
            <a:pPr lvl="1"/>
            <a:r>
              <a:rPr lang="en-US" dirty="0" smtClean="0"/>
              <a:t>Maintain a level of accountability for schools and educators</a:t>
            </a:r>
          </a:p>
          <a:p>
            <a:pPr lvl="1"/>
            <a:r>
              <a:rPr lang="en-US" dirty="0" smtClean="0"/>
              <a:t>Use assessments/evaluation as a tool for developing or updating program content and  education strategy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1713181"/>
            <a:ext cx="5818632" cy="51448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Expand/improve access to </a:t>
            </a:r>
            <a:r>
              <a:rPr lang="en-US" dirty="0" err="1" smtClean="0"/>
              <a:t>PrEP</a:t>
            </a:r>
            <a:r>
              <a:rPr lang="en-US" dirty="0" smtClean="0"/>
              <a:t> starter kits, PEP and condoms in schools without health insurance </a:t>
            </a:r>
          </a:p>
          <a:p>
            <a:r>
              <a:rPr lang="en-US" dirty="0" smtClean="0"/>
              <a:t>Allow parental consent for under-aged students to also receive access to HIV preventive medications in the school setting</a:t>
            </a:r>
          </a:p>
          <a:p>
            <a:r>
              <a:rPr lang="en-US" dirty="0" smtClean="0"/>
              <a:t>Task 4.8: Create public education campaigns directed to target youth and high risk groups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Public Transportation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Community Centers</a:t>
            </a:r>
          </a:p>
          <a:p>
            <a:pPr lvl="1"/>
            <a:r>
              <a:rPr lang="en-US" dirty="0" smtClean="0"/>
              <a:t>Nightclubs</a:t>
            </a:r>
          </a:p>
          <a:p>
            <a:pPr lvl="1"/>
            <a:r>
              <a:rPr lang="en-US" dirty="0" smtClean="0"/>
              <a:t>Bars</a:t>
            </a:r>
          </a:p>
          <a:p>
            <a:pPr lvl="1"/>
            <a:r>
              <a:rPr lang="en-US" dirty="0" smtClean="0"/>
              <a:t>Other Social Settings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216130"/>
            <a:ext cx="7323438" cy="794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964162"/>
            <a:ext cx="1940913" cy="17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3914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3914"/>
            <a:ext cx="10017211" cy="5614375"/>
          </a:xfrm>
        </p:spPr>
        <p:txBody>
          <a:bodyPr>
            <a:normAutofit/>
          </a:bodyPr>
          <a:lstStyle/>
          <a:p>
            <a:r>
              <a:rPr lang="en-US" dirty="0" smtClean="0"/>
              <a:t>Current statistics demonstrate the need for a plan of this caliber</a:t>
            </a:r>
          </a:p>
          <a:p>
            <a:r>
              <a:rPr lang="en-US" dirty="0" smtClean="0"/>
              <a:t>Ongoing research and statistic indicate that with treatment, individuals living with HIV have an increased life expectancy</a:t>
            </a:r>
          </a:p>
          <a:p>
            <a:r>
              <a:rPr lang="en-US" dirty="0" smtClean="0"/>
              <a:t>Need for a positive change in behavior to further reduce the number of new HIV infections</a:t>
            </a:r>
          </a:p>
          <a:p>
            <a:r>
              <a:rPr lang="en-US" dirty="0" smtClean="0"/>
              <a:t>Current 90/90/90/50 plan’s flexibility allows for changes and improvements as the plan continues implementation and progresses</a:t>
            </a:r>
          </a:p>
          <a:p>
            <a:r>
              <a:rPr lang="en-US" dirty="0" smtClean="0"/>
              <a:t>The success of this plan is dependent upon the effective collaboration of individuals from all walks of life.  This especially includes: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Medical and Public Health Professionals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Educators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Politicians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Community Advocates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Religious Organizations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Parents/Families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Community At-Large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10551" y="6071286"/>
            <a:ext cx="675503" cy="716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03581"/>
            <a:ext cx="6936259" cy="2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824" y="3726912"/>
            <a:ext cx="3109229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367</TotalTime>
  <Words>994</Words>
  <Application>Microsoft Office PowerPoint</Application>
  <PresentationFormat>Widescreen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Ending HIV the Epidemic:</vt:lpstr>
      <vt:lpstr>abstract</vt:lpstr>
      <vt:lpstr>Project goals &amp; Methodology</vt:lpstr>
      <vt:lpstr>The Face of HIV in the district of Columbia</vt:lpstr>
      <vt:lpstr>What is 90/90/90/50?</vt:lpstr>
      <vt:lpstr>DC’s 90/90/90/50 Plan At-A-Glance</vt:lpstr>
      <vt:lpstr>Project Focus Goal 4: Reduce the new infections by 50%</vt:lpstr>
      <vt:lpstr>Plan Recommendations</vt:lpstr>
      <vt:lpstr>conclusion</vt:lpstr>
      <vt:lpstr>References</vt:lpstr>
    </vt:vector>
  </TitlesOfParts>
  <Company>DC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Ending the Epidemic:</dc:title>
  <dc:creator>Lucas, Denise (DOH)</dc:creator>
  <cp:lastModifiedBy>Jacqueline Whitman</cp:lastModifiedBy>
  <cp:revision>42</cp:revision>
  <dcterms:created xsi:type="dcterms:W3CDTF">2018-04-12T14:47:06Z</dcterms:created>
  <dcterms:modified xsi:type="dcterms:W3CDTF">2018-04-18T01:46:28Z</dcterms:modified>
</cp:coreProperties>
</file>