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2"/>
  </p:notesMasterIdLst>
  <p:sldIdLst>
    <p:sldId id="256" r:id="rId3"/>
    <p:sldId id="257" r:id="rId4"/>
    <p:sldId id="268" r:id="rId5"/>
    <p:sldId id="259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46" d="100"/>
          <a:sy n="46" d="100"/>
        </p:scale>
        <p:origin x="11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3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7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93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70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65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2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04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64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64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4/17/2018 9:34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4/17/2018 9:34 PM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4/17/2018 9:34 PM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4/17/2018 9:34 PM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4/17/2018 9:34 PM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4/17/2018 9:34 PM</a:t>
            </a:fld>
            <a:endParaRPr lang="en-US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hap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4/17/2018 9:34 PM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Shap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Shap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Shap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4/17/2018 9:34 PM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4/17/2018 9:34 PM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4/17/2018 9:34 PM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4/17/2018 9:34 PM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4/17/2018 9:34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Breaking the barriers</a:t>
            </a:r>
            <a:br>
              <a:rPr lang="en-US" sz="3600" dirty="0"/>
            </a:br>
            <a:r>
              <a:rPr lang="en-US" sz="3600" i="1" dirty="0"/>
              <a:t>Zoning for the Mentally Ill</a:t>
            </a:r>
            <a:endParaRPr lang="en-US" i="1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Chrishaun Smith </a:t>
            </a:r>
          </a:p>
          <a:p>
            <a:r>
              <a:rPr lang="en-US" dirty="0"/>
              <a:t>NFBPA Mentoring Program -- Spring 2018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BEC606C-EC1D-4BF1-A575-85787AE36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33886"/>
            <a:ext cx="8305800" cy="46525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Reducing Zoning Restrictions on Housing for the Mentally Ill </a:t>
            </a:r>
          </a:p>
          <a:p>
            <a:r>
              <a:rPr lang="en-US" dirty="0"/>
              <a:t>Increased Demand for Housing </a:t>
            </a:r>
          </a:p>
          <a:p>
            <a:r>
              <a:rPr lang="en-US" dirty="0"/>
              <a:t>Restrictive Regulations due to Citizen Opposition </a:t>
            </a:r>
          </a:p>
          <a:p>
            <a:r>
              <a:rPr lang="en-US" dirty="0"/>
              <a:t>Methods to Removing Zoning Restrictions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358406-34A6-48E6-A59A-2995F2243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Housing for Mentally ill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6AA8AA-5334-4345-86B4-9DED92DE217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Deinstitutionalization trends of housing. </a:t>
            </a:r>
          </a:p>
          <a:p>
            <a:r>
              <a:rPr lang="en-US" dirty="0"/>
              <a:t>Increase in homeless population. </a:t>
            </a:r>
          </a:p>
          <a:p>
            <a:pPr lvl="1"/>
            <a:r>
              <a:rPr lang="en-US" dirty="0"/>
              <a:t>44% of homeless in DC lack housing due to mental illness </a:t>
            </a:r>
          </a:p>
          <a:p>
            <a:pPr lvl="1"/>
            <a:r>
              <a:rPr lang="en-US" dirty="0"/>
              <a:t>Lack of financial resources and employment to qualify. </a:t>
            </a:r>
          </a:p>
          <a:p>
            <a:r>
              <a:rPr lang="en-US" dirty="0"/>
              <a:t>Lack of Access to Affordable rentals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6FBA259F-2E0B-49CD-A545-CF6B38B35F41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267200"/>
            <a:ext cx="3886200" cy="24814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EDC03FC5-5696-4EDF-8759-655E1EAC05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11978" r="43723" b="5612"/>
          <a:stretch/>
        </p:blipFill>
        <p:spPr>
          <a:xfrm>
            <a:off x="4948106" y="1589567"/>
            <a:ext cx="3814894" cy="25215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541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NIMBYism: Not in My Backyard 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0398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Neighborhood and citizen opposition </a:t>
            </a:r>
          </a:p>
          <a:p>
            <a:r>
              <a:rPr lang="en-US" dirty="0"/>
              <a:t>Common Concerns</a:t>
            </a:r>
          </a:p>
          <a:p>
            <a:pPr lvl="1"/>
            <a:r>
              <a:rPr lang="en-US" dirty="0"/>
              <a:t>Lower property values</a:t>
            </a:r>
          </a:p>
          <a:p>
            <a:pPr lvl="1"/>
            <a:r>
              <a:rPr lang="en-US" dirty="0"/>
              <a:t>Decline in business sales</a:t>
            </a:r>
          </a:p>
          <a:p>
            <a:pPr lvl="1"/>
            <a:r>
              <a:rPr lang="en-US" dirty="0"/>
              <a:t>Increased traffic</a:t>
            </a:r>
          </a:p>
          <a:p>
            <a:pPr lvl="1"/>
            <a:r>
              <a:rPr lang="en-US" dirty="0"/>
              <a:t>Increased crime </a:t>
            </a:r>
          </a:p>
          <a:p>
            <a:r>
              <a:rPr lang="en-US" dirty="0"/>
              <a:t>Pressure elected officials to enact stringent zoning regulations </a:t>
            </a:r>
          </a:p>
          <a:p>
            <a:pPr lvl="1"/>
            <a:r>
              <a:rPr lang="en-US" dirty="0"/>
              <a:t>Conditional use permits</a:t>
            </a:r>
          </a:p>
          <a:p>
            <a:pPr lvl="1"/>
            <a:r>
              <a:rPr lang="en-US" dirty="0"/>
              <a:t>Exclusion of uses from appropriate zones</a:t>
            </a:r>
          </a:p>
          <a:p>
            <a:pPr lvl="1"/>
            <a:endParaRPr lang="en-US" dirty="0"/>
          </a:p>
        </p:txBody>
      </p:sp>
      <p:pic>
        <p:nvPicPr>
          <p:cNvPr id="5" name="Content Placeholder 9">
            <a:extLst>
              <a:ext uri="{FF2B5EF4-FFF2-40B4-BE49-F238E27FC236}">
                <a16:creationId xmlns:a16="http://schemas.microsoft.com/office/drawing/2014/main" xmlns="" id="{A89C8E31-8539-4A25-946F-BC7A6B829A2D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67" y="1981200"/>
            <a:ext cx="3857393" cy="33940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Virginia Zoning Power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EAD3EA9-553D-4369-A25E-F30F3EB6CB7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50398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Dillon Rule State </a:t>
            </a:r>
          </a:p>
          <a:p>
            <a:pPr lvl="1"/>
            <a:r>
              <a:rPr lang="en-US" dirty="0"/>
              <a:t>Local jurisdictions only have power expressly granted by state govt.</a:t>
            </a:r>
          </a:p>
          <a:p>
            <a:r>
              <a:rPr lang="en-US" dirty="0"/>
              <a:t>Required the following uses by right: </a:t>
            </a:r>
          </a:p>
          <a:p>
            <a:pPr lvl="1"/>
            <a:r>
              <a:rPr lang="en-US" dirty="0"/>
              <a:t>Group homes (up to 8)</a:t>
            </a:r>
          </a:p>
          <a:p>
            <a:pPr lvl="1"/>
            <a:r>
              <a:rPr lang="en-US" dirty="0"/>
              <a:t>Definition of a family unit at 4 unrelated persons</a:t>
            </a:r>
          </a:p>
          <a:p>
            <a:pPr lvl="0">
              <a:buClr>
                <a:srgbClr val="DD8047"/>
              </a:buClr>
            </a:pPr>
            <a:r>
              <a:rPr lang="en-US" dirty="0">
                <a:solidFill>
                  <a:prstClr val="black"/>
                </a:solidFill>
              </a:rPr>
              <a:t>Zoning Power to regulate congregate housing provided to local govt. </a:t>
            </a:r>
          </a:p>
          <a:p>
            <a:pPr marL="36576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DFDD1380-5900-4E76-AB3F-DF646CFBCFC6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023" y="2433323"/>
            <a:ext cx="4326732" cy="2884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Study: Safe Haven - Alexandria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16302008"/>
              </p:ext>
            </p:extLst>
          </p:nvPr>
        </p:nvGraphicFramePr>
        <p:xfrm>
          <a:off x="609600" y="1589088"/>
          <a:ext cx="3886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9BA25772-37C7-4D62-A2E8-89CF2519ABF5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381000" y="1752600"/>
            <a:ext cx="38862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Transitional housing facility for mentally ill.</a:t>
            </a:r>
          </a:p>
          <a:p>
            <a:pPr lvl="1"/>
            <a:r>
              <a:rPr lang="en-US" dirty="0"/>
              <a:t>12 residents </a:t>
            </a:r>
          </a:p>
          <a:p>
            <a:r>
              <a:rPr lang="en-US" dirty="0"/>
              <a:t>Funded directly by Alexandria Community Services Board </a:t>
            </a:r>
          </a:p>
          <a:p>
            <a:r>
              <a:rPr lang="en-US" dirty="0"/>
              <a:t>Located within the Old Town Historic District. </a:t>
            </a:r>
          </a:p>
          <a:p>
            <a:pPr lvl="1"/>
            <a:r>
              <a:rPr lang="en-US" dirty="0"/>
              <a:t>Location near multiple public transportation routes</a:t>
            </a:r>
          </a:p>
          <a:p>
            <a:r>
              <a:rPr lang="en-US" dirty="0"/>
              <a:t>Mixed-use; high-income neighborhood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AF72D56C-035C-41A4-B78D-837AD8A17FC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2"/>
          <a:stretch/>
        </p:blipFill>
        <p:spPr>
          <a:xfrm>
            <a:off x="4648202" y="1981200"/>
            <a:ext cx="4277794" cy="3956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Study: Safe Haven - Alexandria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C684B83-2059-4BF7-9DA7-6FC3E9591A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Major neighborhood opposition.</a:t>
            </a:r>
          </a:p>
          <a:p>
            <a:pPr lvl="1"/>
            <a:r>
              <a:rPr lang="en-US" sz="2900" dirty="0"/>
              <a:t>Opposition group sued to overturn original zoning decision</a:t>
            </a:r>
          </a:p>
          <a:p>
            <a:pPr lvl="1"/>
            <a:r>
              <a:rPr lang="en-US" sz="2900" dirty="0"/>
              <a:t>Determination: Special legislative approval  required </a:t>
            </a:r>
          </a:p>
          <a:p>
            <a:r>
              <a:rPr lang="en-US" dirty="0"/>
              <a:t>Required three approval processes. </a:t>
            </a:r>
          </a:p>
          <a:p>
            <a:pPr lvl="1"/>
            <a:r>
              <a:rPr lang="en-US" sz="2900" dirty="0"/>
              <a:t>Board of Architectural Review</a:t>
            </a:r>
          </a:p>
          <a:p>
            <a:pPr lvl="1"/>
            <a:r>
              <a:rPr lang="en-US" sz="2900" dirty="0"/>
              <a:t>Planning Commission</a:t>
            </a:r>
          </a:p>
          <a:p>
            <a:pPr lvl="1"/>
            <a:r>
              <a:rPr lang="en-US" sz="2900" dirty="0"/>
              <a:t>City Council </a:t>
            </a:r>
          </a:p>
          <a:p>
            <a:r>
              <a:rPr lang="en-US" dirty="0"/>
              <a:t>Extensive Costs</a:t>
            </a:r>
          </a:p>
          <a:p>
            <a:pPr lvl="1"/>
            <a:r>
              <a:rPr lang="en-US" sz="2900" dirty="0"/>
              <a:t>Lawyers fees</a:t>
            </a:r>
          </a:p>
          <a:p>
            <a:pPr lvl="1"/>
            <a:r>
              <a:rPr lang="en-US" sz="2900" dirty="0"/>
              <a:t>Detailed architectural plans </a:t>
            </a:r>
          </a:p>
          <a:p>
            <a:pPr lvl="1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04A1268-37C7-4CE2-B5AD-89E87ABC29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2"/>
          <a:stretch/>
        </p:blipFill>
        <p:spPr>
          <a:xfrm>
            <a:off x="4648202" y="1981200"/>
            <a:ext cx="4277794" cy="3956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Recommendations for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Amend the definition of “family”.</a:t>
            </a:r>
          </a:p>
          <a:p>
            <a:pPr lvl="1"/>
            <a:r>
              <a:rPr lang="en-US" dirty="0"/>
              <a:t>Increase number of unrelated individuals that could constitute a family. </a:t>
            </a:r>
          </a:p>
          <a:p>
            <a:r>
              <a:rPr lang="en-US" dirty="0"/>
              <a:t>Permit by-right congregate housing facilities for 10 individuals </a:t>
            </a:r>
          </a:p>
          <a:p>
            <a:r>
              <a:rPr lang="en-US" dirty="0"/>
              <a:t>Mid-sized units allowed by Special legislative approval in all zones that allow multi-family housing. </a:t>
            </a:r>
          </a:p>
          <a:p>
            <a:r>
              <a:rPr lang="en-US" dirty="0"/>
              <a:t>Changes at State level:</a:t>
            </a:r>
          </a:p>
          <a:p>
            <a:pPr lvl="1"/>
            <a:r>
              <a:rPr lang="en-US" dirty="0"/>
              <a:t>Creates uniform approval framework statewide.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Discussion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C2CB0E6-A6F8-46A5-8DA5-578FB2AB4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69" y="1676400"/>
            <a:ext cx="9144000" cy="512211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000B0E-F247-42DE-B4C8-953FA5582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presentation</Template>
  <TotalTime>0</TotalTime>
  <Words>322</Words>
  <Application>Microsoft Office PowerPoint</Application>
  <PresentationFormat>On-screen Show (4:3)</PresentationFormat>
  <Paragraphs>66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Wingdings</vt:lpstr>
      <vt:lpstr>Wingdings 2</vt:lpstr>
      <vt:lpstr>Median</vt:lpstr>
      <vt:lpstr>Breaking the barriers Zoning for the Mentally Ill</vt:lpstr>
      <vt:lpstr>Purpose </vt:lpstr>
      <vt:lpstr>Demand for Housing for Mentally ill </vt:lpstr>
      <vt:lpstr>NIMBYism: Not in My Backyard </vt:lpstr>
      <vt:lpstr>Virginia Zoning Power </vt:lpstr>
      <vt:lpstr>Case Study: Safe Haven - Alexandria </vt:lpstr>
      <vt:lpstr>Case Study: Safe Haven - Alexandria </vt:lpstr>
      <vt:lpstr>Recommendations for Change</vt:lpstr>
      <vt:lpstr>Questions and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2018-03-27T16:58:12Z</dcterms:created>
  <dcterms:modified xsi:type="dcterms:W3CDTF">2018-04-18T01:36:37Z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