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 Target="slides/slide1.xml"/><Relationship Id="rId19" Type="http://schemas.openxmlformats.org/officeDocument/2006/relationships/font" Target="fonts/Roboto-boldItalic.fntdata"/><Relationship Id="rId6" Type="http://schemas.openxmlformats.org/officeDocument/2006/relationships/slide" Target="slides/slide2.xml"/><Relationship Id="rId18"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altimoresun.com/health/bs-md-mental-health-beds-20160608-story.html" TargetMode="External"/><Relationship Id="rId3" Type="http://schemas.openxmlformats.org/officeDocument/2006/relationships/hyperlink" Target="http://www.baltimoresun.com/health/bs-md-mental-health-beds-20160608-story.html" TargetMode="External"/><Relationship Id="rId4" Type="http://schemas.openxmlformats.org/officeDocument/2006/relationships/hyperlink" Target="http://www.baltimoresun.com/topic/health/healthcare/university-of-maryland-medical-center-PLCUL000226-topic.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50000"/>
              </a:lnSpc>
              <a:spcBef>
                <a:spcPts val="1000"/>
              </a:spcBef>
              <a:spcAft>
                <a:spcPts val="0"/>
              </a:spcAft>
              <a:buNone/>
            </a:pPr>
            <a:r>
              <a:rPr lang="en">
                <a:latin typeface="Calibri"/>
                <a:ea typeface="Calibri"/>
                <a:cs typeface="Calibri"/>
                <a:sym typeface="Calibri"/>
              </a:rPr>
              <a:t>Between 2010 and 2016, Maryland closed more than 10% of its states hospitals, which is a loss of 108 beds. Consequently, since 2005, Maryland has seen a 250% increase in pretrial competency evaluations, a procedure by which the court assesses an arrested person’s mental illness and ability to participate in legal proceedings. During this evaluation period, defendants are directed to forensic patient beds, creating a game of musical chairs with treatment beds. This game leaves Maryland’s most vulnerable population, individuals with severe mental illness who have not committed a crime, without proper care or treatment.</a:t>
            </a:r>
            <a:endParaRPr>
              <a:latin typeface="Calibri"/>
              <a:ea typeface="Calibri"/>
              <a:cs typeface="Calibri"/>
              <a:sym typeface="Calibri"/>
            </a:endParaRPr>
          </a:p>
          <a:p>
            <a:pPr indent="0" lvl="0" marL="0" rtl="0">
              <a:lnSpc>
                <a:spcPct val="150000"/>
              </a:lnSpc>
              <a:spcBef>
                <a:spcPts val="1000"/>
              </a:spcBef>
              <a:spcAft>
                <a:spcPts val="0"/>
              </a:spcAft>
              <a:buNone/>
            </a:pPr>
            <a:r>
              <a:rPr lang="en">
                <a:latin typeface="Calibri"/>
                <a:ea typeface="Calibri"/>
                <a:cs typeface="Calibri"/>
                <a:sym typeface="Calibri"/>
              </a:rPr>
              <a:t>This game has also led to increasing in-access to inpatient beds for mentally ill individuals who have not committed a crime, ultimately creating a mental health system in which criminalized mentally ill individuals receive care over mentally ill individuals who have not committed a crime. The State has consistently taken much needed state psychiatric treatment beds while population growth has outpaced availability. In 2014, Maryland had the highest rate of mentally ill patients incarcerated in the country. The statistics stated above shows how Maryland fails to effectively treat mental illness as a medical condition and instead criminalizes it. In 2016, 2,000 inmates in the United States were waiting for beds in public psychiatric hospitals.</a:t>
            </a:r>
            <a:endParaRPr>
              <a:latin typeface="Calibri"/>
              <a:ea typeface="Calibri"/>
              <a:cs typeface="Calibri"/>
              <a:sym typeface="Calibri"/>
            </a:endParaRPr>
          </a:p>
          <a:p>
            <a:pPr indent="0" lvl="0" marL="0" rtl="0">
              <a:lnSpc>
                <a:spcPct val="150000"/>
              </a:lnSpc>
              <a:spcBef>
                <a:spcPts val="0"/>
              </a:spcBef>
              <a:spcAft>
                <a:spcPts val="0"/>
              </a:spcAft>
              <a:buNone/>
            </a:pPr>
            <a:r>
              <a:t/>
            </a:r>
            <a:endParaRPr>
              <a:latin typeface="Calibri"/>
              <a:ea typeface="Calibri"/>
              <a:cs typeface="Calibri"/>
              <a:sym typeface="Calibri"/>
            </a:endParaRPr>
          </a:p>
          <a:p>
            <a:pPr indent="0" lvl="0" marL="0" rtl="0">
              <a:lnSpc>
                <a:spcPct val="150000"/>
              </a:lnSpc>
              <a:spcBef>
                <a:spcPts val="1000"/>
              </a:spcBef>
              <a:spcAft>
                <a:spcPts val="0"/>
              </a:spcAft>
              <a:buNone/>
            </a:pPr>
            <a:r>
              <a:t/>
            </a:r>
            <a:endParaRPr>
              <a:latin typeface="Calibri"/>
              <a:ea typeface="Calibri"/>
              <a:cs typeface="Calibri"/>
              <a:sym typeface="Calibri"/>
            </a:endParaRPr>
          </a:p>
          <a:p>
            <a:pPr indent="0" lvl="0" marL="0" rtl="0">
              <a:lnSpc>
                <a:spcPct val="150000"/>
              </a:lnSpc>
              <a:spcBef>
                <a:spcPts val="0"/>
              </a:spcBef>
              <a:spcAft>
                <a:spcPts val="0"/>
              </a:spcAft>
              <a:buNone/>
            </a:pPr>
            <a:r>
              <a:t/>
            </a:r>
            <a:endParaRPr>
              <a:latin typeface="Calibri"/>
              <a:ea typeface="Calibri"/>
              <a:cs typeface="Calibri"/>
              <a:sym typeface="Calibri"/>
            </a:endParaRPr>
          </a:p>
          <a:p>
            <a:pPr indent="0" lvl="0" marL="0">
              <a:lnSpc>
                <a:spcPct val="150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50000"/>
              </a:lnSpc>
              <a:spcBef>
                <a:spcPts val="1000"/>
              </a:spcBef>
              <a:spcAft>
                <a:spcPts val="0"/>
              </a:spcAft>
              <a:buNone/>
            </a:pPr>
            <a:r>
              <a:rPr lang="en">
                <a:latin typeface="Calibri"/>
                <a:ea typeface="Calibri"/>
                <a:cs typeface="Calibri"/>
                <a:sym typeface="Calibri"/>
              </a:rPr>
              <a:t>Like every state, Maryland has dedicated civil commitment laws that establish criteria for determining when involuntary treatment is appropriate for individuals with severe mental illness who cannot seek help on their own. Despite this commitment, Maryland is one of only four states that do not authorize involuntary treatment in the community, which is often called “Assisted Outpatient Treatment (AOT)” or “Outpatient Commitment.”</a:t>
            </a:r>
            <a:endParaRPr>
              <a:latin typeface="Calibri"/>
              <a:ea typeface="Calibri"/>
              <a:cs typeface="Calibri"/>
              <a:sym typeface="Calibri"/>
            </a:endParaRPr>
          </a:p>
          <a:p>
            <a:pPr indent="0" lvl="0" marL="0" rtl="0">
              <a:lnSpc>
                <a:spcPct val="150000"/>
              </a:lnSpc>
              <a:spcBef>
                <a:spcPts val="1000"/>
              </a:spcBef>
              <a:spcAft>
                <a:spcPts val="0"/>
              </a:spcAft>
              <a:buNone/>
            </a:pPr>
            <a:r>
              <a:rPr lang="en">
                <a:solidFill>
                  <a:srgbClr val="333333"/>
                </a:solidFill>
                <a:highlight>
                  <a:srgbClr val="FFFFFF"/>
                </a:highlight>
                <a:latin typeface="Calibri"/>
                <a:ea typeface="Calibri"/>
                <a:cs typeface="Calibri"/>
                <a:sym typeface="Calibri"/>
              </a:rPr>
              <a:t>To be a candidate for AOT, a person must meet specific criteria, such as a prior history of repeated hospitalizations or arrest.</a:t>
            </a:r>
            <a:endParaRPr>
              <a:solidFill>
                <a:srgbClr val="333333"/>
              </a:solidFill>
              <a:highlight>
                <a:srgbClr val="FFFFFF"/>
              </a:highlight>
              <a:latin typeface="Calibri"/>
              <a:ea typeface="Calibri"/>
              <a:cs typeface="Calibri"/>
              <a:sym typeface="Calibri"/>
            </a:endParaRPr>
          </a:p>
          <a:p>
            <a:pPr indent="0" lvl="0" marL="0" rtl="0">
              <a:lnSpc>
                <a:spcPct val="150000"/>
              </a:lnSpc>
              <a:spcBef>
                <a:spcPts val="0"/>
              </a:spcBef>
              <a:spcAft>
                <a:spcPts val="0"/>
              </a:spcAft>
              <a:buNone/>
            </a:pPr>
            <a:r>
              <a:rPr lang="en">
                <a:solidFill>
                  <a:srgbClr val="333333"/>
                </a:solidFill>
                <a:highlight>
                  <a:srgbClr val="FFFFFF"/>
                </a:highlight>
                <a:latin typeface="Calibri"/>
                <a:ea typeface="Calibri"/>
                <a:cs typeface="Calibri"/>
                <a:sym typeface="Calibri"/>
              </a:rPr>
              <a:t>AOT laws have been shown to reduce hospitalization, arrest and incarceration, homelessness, victimization, and also to prevent violent acts associated with mental illness, including suicide and violence against others.</a:t>
            </a:r>
            <a:endParaRPr>
              <a:solidFill>
                <a:srgbClr val="333333"/>
              </a:solidFill>
              <a:highlight>
                <a:srgbClr val="FFFFFF"/>
              </a:highlight>
              <a:latin typeface="Calibri"/>
              <a:ea typeface="Calibri"/>
              <a:cs typeface="Calibri"/>
              <a:sym typeface="Calibri"/>
            </a:endParaRPr>
          </a:p>
          <a:p>
            <a:pPr indent="0" lvl="0" marL="0" rtl="0">
              <a:lnSpc>
                <a:spcPct val="150000"/>
              </a:lnSpc>
              <a:spcBef>
                <a:spcPts val="900"/>
              </a:spcBef>
              <a:spcAft>
                <a:spcPts val="0"/>
              </a:spcAft>
              <a:buNone/>
            </a:pPr>
            <a:r>
              <a:rPr lang="en">
                <a:solidFill>
                  <a:srgbClr val="333333"/>
                </a:solidFill>
                <a:highlight>
                  <a:srgbClr val="FFFFFF"/>
                </a:highlight>
                <a:latin typeface="Calibri"/>
                <a:ea typeface="Calibri"/>
                <a:cs typeface="Calibri"/>
                <a:sym typeface="Calibri"/>
              </a:rPr>
              <a:t>AOT commits local mental health systems to serve participants at the same time it commits participants to adhere to their treatment plans. Developed by patients with their healthcare providers, these plans are highly individual but typically include case management, personal therapy, medication and other tools known to promote recovery. AOT participants receive due process protections and orders are made only after a hearing before a judge.</a:t>
            </a:r>
            <a:endParaRPr>
              <a:solidFill>
                <a:srgbClr val="333333"/>
              </a:solidFill>
              <a:highlight>
                <a:srgbClr val="FFFFFF"/>
              </a:highlight>
              <a:latin typeface="Calibri"/>
              <a:ea typeface="Calibri"/>
              <a:cs typeface="Calibri"/>
              <a:sym typeface="Calibri"/>
            </a:endParaRPr>
          </a:p>
          <a:p>
            <a:pPr indent="0" lvl="0" marL="0" rtl="0">
              <a:lnSpc>
                <a:spcPct val="150000"/>
              </a:lnSpc>
              <a:spcBef>
                <a:spcPts val="900"/>
              </a:spcBef>
              <a:spcAft>
                <a:spcPts val="0"/>
              </a:spcAft>
              <a:buNone/>
            </a:pPr>
            <a:r>
              <a:t/>
            </a:r>
            <a:endParaRPr sz="1200">
              <a:solidFill>
                <a:srgbClr val="333333"/>
              </a:solidFill>
              <a:highlight>
                <a:srgbClr val="FFFFFF"/>
              </a:highlight>
              <a:latin typeface="Calibri"/>
              <a:ea typeface="Calibri"/>
              <a:cs typeface="Calibri"/>
              <a:sym typeface="Calibri"/>
            </a:endParaRPr>
          </a:p>
          <a:p>
            <a:pPr indent="0" lvl="0" marL="0" rtl="0">
              <a:lnSpc>
                <a:spcPct val="150000"/>
              </a:lnSpc>
              <a:spcBef>
                <a:spcPts val="0"/>
              </a:spcBef>
              <a:spcAft>
                <a:spcPts val="0"/>
              </a:spcAft>
              <a:buNone/>
            </a:pPr>
            <a:r>
              <a:t/>
            </a:r>
            <a:endParaRPr sz="1200">
              <a:solidFill>
                <a:srgbClr val="333333"/>
              </a:solidFill>
              <a:highlight>
                <a:srgbClr val="FFFFFF"/>
              </a:highlight>
              <a:latin typeface="Calibri"/>
              <a:ea typeface="Calibri"/>
              <a:cs typeface="Calibri"/>
              <a:sym typeface="Calibri"/>
            </a:endParaRPr>
          </a:p>
          <a:p>
            <a:pPr indent="0" lvl="0" marL="0" rtl="0">
              <a:lnSpc>
                <a:spcPct val="150000"/>
              </a:lnSpc>
              <a:spcBef>
                <a:spcPts val="900"/>
              </a:spcBef>
              <a:spcAft>
                <a:spcPts val="0"/>
              </a:spcAft>
              <a:buNone/>
            </a:pPr>
            <a:r>
              <a:t/>
            </a:r>
            <a:endParaRPr sz="1200">
              <a:solidFill>
                <a:srgbClr val="333333"/>
              </a:solidFill>
              <a:highlight>
                <a:srgbClr val="FFFFFF"/>
              </a:highlight>
              <a:latin typeface="Calibri"/>
              <a:ea typeface="Calibri"/>
              <a:cs typeface="Calibri"/>
              <a:sym typeface="Calibri"/>
            </a:endParaRPr>
          </a:p>
          <a:p>
            <a:pPr indent="0" lvl="0" marL="0" rtl="0">
              <a:lnSpc>
                <a:spcPct val="150000"/>
              </a:lnSpc>
              <a:spcBef>
                <a:spcPts val="1000"/>
              </a:spcBef>
              <a:spcAft>
                <a:spcPts val="0"/>
              </a:spcAft>
              <a:buNone/>
            </a:pPr>
            <a:r>
              <a:t/>
            </a:r>
            <a:endParaRPr sz="1200">
              <a:latin typeface="Calibri"/>
              <a:ea typeface="Calibri"/>
              <a:cs typeface="Calibri"/>
              <a:sym typeface="Calibri"/>
            </a:endParaRPr>
          </a:p>
          <a:p>
            <a:pPr indent="0" lvl="0" marL="0" rtl="0">
              <a:lnSpc>
                <a:spcPct val="150000"/>
              </a:lnSpc>
              <a:spcBef>
                <a:spcPts val="1000"/>
              </a:spcBef>
              <a:spcAft>
                <a:spcPts val="0"/>
              </a:spcAft>
              <a:buNone/>
            </a:pPr>
            <a:r>
              <a:t/>
            </a:r>
            <a:endParaRPr sz="1200">
              <a:latin typeface="Calibri"/>
              <a:ea typeface="Calibri"/>
              <a:cs typeface="Calibri"/>
              <a:sym typeface="Calibri"/>
            </a:endParaRPr>
          </a:p>
          <a:p>
            <a:pPr indent="0" lvl="0" marL="0" rtl="0">
              <a:lnSpc>
                <a:spcPct val="150000"/>
              </a:lnSpc>
              <a:spcBef>
                <a:spcPts val="0"/>
              </a:spcBef>
              <a:spcAft>
                <a:spcPts val="0"/>
              </a:spcAft>
              <a:buNone/>
            </a:pPr>
            <a:r>
              <a:t/>
            </a:r>
            <a:endParaRPr sz="1200">
              <a:latin typeface="Calibri"/>
              <a:ea typeface="Calibri"/>
              <a:cs typeface="Calibri"/>
              <a:sym typeface="Calibri"/>
            </a:endParaRPr>
          </a:p>
          <a:p>
            <a:pPr indent="0" lvl="0" marL="0">
              <a:lnSpc>
                <a:spcPct val="150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50000"/>
              </a:lnSpc>
              <a:spcBef>
                <a:spcPts val="1000"/>
              </a:spcBef>
              <a:spcAft>
                <a:spcPts val="0"/>
              </a:spcAft>
              <a:buNone/>
            </a:pPr>
            <a:r>
              <a:rPr lang="en">
                <a:solidFill>
                  <a:srgbClr val="333333"/>
                </a:solidFill>
                <a:highlight>
                  <a:srgbClr val="FFFFFF"/>
                </a:highlight>
                <a:latin typeface="Calibri"/>
                <a:ea typeface="Calibri"/>
                <a:cs typeface="Calibri"/>
                <a:sym typeface="Calibri"/>
              </a:rPr>
              <a:t>Dozens of mentally ill men and women who have been charged with crimes are languishing in jails across Maryland despite court orders to send them to state hospitals for evaluation and treatment. The state Department of Health and Mental Hygiene, which spurned a consultant's warning four years ago, does not have enough beds or staff to treat new patients, officials say. The shortage comes as 80 percent of those admitted to such facilities are arriving via the criminal justice system.</a:t>
            </a:r>
            <a:r>
              <a:rPr lang="en">
                <a:solidFill>
                  <a:srgbClr val="333333"/>
                </a:solidFill>
                <a:highlight>
                  <a:srgbClr val="FFFFFF"/>
                </a:highlight>
                <a:uFill>
                  <a:noFill/>
                </a:uFill>
                <a:latin typeface="Calibri"/>
                <a:ea typeface="Calibri"/>
                <a:cs typeface="Calibri"/>
                <a:sym typeface="Calibri"/>
                <a:hlinkClick r:id="rId2"/>
              </a:rPr>
              <a:t> Not enough beds</a:t>
            </a:r>
            <a:endParaRPr>
              <a:solidFill>
                <a:srgbClr val="333333"/>
              </a:solidFill>
              <a:highlight>
                <a:srgbClr val="FFFFFF"/>
              </a:highlight>
              <a:uFill>
                <a:noFill/>
              </a:uFill>
              <a:latin typeface="Calibri"/>
              <a:ea typeface="Calibri"/>
              <a:cs typeface="Calibri"/>
              <a:sym typeface="Calibri"/>
              <a:hlinkClick r:id="rId3"/>
            </a:endParaRPr>
          </a:p>
          <a:p>
            <a:pPr indent="0" lvl="0" marL="0" rtl="0">
              <a:lnSpc>
                <a:spcPct val="150000"/>
              </a:lnSpc>
              <a:spcBef>
                <a:spcPts val="1000"/>
              </a:spcBef>
              <a:spcAft>
                <a:spcPts val="0"/>
              </a:spcAft>
              <a:buNone/>
            </a:pPr>
            <a:r>
              <a:rPr lang="en">
                <a:solidFill>
                  <a:srgbClr val="333333"/>
                </a:solidFill>
                <a:highlight>
                  <a:srgbClr val="FFFFFF"/>
                </a:highlight>
                <a:latin typeface="Calibri"/>
                <a:ea typeface="Calibri"/>
                <a:cs typeface="Calibri"/>
                <a:sym typeface="Calibri"/>
              </a:rPr>
              <a:t>Federal regulators have cited the </a:t>
            </a:r>
            <a:r>
              <a:rPr lang="en">
                <a:solidFill>
                  <a:srgbClr val="333333"/>
                </a:solidFill>
                <a:highlight>
                  <a:srgbClr val="FFFFFF"/>
                </a:highlight>
                <a:uFill>
                  <a:noFill/>
                </a:uFill>
                <a:latin typeface="Calibri"/>
                <a:ea typeface="Calibri"/>
                <a:cs typeface="Calibri"/>
                <a:sym typeface="Calibri"/>
                <a:hlinkClick r:id="rId4"/>
              </a:rPr>
              <a:t>University of Maryland Medical Center</a:t>
            </a:r>
            <a:r>
              <a:rPr lang="en">
                <a:solidFill>
                  <a:srgbClr val="333333"/>
                </a:solidFill>
                <a:highlight>
                  <a:srgbClr val="FFFFFF"/>
                </a:highlight>
                <a:latin typeface="Calibri"/>
                <a:ea typeface="Calibri"/>
                <a:cs typeface="Calibri"/>
                <a:sym typeface="Calibri"/>
              </a:rPr>
              <a:t> Midtown for violating patient rights and several patient safety and hospital management regulations related to a January incident in which a woman was discharged from its emergency room in just a hospital gown.</a:t>
            </a:r>
            <a:endParaRPr>
              <a:solidFill>
                <a:srgbClr val="333333"/>
              </a:solidFill>
              <a:highlight>
                <a:srgbClr val="FFFFFF"/>
              </a:highlight>
              <a:latin typeface="Calibri"/>
              <a:ea typeface="Calibri"/>
              <a:cs typeface="Calibri"/>
              <a:sym typeface="Calibri"/>
            </a:endParaRPr>
          </a:p>
          <a:p>
            <a:pPr indent="0" lvl="0" marL="0" rtl="0">
              <a:lnSpc>
                <a:spcPct val="150000"/>
              </a:lnSpc>
              <a:spcBef>
                <a:spcPts val="1000"/>
              </a:spcBef>
              <a:spcAft>
                <a:spcPts val="0"/>
              </a:spcAft>
              <a:buNone/>
            </a:pPr>
            <a:r>
              <a:rPr lang="en">
                <a:solidFill>
                  <a:srgbClr val="333333"/>
                </a:solidFill>
                <a:highlight>
                  <a:srgbClr val="FFFFFF"/>
                </a:highlight>
                <a:latin typeface="Calibri"/>
                <a:ea typeface="Calibri"/>
                <a:cs typeface="Calibri"/>
                <a:sym typeface="Calibri"/>
              </a:rPr>
              <a:t>Among the deficiencies noted in a pair of federal reports, the hospital:</a:t>
            </a:r>
            <a:endParaRPr>
              <a:solidFill>
                <a:srgbClr val="333333"/>
              </a:solidFill>
              <a:highlight>
                <a:srgbClr val="FFFFFF"/>
              </a:highlight>
              <a:latin typeface="Calibri"/>
              <a:ea typeface="Calibri"/>
              <a:cs typeface="Calibri"/>
              <a:sym typeface="Calibri"/>
            </a:endParaRPr>
          </a:p>
          <a:p>
            <a:pPr indent="-298450" lvl="0" marL="457200" rtl="0">
              <a:lnSpc>
                <a:spcPct val="150000"/>
              </a:lnSpc>
              <a:spcBef>
                <a:spcPts val="1000"/>
              </a:spcBef>
              <a:spcAft>
                <a:spcPts val="0"/>
              </a:spcAft>
              <a:buClr>
                <a:srgbClr val="333333"/>
              </a:buClr>
              <a:buSzPts val="1100"/>
              <a:buFont typeface="Calibri"/>
              <a:buChar char="●"/>
            </a:pPr>
            <a:r>
              <a:rPr lang="en">
                <a:solidFill>
                  <a:srgbClr val="333333"/>
                </a:solidFill>
                <a:highlight>
                  <a:srgbClr val="FFFFFF"/>
                </a:highlight>
                <a:latin typeface="Calibri"/>
                <a:ea typeface="Calibri"/>
                <a:cs typeface="Calibri"/>
                <a:sym typeface="Calibri"/>
              </a:rPr>
              <a:t>Violated a federal law requiring that a hospital must protect and promote each patient's rights by failing to discharge a patient in a safe manner from the Emergency Department, and failed to protect one patient from harassment and potential harm.</a:t>
            </a:r>
            <a:endParaRPr>
              <a:solidFill>
                <a:srgbClr val="333333"/>
              </a:solidFill>
              <a:highlight>
                <a:srgbClr val="FFFFFF"/>
              </a:highlight>
              <a:latin typeface="Calibri"/>
              <a:ea typeface="Calibri"/>
              <a:cs typeface="Calibri"/>
              <a:sym typeface="Calibri"/>
            </a:endParaRPr>
          </a:p>
          <a:p>
            <a:pPr indent="-298450" lvl="0" marL="457200" rtl="0">
              <a:lnSpc>
                <a:spcPct val="150000"/>
              </a:lnSpc>
              <a:spcBef>
                <a:spcPts val="0"/>
              </a:spcBef>
              <a:spcAft>
                <a:spcPts val="0"/>
              </a:spcAft>
              <a:buClr>
                <a:srgbClr val="333333"/>
              </a:buClr>
              <a:buSzPts val="1100"/>
              <a:buFont typeface="Calibri"/>
              <a:buChar char="●"/>
            </a:pPr>
            <a:r>
              <a:rPr lang="en">
                <a:solidFill>
                  <a:srgbClr val="333333"/>
                </a:solidFill>
                <a:highlight>
                  <a:srgbClr val="FFFFFF"/>
                </a:highlight>
                <a:latin typeface="Calibri"/>
                <a:ea typeface="Calibri"/>
                <a:cs typeface="Calibri"/>
                <a:sym typeface="Calibri"/>
              </a:rPr>
              <a:t>Violated a patient’s right to receive care in a safe setting. “Security personnel indicated that they would turn patients away if they were ‘unruly’ or otherwise acting inappropriately. They would call police if the person did not leave. This practice meant that non-clinical personnel determined who could receive treatment in the” emergency department.</a:t>
            </a:r>
            <a:endParaRPr>
              <a:solidFill>
                <a:srgbClr val="333333"/>
              </a:solidFill>
              <a:highlight>
                <a:srgbClr val="FFFFFF"/>
              </a:highlight>
              <a:latin typeface="Calibri"/>
              <a:ea typeface="Calibri"/>
              <a:cs typeface="Calibri"/>
              <a:sym typeface="Calibri"/>
            </a:endParaRPr>
          </a:p>
          <a:p>
            <a:pPr indent="-298450" lvl="0" marL="457200" rtl="0">
              <a:lnSpc>
                <a:spcPct val="150000"/>
              </a:lnSpc>
              <a:spcBef>
                <a:spcPts val="0"/>
              </a:spcBef>
              <a:spcAft>
                <a:spcPts val="0"/>
              </a:spcAft>
              <a:buClr>
                <a:srgbClr val="333333"/>
              </a:buClr>
              <a:buSzPts val="1100"/>
              <a:buFont typeface="Calibri"/>
              <a:buChar char="●"/>
            </a:pPr>
            <a:r>
              <a:rPr lang="en">
                <a:solidFill>
                  <a:srgbClr val="333333"/>
                </a:solidFill>
                <a:highlight>
                  <a:srgbClr val="FFFFFF"/>
                </a:highlight>
                <a:latin typeface="Calibri"/>
                <a:ea typeface="Calibri"/>
                <a:cs typeface="Calibri"/>
                <a:sym typeface="Calibri"/>
              </a:rPr>
              <a:t>Violated patient’s right to confidentiality of records because “non-clinical staff had access to or were made aware of portions of [the patient’s] medical history and physical examination findings.”</a:t>
            </a:r>
            <a:endParaRPr>
              <a:solidFill>
                <a:srgbClr val="333333"/>
              </a:solidFill>
              <a:highlight>
                <a:srgbClr val="FFFFFF"/>
              </a:highlight>
              <a:latin typeface="Calibri"/>
              <a:ea typeface="Calibri"/>
              <a:cs typeface="Calibri"/>
              <a:sym typeface="Calibri"/>
            </a:endParaRPr>
          </a:p>
          <a:p>
            <a:pPr indent="-298450" lvl="0" marL="457200" rtl="0">
              <a:lnSpc>
                <a:spcPct val="150000"/>
              </a:lnSpc>
              <a:spcBef>
                <a:spcPts val="0"/>
              </a:spcBef>
              <a:spcAft>
                <a:spcPts val="0"/>
              </a:spcAft>
              <a:buClr>
                <a:srgbClr val="333333"/>
              </a:buClr>
              <a:buSzPts val="1100"/>
              <a:buFont typeface="Calibri"/>
              <a:buChar char="●"/>
            </a:pPr>
            <a:r>
              <a:rPr lang="en">
                <a:solidFill>
                  <a:srgbClr val="333333"/>
                </a:solidFill>
                <a:highlight>
                  <a:srgbClr val="FFFFFF"/>
                </a:highlight>
                <a:latin typeface="Calibri"/>
                <a:ea typeface="Calibri"/>
                <a:cs typeface="Calibri"/>
                <a:sym typeface="Calibri"/>
              </a:rPr>
              <a:t>Failed to meet standards for data collection and analysis.</a:t>
            </a:r>
            <a:endParaRPr>
              <a:solidFill>
                <a:srgbClr val="333333"/>
              </a:solidFill>
              <a:highlight>
                <a:srgbClr val="FFFFFF"/>
              </a:highlight>
              <a:latin typeface="Calibri"/>
              <a:ea typeface="Calibri"/>
              <a:cs typeface="Calibri"/>
              <a:sym typeface="Calibri"/>
            </a:endParaRPr>
          </a:p>
          <a:p>
            <a:pPr indent="-298450" lvl="0" marL="457200" rtl="0">
              <a:lnSpc>
                <a:spcPct val="150000"/>
              </a:lnSpc>
              <a:spcBef>
                <a:spcPts val="0"/>
              </a:spcBef>
              <a:spcAft>
                <a:spcPts val="0"/>
              </a:spcAft>
              <a:buClr>
                <a:srgbClr val="333333"/>
              </a:buClr>
              <a:buSzPts val="1100"/>
              <a:buFont typeface="Calibri"/>
              <a:buChar char="●"/>
            </a:pPr>
            <a:r>
              <a:rPr lang="en">
                <a:solidFill>
                  <a:srgbClr val="333333"/>
                </a:solidFill>
                <a:highlight>
                  <a:srgbClr val="FFFFFF"/>
                </a:highlight>
                <a:latin typeface="Calibri"/>
                <a:ea typeface="Calibri"/>
                <a:cs typeface="Calibri"/>
                <a:sym typeface="Calibri"/>
              </a:rPr>
              <a:t>Failed to perform quality improvement activities.</a:t>
            </a:r>
            <a:endParaRPr>
              <a:solidFill>
                <a:srgbClr val="333333"/>
              </a:solidFill>
              <a:highlight>
                <a:srgbClr val="FFFFFF"/>
              </a:highlight>
              <a:latin typeface="Calibri"/>
              <a:ea typeface="Calibri"/>
              <a:cs typeface="Calibri"/>
              <a:sym typeface="Calibri"/>
            </a:endParaRPr>
          </a:p>
          <a:p>
            <a:pPr indent="0" lvl="0" marL="0" rtl="0">
              <a:lnSpc>
                <a:spcPct val="115000"/>
              </a:lnSpc>
              <a:spcBef>
                <a:spcPts val="0"/>
              </a:spcBef>
              <a:spcAft>
                <a:spcPts val="0"/>
              </a:spcAft>
              <a:buNone/>
            </a:pPr>
            <a:r>
              <a:t/>
            </a:r>
            <a:endParaRPr>
              <a:solidFill>
                <a:srgbClr val="333333"/>
              </a:solidFill>
              <a:highlight>
                <a:srgbClr val="FFFFFF"/>
              </a:highlight>
              <a:latin typeface="Calibri"/>
              <a:ea typeface="Calibri"/>
              <a:cs typeface="Calibri"/>
              <a:sym typeface="Calibri"/>
            </a:endParaRPr>
          </a:p>
          <a:p>
            <a:pPr indent="0" lvl="0" marL="0" rtl="0">
              <a:lnSpc>
                <a:spcPct val="115000"/>
              </a:lnSpc>
              <a:spcBef>
                <a:spcPts val="0"/>
              </a:spcBef>
              <a:spcAft>
                <a:spcPts val="0"/>
              </a:spcAft>
              <a:buNone/>
            </a:pPr>
            <a:r>
              <a:t/>
            </a:r>
            <a:endParaRPr>
              <a:solidFill>
                <a:srgbClr val="333333"/>
              </a:solidFill>
              <a:highlight>
                <a:srgbClr val="FFFFFF"/>
              </a:highlight>
              <a:latin typeface="Calibri"/>
              <a:ea typeface="Calibri"/>
              <a:cs typeface="Calibri"/>
              <a:sym typeface="Calibri"/>
            </a:endParaRPr>
          </a:p>
          <a:p>
            <a:pPr indent="0" lvl="0" marL="0" rtl="0">
              <a:lnSpc>
                <a:spcPct val="240000"/>
              </a:lnSpc>
              <a:spcBef>
                <a:spcPts val="1000"/>
              </a:spcBef>
              <a:spcAft>
                <a:spcPts val="0"/>
              </a:spcAft>
              <a:buNone/>
            </a:pPr>
            <a:r>
              <a:t/>
            </a:r>
            <a:endParaRPr>
              <a:solidFill>
                <a:srgbClr val="333333"/>
              </a:solidFill>
              <a:highlight>
                <a:srgbClr val="FFFFFF"/>
              </a:highlight>
              <a:latin typeface="Calibri"/>
              <a:ea typeface="Calibri"/>
              <a:cs typeface="Calibri"/>
              <a:sym typeface="Calibri"/>
            </a:endParaRPr>
          </a:p>
          <a:p>
            <a:pPr indent="0" lvl="0" marL="0" rtl="0">
              <a:lnSpc>
                <a:spcPct val="115000"/>
              </a:lnSpc>
              <a:spcBef>
                <a:spcPts val="0"/>
              </a:spcBef>
              <a:spcAft>
                <a:spcPts val="0"/>
              </a:spcAft>
              <a:buNone/>
            </a:pPr>
            <a:r>
              <a:t/>
            </a:r>
            <a:endParaRPr>
              <a:solidFill>
                <a:srgbClr val="333333"/>
              </a:solidFill>
              <a:highlight>
                <a:srgbClr val="FFFFFF"/>
              </a:highlight>
              <a:latin typeface="Calibri"/>
              <a:ea typeface="Calibri"/>
              <a:cs typeface="Calibri"/>
              <a:sym typeface="Calibri"/>
            </a:endParaRPr>
          </a:p>
          <a:p>
            <a:pPr indent="0" lvl="0" marL="0" rtl="0">
              <a:lnSpc>
                <a:spcPct val="150000"/>
              </a:lnSpc>
              <a:spcBef>
                <a:spcPts val="0"/>
              </a:spcBef>
              <a:spcAft>
                <a:spcPts val="0"/>
              </a:spcAft>
              <a:buNone/>
            </a:pPr>
            <a:r>
              <a:t/>
            </a:r>
            <a:endParaRPr sz="1200">
              <a:solidFill>
                <a:srgbClr val="333333"/>
              </a:solidFill>
              <a:highlight>
                <a:srgbClr val="FFFFFF"/>
              </a:highlight>
              <a:latin typeface="Calibri"/>
              <a:ea typeface="Calibri"/>
              <a:cs typeface="Calibri"/>
              <a:sym typeface="Calibri"/>
            </a:endParaRPr>
          </a:p>
          <a:p>
            <a:pPr indent="0" lvl="0" marL="0">
              <a:lnSpc>
                <a:spcPct val="150000"/>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a:solidFill>
                  <a:srgbClr val="444444"/>
                </a:solidFill>
                <a:highlight>
                  <a:srgbClr val="FFFFFF"/>
                </a:highlight>
                <a:latin typeface="Calibri"/>
                <a:ea typeface="Calibri"/>
                <a:cs typeface="Calibri"/>
                <a:sym typeface="Calibri"/>
              </a:rPr>
              <a:t>Homelessness emerged as a national issue as one of the unintended consequences of closing state mental hospitals without providing replacement treatment for people with the most serious mental illness. Formerly hospitalized individuals without resources who were unable to live independently moved to the streets, making up a growing portion of the homeless population. </a:t>
            </a:r>
            <a:endParaRPr>
              <a:solidFill>
                <a:srgbClr val="444444"/>
              </a:solidFill>
              <a:highlight>
                <a:srgbClr val="FFFFFF"/>
              </a:highlight>
              <a:latin typeface="Calibri"/>
              <a:ea typeface="Calibri"/>
              <a:cs typeface="Calibri"/>
              <a:sym typeface="Calibri"/>
            </a:endParaRPr>
          </a:p>
          <a:p>
            <a:pPr indent="0" lvl="0" marL="0" rtl="0">
              <a:lnSpc>
                <a:spcPct val="100000"/>
              </a:lnSpc>
              <a:spcBef>
                <a:spcPts val="0"/>
              </a:spcBef>
              <a:spcAft>
                <a:spcPts val="0"/>
              </a:spcAft>
              <a:buNone/>
            </a:pPr>
            <a:r>
              <a:t/>
            </a:r>
            <a:endParaRPr>
              <a:solidFill>
                <a:srgbClr val="444444"/>
              </a:solidFill>
              <a:highlight>
                <a:srgbClr val="FFFFFF"/>
              </a:highlight>
              <a:latin typeface="Calibri"/>
              <a:ea typeface="Calibri"/>
              <a:cs typeface="Calibri"/>
              <a:sym typeface="Calibri"/>
            </a:endParaRPr>
          </a:p>
          <a:p>
            <a:pPr indent="0" lvl="0" marL="0" rtl="0">
              <a:lnSpc>
                <a:spcPct val="150000"/>
              </a:lnSpc>
              <a:spcBef>
                <a:spcPts val="0"/>
              </a:spcBef>
              <a:spcAft>
                <a:spcPts val="0"/>
              </a:spcAft>
              <a:buNone/>
            </a:pPr>
            <a:r>
              <a:rPr lang="en">
                <a:solidFill>
                  <a:srgbClr val="444444"/>
                </a:solidFill>
                <a:highlight>
                  <a:srgbClr val="FFFFFF"/>
                </a:highlight>
                <a:latin typeface="Calibri"/>
                <a:ea typeface="Calibri"/>
                <a:cs typeface="Calibri"/>
                <a:sym typeface="Calibri"/>
              </a:rPr>
              <a:t>With the limited supply of publicly supported psychiatric beds shrinking virtually every year since then and those beds that remain increasingly dedicated to criminal offenders, access to treatment for severe mental illnesses such as schizophrenia and bipolar disorder is becoming ever more restricted. This leaves increasing numbers of people who require intensive services to remain unstable and experience negative consequences, homelessness among them</a:t>
            </a:r>
            <a:endParaRPr>
              <a:solidFill>
                <a:srgbClr val="444444"/>
              </a:solidFill>
              <a:highlight>
                <a:srgbClr val="FFFFFF"/>
              </a:highlight>
              <a:latin typeface="Calibri"/>
              <a:ea typeface="Calibri"/>
              <a:cs typeface="Calibri"/>
              <a:sym typeface="Calibri"/>
            </a:endParaRPr>
          </a:p>
          <a:p>
            <a:pPr indent="0" lvl="0" marL="0" rtl="0">
              <a:lnSpc>
                <a:spcPct val="100000"/>
              </a:lnSpc>
              <a:spcBef>
                <a:spcPts val="0"/>
              </a:spcBef>
              <a:spcAft>
                <a:spcPts val="0"/>
              </a:spcAft>
              <a:buNone/>
            </a:pPr>
            <a:r>
              <a:t/>
            </a:r>
            <a:endParaRPr>
              <a:solidFill>
                <a:srgbClr val="444444"/>
              </a:solidFill>
              <a:highlight>
                <a:srgbClr val="FFFFFF"/>
              </a:highlight>
              <a:latin typeface="Calibri"/>
              <a:ea typeface="Calibri"/>
              <a:cs typeface="Calibri"/>
              <a:sym typeface="Calibri"/>
            </a:endParaRPr>
          </a:p>
          <a:p>
            <a:pPr indent="0" lvl="0" marL="0" rtl="0">
              <a:lnSpc>
                <a:spcPct val="150000"/>
              </a:lnSpc>
              <a:spcBef>
                <a:spcPts val="0"/>
              </a:spcBef>
              <a:spcAft>
                <a:spcPts val="0"/>
              </a:spcAft>
              <a:buNone/>
            </a:pPr>
            <a:r>
              <a:rPr lang="en">
                <a:solidFill>
                  <a:srgbClr val="444444"/>
                </a:solidFill>
                <a:highlight>
                  <a:srgbClr val="FFFFFF"/>
                </a:highlight>
                <a:latin typeface="Calibri"/>
                <a:ea typeface="Calibri"/>
                <a:cs typeface="Calibri"/>
                <a:sym typeface="Calibri"/>
              </a:rPr>
              <a:t>Serious mental illness has become so prevalent in the US corrections system that jails and prisons are now commonly called “the new asylums.” In the state of MD, out of over 35,000 incarcerated individuals, over 5,500 are mentally ill. </a:t>
            </a:r>
            <a:endParaRPr>
              <a:solidFill>
                <a:srgbClr val="444444"/>
              </a:solidFill>
              <a:highlight>
                <a:srgbClr val="FFFFFF"/>
              </a:highlight>
              <a:latin typeface="Calibri"/>
              <a:ea typeface="Calibri"/>
              <a:cs typeface="Calibri"/>
              <a:sym typeface="Calibri"/>
            </a:endParaRPr>
          </a:p>
          <a:p>
            <a:pPr indent="-298450" lvl="0" marL="457200" rtl="0">
              <a:lnSpc>
                <a:spcPct val="150000"/>
              </a:lnSpc>
              <a:spcBef>
                <a:spcPts val="0"/>
              </a:spcBef>
              <a:spcAft>
                <a:spcPts val="0"/>
              </a:spcAft>
              <a:buClr>
                <a:srgbClr val="444444"/>
              </a:buClr>
              <a:buSzPts val="1100"/>
              <a:buFont typeface="Calibri"/>
              <a:buChar char="●"/>
            </a:pPr>
            <a:r>
              <a:rPr lang="en">
                <a:solidFill>
                  <a:srgbClr val="444444"/>
                </a:solidFill>
                <a:highlight>
                  <a:srgbClr val="FFFFFF"/>
                </a:highlight>
                <a:latin typeface="Calibri"/>
                <a:ea typeface="Calibri"/>
                <a:cs typeface="Calibri"/>
                <a:sym typeface="Calibri"/>
              </a:rPr>
              <a:t>Mentally ill inmates remain in jail longer than other inmates</a:t>
            </a:r>
            <a:endParaRPr>
              <a:solidFill>
                <a:srgbClr val="444444"/>
              </a:solidFill>
              <a:highlight>
                <a:srgbClr val="FFFFFF"/>
              </a:highlight>
              <a:latin typeface="Calibri"/>
              <a:ea typeface="Calibri"/>
              <a:cs typeface="Calibri"/>
              <a:sym typeface="Calibri"/>
            </a:endParaRPr>
          </a:p>
          <a:p>
            <a:pPr indent="-298450" lvl="0" marL="457200" rtl="0">
              <a:lnSpc>
                <a:spcPct val="150000"/>
              </a:lnSpc>
              <a:spcBef>
                <a:spcPts val="0"/>
              </a:spcBef>
              <a:spcAft>
                <a:spcPts val="0"/>
              </a:spcAft>
              <a:buClr>
                <a:srgbClr val="444444"/>
              </a:buClr>
              <a:buSzPts val="1100"/>
              <a:buFont typeface="Calibri"/>
              <a:buChar char="●"/>
            </a:pPr>
            <a:r>
              <a:rPr lang="en">
                <a:solidFill>
                  <a:srgbClr val="444444"/>
                </a:solidFill>
                <a:highlight>
                  <a:srgbClr val="FFFFFF"/>
                </a:highlight>
                <a:latin typeface="Calibri"/>
                <a:ea typeface="Calibri"/>
                <a:cs typeface="Calibri"/>
                <a:sym typeface="Calibri"/>
              </a:rPr>
              <a:t>Incarcerating mentally ill inmates is costly ranging from $30,000 to $50,000 a year</a:t>
            </a:r>
            <a:endParaRPr>
              <a:solidFill>
                <a:srgbClr val="444444"/>
              </a:solidFill>
              <a:highlight>
                <a:srgbClr val="FFFFFF"/>
              </a:highlight>
              <a:latin typeface="Calibri"/>
              <a:ea typeface="Calibri"/>
              <a:cs typeface="Calibri"/>
              <a:sym typeface="Calibri"/>
            </a:endParaRPr>
          </a:p>
          <a:p>
            <a:pPr indent="-298450" lvl="0" marL="457200" rtl="0">
              <a:lnSpc>
                <a:spcPct val="150000"/>
              </a:lnSpc>
              <a:spcBef>
                <a:spcPts val="0"/>
              </a:spcBef>
              <a:spcAft>
                <a:spcPts val="0"/>
              </a:spcAft>
              <a:buClr>
                <a:srgbClr val="444444"/>
              </a:buClr>
              <a:buSzPts val="1100"/>
              <a:buFont typeface="Calibri"/>
              <a:buChar char="●"/>
            </a:pPr>
            <a:r>
              <a:rPr lang="en">
                <a:solidFill>
                  <a:srgbClr val="444444"/>
                </a:solidFill>
                <a:highlight>
                  <a:srgbClr val="FFFFFF"/>
                </a:highlight>
                <a:latin typeface="Calibri"/>
                <a:ea typeface="Calibri"/>
                <a:cs typeface="Calibri"/>
                <a:sym typeface="Calibri"/>
              </a:rPr>
              <a:t>Mentally ill inmates tend to be sent to solitary confinement for behavior instead of proper treatment </a:t>
            </a:r>
            <a:endParaRPr>
              <a:solidFill>
                <a:srgbClr val="444444"/>
              </a:solidFill>
              <a:highlight>
                <a:srgbClr val="FFFFFF"/>
              </a:highlight>
              <a:latin typeface="Calibri"/>
              <a:ea typeface="Calibri"/>
              <a:cs typeface="Calibri"/>
              <a:sym typeface="Calibri"/>
            </a:endParaRPr>
          </a:p>
          <a:p>
            <a:pPr indent="-298450" lvl="0" marL="457200" rtl="0">
              <a:lnSpc>
                <a:spcPct val="150000"/>
              </a:lnSpc>
              <a:spcBef>
                <a:spcPts val="0"/>
              </a:spcBef>
              <a:spcAft>
                <a:spcPts val="0"/>
              </a:spcAft>
              <a:buClr>
                <a:srgbClr val="444444"/>
              </a:buClr>
              <a:buSzPts val="1100"/>
              <a:buFont typeface="Calibri"/>
              <a:buChar char="●"/>
            </a:pPr>
            <a:r>
              <a:rPr lang="en">
                <a:solidFill>
                  <a:srgbClr val="444444"/>
                </a:solidFill>
                <a:highlight>
                  <a:srgbClr val="FFFFFF"/>
                </a:highlight>
                <a:latin typeface="Calibri"/>
                <a:ea typeface="Calibri"/>
                <a:cs typeface="Calibri"/>
                <a:sym typeface="Calibri"/>
              </a:rPr>
              <a:t>Suicide rates among mentally ill inmates are significantly increased </a:t>
            </a:r>
            <a:endParaRPr>
              <a:solidFill>
                <a:srgbClr val="444444"/>
              </a:solidFill>
              <a:highlight>
                <a:srgbClr val="FFFFFF"/>
              </a:highlight>
              <a:latin typeface="Calibri"/>
              <a:ea typeface="Calibri"/>
              <a:cs typeface="Calibri"/>
              <a:sym typeface="Calibri"/>
            </a:endParaRPr>
          </a:p>
          <a:p>
            <a:pPr indent="0" lvl="0" marL="0">
              <a:lnSpc>
                <a:spcPct val="150000"/>
              </a:lnSpc>
              <a:spcBef>
                <a:spcPts val="0"/>
              </a:spcBef>
              <a:spcAft>
                <a:spcPts val="0"/>
              </a:spcAft>
              <a:buNone/>
            </a:pPr>
            <a:r>
              <a:t/>
            </a:r>
            <a:endParaRPr>
              <a:solidFill>
                <a:srgbClr val="444444"/>
              </a:solidFill>
              <a:highlight>
                <a:srgbClr val="FFFFFF"/>
              </a:highlight>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a:latin typeface="Calibri"/>
                <a:ea typeface="Calibri"/>
                <a:cs typeface="Calibri"/>
                <a:sym typeface="Calibri"/>
              </a:rPr>
              <a:t>So how can the state of Maryland improve Mental Health Services?</a:t>
            </a:r>
            <a:endParaRPr>
              <a:latin typeface="Calibri"/>
              <a:ea typeface="Calibri"/>
              <a:cs typeface="Calibri"/>
              <a:sym typeface="Calibri"/>
            </a:endParaRPr>
          </a:p>
          <a:p>
            <a:pPr indent="-298450" lvl="0" marL="457200" rtl="0">
              <a:lnSpc>
                <a:spcPct val="150000"/>
              </a:lnSpc>
              <a:spcBef>
                <a:spcPts val="0"/>
              </a:spcBef>
              <a:spcAft>
                <a:spcPts val="0"/>
              </a:spcAft>
              <a:buSzPts val="1100"/>
              <a:buFont typeface="Calibri"/>
              <a:buAutoNum type="arabicPeriod"/>
            </a:pPr>
            <a:r>
              <a:rPr lang="en">
                <a:latin typeface="Calibri"/>
                <a:ea typeface="Calibri"/>
                <a:cs typeface="Calibri"/>
                <a:sym typeface="Calibri"/>
              </a:rPr>
              <a:t>Implement Assisted Outpatient Treatment </a:t>
            </a:r>
            <a:endParaRPr>
              <a:latin typeface="Calibri"/>
              <a:ea typeface="Calibri"/>
              <a:cs typeface="Calibri"/>
              <a:sym typeface="Calibri"/>
            </a:endParaRPr>
          </a:p>
          <a:p>
            <a:pPr indent="0" lvl="0" marL="0" rtl="0">
              <a:lnSpc>
                <a:spcPct val="150000"/>
              </a:lnSpc>
              <a:spcBef>
                <a:spcPts val="0"/>
              </a:spcBef>
              <a:spcAft>
                <a:spcPts val="0"/>
              </a:spcAft>
              <a:buNone/>
            </a:pPr>
            <a:r>
              <a:t/>
            </a:r>
            <a:endParaRPr>
              <a:latin typeface="Calibri"/>
              <a:ea typeface="Calibri"/>
              <a:cs typeface="Calibri"/>
              <a:sym typeface="Calibri"/>
            </a:endParaRPr>
          </a:p>
          <a:p>
            <a:pPr indent="0" lvl="0" marL="0" rtl="0">
              <a:lnSpc>
                <a:spcPct val="150000"/>
              </a:lnSpc>
              <a:spcBef>
                <a:spcPts val="0"/>
              </a:spcBef>
              <a:spcAft>
                <a:spcPts val="0"/>
              </a:spcAft>
              <a:buNone/>
            </a:pPr>
            <a:r>
              <a:rPr lang="en">
                <a:latin typeface="Calibri"/>
                <a:ea typeface="Calibri"/>
                <a:cs typeface="Calibri"/>
                <a:sym typeface="Calibri"/>
              </a:rPr>
              <a:t>Which has a proven record of success at providing care to people who have a demonstrated difficulty adhering to treatment on a voluntary basis and have experienced negative outcomes because of it. AOT can alleviate systemic pressure before tragedy strikes. Help avert the state’s current legal predicament by providing treatment before a scenario escalates to arrest or hospitalization.</a:t>
            </a:r>
            <a:endParaRPr>
              <a:latin typeface="Calibri"/>
              <a:ea typeface="Calibri"/>
              <a:cs typeface="Calibri"/>
              <a:sym typeface="Calibri"/>
            </a:endParaRPr>
          </a:p>
          <a:p>
            <a:pPr indent="-298450" lvl="0" marL="457200" rtl="0">
              <a:lnSpc>
                <a:spcPct val="150000"/>
              </a:lnSpc>
              <a:spcBef>
                <a:spcPts val="0"/>
              </a:spcBef>
              <a:spcAft>
                <a:spcPts val="0"/>
              </a:spcAft>
              <a:buSzPts val="1100"/>
              <a:buFont typeface="Calibri"/>
              <a:buChar char="●"/>
            </a:pPr>
            <a:r>
              <a:rPr lang="en">
                <a:latin typeface="Calibri"/>
                <a:ea typeface="Calibri"/>
                <a:cs typeface="Calibri"/>
                <a:sym typeface="Calibri"/>
              </a:rPr>
              <a:t>Read bullets</a:t>
            </a:r>
            <a:endParaRPr>
              <a:latin typeface="Calibri"/>
              <a:ea typeface="Calibri"/>
              <a:cs typeface="Calibri"/>
              <a:sym typeface="Calibri"/>
            </a:endParaRPr>
          </a:p>
          <a:p>
            <a:pPr indent="0" lvl="0" marL="0" rtl="0">
              <a:lnSpc>
                <a:spcPct val="115000"/>
              </a:lnSpc>
              <a:spcBef>
                <a:spcPts val="0"/>
              </a:spcBef>
              <a:spcAft>
                <a:spcPts val="0"/>
              </a:spcAft>
              <a:buNone/>
            </a:pPr>
            <a:r>
              <a:t/>
            </a:r>
            <a:endParaRPr>
              <a:latin typeface="Calibri"/>
              <a:ea typeface="Calibri"/>
              <a:cs typeface="Calibri"/>
              <a:sym typeface="Calibri"/>
            </a:endParaRPr>
          </a:p>
          <a:p>
            <a:pPr indent="0" lvl="0" marL="0" rtl="0">
              <a:lnSpc>
                <a:spcPct val="120000"/>
              </a:lnSpc>
              <a:spcBef>
                <a:spcPts val="0"/>
              </a:spcBef>
              <a:spcAft>
                <a:spcPts val="0"/>
              </a:spcAft>
              <a:buNone/>
            </a:pPr>
            <a:r>
              <a:t/>
            </a:r>
            <a:endParaRPr>
              <a:latin typeface="Calibri"/>
              <a:ea typeface="Calibri"/>
              <a:cs typeface="Calibri"/>
              <a:sym typeface="Calibri"/>
            </a:endParaRPr>
          </a:p>
          <a:p>
            <a:pPr indent="0" lvl="0" marL="0" rtl="0">
              <a:lnSpc>
                <a:spcPct val="115000"/>
              </a:lnSpc>
              <a:spcBef>
                <a:spcPts val="0"/>
              </a:spcBef>
              <a:spcAft>
                <a:spcPts val="0"/>
              </a:spcAft>
              <a:buNone/>
            </a:pPr>
            <a:r>
              <a:t/>
            </a:r>
            <a:endParaRPr>
              <a:latin typeface="Calibri"/>
              <a:ea typeface="Calibri"/>
              <a:cs typeface="Calibri"/>
              <a:sym typeface="Calibri"/>
            </a:endParaRPr>
          </a:p>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solidFill>
                  <a:srgbClr val="444444"/>
                </a:solidFill>
                <a:latin typeface="Calibri"/>
                <a:ea typeface="Calibri"/>
                <a:cs typeface="Calibri"/>
                <a:sym typeface="Calibri"/>
              </a:rPr>
              <a:t>T</a:t>
            </a:r>
            <a:r>
              <a:rPr lang="en" sz="1200">
                <a:solidFill>
                  <a:srgbClr val="444444"/>
                </a:solidFill>
                <a:latin typeface="Calibri"/>
                <a:ea typeface="Calibri"/>
                <a:cs typeface="Calibri"/>
                <a:sym typeface="Calibri"/>
              </a:rPr>
              <a:t>he drive to eliminate beds was motivated by the ideal that every mental hospital patient would be better off in a small community setting than in a larger facility. The goal was achieved with federal economic incentives, consumer advocacy and state legislation that restricted bed access to people whose symptoms had made them dangerous. The ideal of equivalent community-based care was never realized, leaving many who weren’t dangerous without hospital access. </a:t>
            </a:r>
            <a:endParaRPr sz="1200">
              <a:solidFill>
                <a:srgbClr val="444444"/>
              </a:solidFill>
              <a:latin typeface="Calibri"/>
              <a:ea typeface="Calibri"/>
              <a:cs typeface="Calibri"/>
              <a:sym typeface="Calibri"/>
            </a:endParaRPr>
          </a:p>
          <a:p>
            <a:pPr indent="0" lvl="0" marL="0" rtl="0">
              <a:lnSpc>
                <a:spcPct val="150000"/>
              </a:lnSpc>
              <a:spcBef>
                <a:spcPts val="0"/>
              </a:spcBef>
              <a:spcAft>
                <a:spcPts val="0"/>
              </a:spcAft>
              <a:buNone/>
            </a:pPr>
            <a:r>
              <a:t/>
            </a:r>
            <a:endParaRPr b="1" sz="1200">
              <a:solidFill>
                <a:srgbClr val="444444"/>
              </a:solidFill>
              <a:latin typeface="Calibri"/>
              <a:ea typeface="Calibri"/>
              <a:cs typeface="Calibri"/>
              <a:sym typeface="Calibri"/>
            </a:endParaRPr>
          </a:p>
          <a:p>
            <a:pPr indent="0" lvl="0" marL="0">
              <a:lnSpc>
                <a:spcPct val="150000"/>
              </a:lnSpc>
              <a:spcBef>
                <a:spcPts val="0"/>
              </a:spcBef>
              <a:spcAft>
                <a:spcPts val="0"/>
              </a:spcAft>
              <a:buNone/>
            </a:pPr>
            <a:r>
              <a:rPr b="1" i="1" lang="en" sz="1200">
                <a:solidFill>
                  <a:srgbClr val="444444"/>
                </a:solidFill>
                <a:latin typeface="Calibri"/>
                <a:ea typeface="Calibri"/>
                <a:cs typeface="Calibri"/>
                <a:sym typeface="Calibri"/>
              </a:rPr>
              <a:t>Read Slide </a:t>
            </a:r>
            <a:endParaRPr b="1" i="1" sz="1200">
              <a:solidFill>
                <a:srgbClr val="444444"/>
              </a:solidFill>
              <a:latin typeface="Calibri"/>
              <a:ea typeface="Calibri"/>
              <a:cs typeface="Calibri"/>
              <a:sym typeface="Calibri"/>
            </a:endParaRPr>
          </a:p>
          <a:p>
            <a:pPr indent="0" lvl="0" marL="0">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050">
                <a:solidFill>
                  <a:srgbClr val="444444"/>
                </a:solidFill>
                <a:highlight>
                  <a:srgbClr val="FFFFFF"/>
                </a:highlight>
                <a:latin typeface="Calibri"/>
                <a:ea typeface="Calibri"/>
                <a:cs typeface="Calibri"/>
                <a:sym typeface="Calibri"/>
              </a:rPr>
              <a:t>Use Public Private Partnerships effectively to improve mental health services in Maryland. Maryland is home to a few of the top hospitals in the world, such as Johns Hopkins University. Leverage these relationships to improve treatment and overall quality of life for individuals suffering from mental illness. </a:t>
            </a:r>
            <a:endParaRPr sz="1050">
              <a:solidFill>
                <a:srgbClr val="444444"/>
              </a:solidFill>
              <a:highlight>
                <a:srgbClr val="FFFFFF"/>
              </a:highlight>
              <a:latin typeface="Calibri"/>
              <a:ea typeface="Calibri"/>
              <a:cs typeface="Calibri"/>
              <a:sym typeface="Calibri"/>
            </a:endParaRPr>
          </a:p>
          <a:p>
            <a:pPr indent="0" lvl="0" marL="0" rtl="0">
              <a:spcBef>
                <a:spcPts val="0"/>
              </a:spcBef>
              <a:spcAft>
                <a:spcPts val="0"/>
              </a:spcAft>
              <a:buNone/>
            </a:pPr>
            <a:r>
              <a:t/>
            </a:r>
            <a:endParaRPr sz="1050">
              <a:solidFill>
                <a:srgbClr val="444444"/>
              </a:solidFill>
              <a:highlight>
                <a:srgbClr val="FFFFFF"/>
              </a:highlight>
              <a:latin typeface="Calibri"/>
              <a:ea typeface="Calibri"/>
              <a:cs typeface="Calibri"/>
              <a:sym typeface="Calibri"/>
            </a:endParaRPr>
          </a:p>
          <a:p>
            <a:pPr indent="0" lvl="0" marL="0" rtl="0">
              <a:spcBef>
                <a:spcPts val="0"/>
              </a:spcBef>
              <a:spcAft>
                <a:spcPts val="0"/>
              </a:spcAft>
              <a:buNone/>
            </a:pPr>
            <a:r>
              <a:rPr b="1" i="1" lang="en" sz="1050">
                <a:solidFill>
                  <a:srgbClr val="444444"/>
                </a:solidFill>
                <a:highlight>
                  <a:srgbClr val="FFFFFF"/>
                </a:highlight>
                <a:latin typeface="Calibri"/>
                <a:ea typeface="Calibri"/>
                <a:cs typeface="Calibri"/>
                <a:sym typeface="Calibri"/>
              </a:rPr>
              <a:t>Read slide </a:t>
            </a:r>
            <a:endParaRPr b="1" i="1" sz="1050">
              <a:solidFill>
                <a:srgbClr val="444444"/>
              </a:solidFill>
              <a:highlight>
                <a:srgbClr val="FFFFFF"/>
              </a:highlight>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a:off x="1524800" y="672606"/>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Shape 11"/>
          <p:cNvSpPr/>
          <p:nvPr/>
        </p:nvSpPr>
        <p:spPr>
          <a:xfrm rot="10800000">
            <a:off x="6537563"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Shape 1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Shape 13"/>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Shape 14"/>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Shape 54"/>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Shape 55"/>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Shape 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Shape 18"/>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Shape 22"/>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Shape 27"/>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Shape 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Shape 36"/>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Shape 45"/>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Shape 46"/>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3600"/>
              <a:t>The State of Mental Health in Maryland </a:t>
            </a:r>
            <a:endParaRPr sz="3600"/>
          </a:p>
        </p:txBody>
      </p:sp>
      <p:sp>
        <p:nvSpPr>
          <p:cNvPr id="64" name="Shape 64"/>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Tiffany C. Davis, MPA </a:t>
            </a:r>
            <a:endParaRPr/>
          </a:p>
          <a:p>
            <a:pPr indent="0" lvl="0" marL="0">
              <a:spcBef>
                <a:spcPts val="0"/>
              </a:spcBef>
              <a:spcAft>
                <a:spcPts val="0"/>
              </a:spcAft>
              <a:buNone/>
            </a:pPr>
            <a:r>
              <a:rPr lang="en"/>
              <a:t>NFBPA MENTOR Program </a:t>
            </a:r>
            <a:endParaRPr/>
          </a:p>
          <a:p>
            <a:pPr indent="0" lvl="0" marL="0">
              <a:spcBef>
                <a:spcPts val="0"/>
              </a:spcBef>
              <a:spcAft>
                <a:spcPts val="0"/>
              </a:spcAft>
              <a:buNone/>
            </a:pPr>
            <a:r>
              <a:rPr lang="en"/>
              <a:t>Spring 2018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265500" y="779575"/>
            <a:ext cx="4045200" cy="1506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Executive Summary </a:t>
            </a:r>
            <a:endParaRPr/>
          </a:p>
        </p:txBody>
      </p:sp>
      <p:sp>
        <p:nvSpPr>
          <p:cNvPr id="70" name="Shape 70"/>
          <p:cNvSpPr txBox="1"/>
          <p:nvPr>
            <p:ph idx="2" type="body"/>
          </p:nvPr>
        </p:nvSpPr>
        <p:spPr>
          <a:xfrm>
            <a:off x="4939500" y="724200"/>
            <a:ext cx="4045200" cy="36951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Analysis of the state of mental health in Maryland: </a:t>
            </a:r>
            <a:endParaRPr/>
          </a:p>
          <a:p>
            <a:pPr indent="-342900" lvl="0" marL="457200" rtl="0">
              <a:spcBef>
                <a:spcPts val="1600"/>
              </a:spcBef>
              <a:spcAft>
                <a:spcPts val="0"/>
              </a:spcAft>
              <a:buSzPts val="1800"/>
              <a:buAutoNum type="arabicPeriod"/>
            </a:pPr>
            <a:r>
              <a:rPr lang="en"/>
              <a:t>Non-Assisted Outpatient Treatment State </a:t>
            </a:r>
            <a:endParaRPr/>
          </a:p>
          <a:p>
            <a:pPr indent="-342900" lvl="0" marL="457200" rtl="0">
              <a:spcBef>
                <a:spcPts val="0"/>
              </a:spcBef>
              <a:spcAft>
                <a:spcPts val="0"/>
              </a:spcAft>
              <a:buSzPts val="1800"/>
              <a:buAutoNum type="arabicPeriod"/>
            </a:pPr>
            <a:r>
              <a:rPr lang="en"/>
              <a:t>Deficiencies in Care </a:t>
            </a:r>
            <a:endParaRPr/>
          </a:p>
          <a:p>
            <a:pPr indent="-342900" lvl="0" marL="457200" rtl="0">
              <a:spcBef>
                <a:spcPts val="0"/>
              </a:spcBef>
              <a:spcAft>
                <a:spcPts val="0"/>
              </a:spcAft>
              <a:buSzPts val="1800"/>
              <a:buAutoNum type="arabicPeriod"/>
            </a:pPr>
            <a:r>
              <a:rPr lang="en"/>
              <a:t>Consequences of Non-Treatment</a:t>
            </a:r>
            <a:endParaRPr/>
          </a:p>
          <a:p>
            <a:pPr indent="-342900" lvl="0" marL="457200">
              <a:spcBef>
                <a:spcPts val="0"/>
              </a:spcBef>
              <a:spcAft>
                <a:spcPts val="0"/>
              </a:spcAft>
              <a:buSzPts val="1800"/>
              <a:buAutoNum type="arabicPeriod"/>
            </a:pPr>
            <a:r>
              <a:rPr lang="en"/>
              <a:t>Strategies for Improvement </a:t>
            </a:r>
            <a:endParaRPr/>
          </a:p>
        </p:txBody>
      </p:sp>
      <p:pic>
        <p:nvPicPr>
          <p:cNvPr id="71" name="Shape 71"/>
          <p:cNvPicPr preferRelativeResize="0"/>
          <p:nvPr/>
        </p:nvPicPr>
        <p:blipFill>
          <a:blip r:embed="rId3">
            <a:alphaModFix/>
          </a:blip>
          <a:stretch>
            <a:fillRect/>
          </a:stretch>
        </p:blipFill>
        <p:spPr>
          <a:xfrm>
            <a:off x="906650" y="2459225"/>
            <a:ext cx="2869057" cy="2427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a:off x="152400" y="3128725"/>
            <a:ext cx="8839199" cy="1450000"/>
          </a:xfrm>
          <a:prstGeom prst="rect">
            <a:avLst/>
          </a:prstGeom>
          <a:noFill/>
          <a:ln>
            <a:noFill/>
          </a:ln>
        </p:spPr>
      </p:pic>
      <p:sp>
        <p:nvSpPr>
          <p:cNvPr id="77" name="Shape 7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State of Mental Health in Maryland  </a:t>
            </a:r>
            <a:endParaRPr/>
          </a:p>
        </p:txBody>
      </p:sp>
      <p:sp>
        <p:nvSpPr>
          <p:cNvPr id="78" name="Shape 78"/>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79" name="Shape 79"/>
          <p:cNvPicPr preferRelativeResize="0"/>
          <p:nvPr/>
        </p:nvPicPr>
        <p:blipFill>
          <a:blip r:embed="rId4">
            <a:alphaModFix/>
          </a:blip>
          <a:stretch>
            <a:fillRect/>
          </a:stretch>
        </p:blipFill>
        <p:spPr>
          <a:xfrm>
            <a:off x="152400" y="1360777"/>
            <a:ext cx="8839200" cy="1311245"/>
          </a:xfrm>
          <a:prstGeom prst="rect">
            <a:avLst/>
          </a:prstGeom>
          <a:noFill/>
          <a:ln>
            <a:noFill/>
          </a:ln>
        </p:spPr>
      </p:pic>
      <p:sp>
        <p:nvSpPr>
          <p:cNvPr id="80" name="Shape 80"/>
          <p:cNvSpPr txBox="1"/>
          <p:nvPr/>
        </p:nvSpPr>
        <p:spPr>
          <a:xfrm>
            <a:off x="322385" y="1554530"/>
            <a:ext cx="3345900" cy="3813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2800"/>
              <a:t>Non-Assisted Outpatient Treatment State (AOT) </a:t>
            </a:r>
            <a:endParaRPr sz="2800"/>
          </a:p>
        </p:txBody>
      </p:sp>
      <p:sp>
        <p:nvSpPr>
          <p:cNvPr id="86" name="Shape 86"/>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Assisted outpatient treatment (AOT) is the practice of delivering outpatient treatment under court order to adults with severe mental illness who meet speci c criteria, such as a prior history of repeated hospitalizations or arrest. It is a tool for assisting those individuals most at risk for the negative consequences of not receiving treatment. </a:t>
            </a:r>
            <a:endParaRPr/>
          </a:p>
          <a:p>
            <a:pPr indent="0" lvl="0" marL="0">
              <a:spcBef>
                <a:spcPts val="1600"/>
              </a:spcBef>
              <a:spcAft>
                <a:spcPts val="1600"/>
              </a:spcAft>
              <a:buNone/>
            </a:pPr>
            <a:r>
              <a:t/>
            </a:r>
            <a:endParaRPr/>
          </a:p>
        </p:txBody>
      </p:sp>
      <p:sp>
        <p:nvSpPr>
          <p:cNvPr id="87" name="Shape 87"/>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MD is one of four states in the country that does not not have an Assisted Outpatient Treatment (AOT) law.</a:t>
            </a:r>
            <a:endParaRPr/>
          </a:p>
          <a:p>
            <a:pPr indent="0" lvl="0" marL="0">
              <a:spcBef>
                <a:spcPts val="1600"/>
              </a:spcBef>
              <a:spcAft>
                <a:spcPts val="0"/>
              </a:spcAft>
              <a:buNone/>
            </a:pPr>
            <a:r>
              <a:rPr lang="en"/>
              <a:t>As a result: </a:t>
            </a:r>
            <a:endParaRPr/>
          </a:p>
          <a:p>
            <a:pPr indent="-317500" lvl="0" marL="457200" rtl="0">
              <a:spcBef>
                <a:spcPts val="1600"/>
              </a:spcBef>
              <a:spcAft>
                <a:spcPts val="0"/>
              </a:spcAft>
              <a:buSzPts val="1400"/>
              <a:buChar char="●"/>
            </a:pPr>
            <a:r>
              <a:rPr lang="en"/>
              <a:t>Deficiencies in care</a:t>
            </a:r>
            <a:endParaRPr/>
          </a:p>
          <a:p>
            <a:pPr indent="-317500" lvl="0" marL="457200" rtl="0">
              <a:spcBef>
                <a:spcPts val="0"/>
              </a:spcBef>
              <a:spcAft>
                <a:spcPts val="0"/>
              </a:spcAft>
              <a:buSzPts val="1400"/>
              <a:buChar char="●"/>
            </a:pPr>
            <a:r>
              <a:rPr lang="en"/>
              <a:t>Consequences</a:t>
            </a:r>
            <a:r>
              <a:rPr lang="en"/>
              <a:t> of Non-Treatment </a:t>
            </a:r>
            <a:endParaRPr/>
          </a:p>
          <a:p>
            <a:pPr indent="-304800" lvl="1" marL="914400" rtl="0">
              <a:spcBef>
                <a:spcPts val="0"/>
              </a:spcBef>
              <a:spcAft>
                <a:spcPts val="0"/>
              </a:spcAft>
              <a:buSzPts val="1200"/>
              <a:buChar char="○"/>
            </a:pPr>
            <a:r>
              <a:rPr lang="en"/>
              <a:t>Increased </a:t>
            </a:r>
            <a:r>
              <a:rPr lang="en"/>
              <a:t>Homelessness</a:t>
            </a:r>
            <a:endParaRPr/>
          </a:p>
          <a:p>
            <a:pPr indent="-304800" lvl="1" marL="914400" rtl="0">
              <a:spcBef>
                <a:spcPts val="0"/>
              </a:spcBef>
              <a:spcAft>
                <a:spcPts val="0"/>
              </a:spcAft>
              <a:buSzPts val="1200"/>
              <a:buChar char="○"/>
            </a:pPr>
            <a:r>
              <a:rPr lang="en"/>
              <a:t>Criminalization of Mental Illness </a:t>
            </a:r>
            <a:endParaRPr/>
          </a:p>
          <a:p>
            <a:pPr indent="0" lvl="0" marL="0">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a:t>
            </a:r>
            <a:r>
              <a:rPr lang="en"/>
              <a:t>eficiencies</a:t>
            </a:r>
            <a:r>
              <a:rPr lang="en"/>
              <a:t> in Care </a:t>
            </a:r>
            <a:endParaRPr/>
          </a:p>
        </p:txBody>
      </p:sp>
      <p:sp>
        <p:nvSpPr>
          <p:cNvPr id="93" name="Shape 93"/>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94" name="Shape 94"/>
          <p:cNvSpPr txBox="1"/>
          <p:nvPr>
            <p:ph idx="2" type="body"/>
          </p:nvPr>
        </p:nvSpPr>
        <p:spPr>
          <a:xfrm>
            <a:off x="4756200" y="1292025"/>
            <a:ext cx="3999900" cy="3078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AutoNum type="arabicPeriod"/>
            </a:pPr>
            <a:r>
              <a:rPr lang="en"/>
              <a:t>MD has violated federal law requiring that a hospital must protect and promote each patient’s rights. </a:t>
            </a:r>
            <a:endParaRPr/>
          </a:p>
          <a:p>
            <a:pPr indent="-317500" lvl="0" marL="457200" rtl="0">
              <a:spcBef>
                <a:spcPts val="0"/>
              </a:spcBef>
              <a:spcAft>
                <a:spcPts val="0"/>
              </a:spcAft>
              <a:buSzPts val="1400"/>
              <a:buAutoNum type="arabicPeriod"/>
            </a:pPr>
            <a:r>
              <a:rPr lang="en"/>
              <a:t>MD has enacted barriers to </a:t>
            </a:r>
            <a:r>
              <a:rPr lang="en"/>
              <a:t>patients</a:t>
            </a:r>
            <a:r>
              <a:rPr lang="en"/>
              <a:t> </a:t>
            </a:r>
            <a:r>
              <a:rPr lang="en"/>
              <a:t>receiving</a:t>
            </a:r>
            <a:r>
              <a:rPr lang="en"/>
              <a:t> care in the Emergency Department</a:t>
            </a:r>
            <a:endParaRPr/>
          </a:p>
          <a:p>
            <a:pPr indent="-317500" lvl="0" marL="457200" rtl="0">
              <a:spcBef>
                <a:spcPts val="0"/>
              </a:spcBef>
              <a:spcAft>
                <a:spcPts val="0"/>
              </a:spcAft>
              <a:buSzPts val="1400"/>
              <a:buAutoNum type="arabicPeriod"/>
            </a:pPr>
            <a:r>
              <a:rPr lang="en"/>
              <a:t>Reliance</a:t>
            </a:r>
            <a:r>
              <a:rPr lang="en"/>
              <a:t> on non-clinical staff to determine who should </a:t>
            </a:r>
            <a:r>
              <a:rPr lang="en"/>
              <a:t>receive</a:t>
            </a:r>
            <a:r>
              <a:rPr lang="en"/>
              <a:t> treatment, </a:t>
            </a:r>
            <a:endParaRPr/>
          </a:p>
          <a:p>
            <a:pPr indent="-317500" lvl="0" marL="457200" rtl="0">
              <a:spcBef>
                <a:spcPts val="0"/>
              </a:spcBef>
              <a:spcAft>
                <a:spcPts val="0"/>
              </a:spcAft>
              <a:buSzPts val="1400"/>
              <a:buAutoNum type="arabicPeriod"/>
            </a:pPr>
            <a:r>
              <a:rPr lang="en"/>
              <a:t>Violated patient’s  right to be free of abuse or </a:t>
            </a:r>
            <a:r>
              <a:rPr lang="en"/>
              <a:t>harassment</a:t>
            </a:r>
            <a:endParaRPr/>
          </a:p>
          <a:p>
            <a:pPr indent="-317500" lvl="0" marL="457200" rtl="0">
              <a:spcBef>
                <a:spcPts val="0"/>
              </a:spcBef>
              <a:spcAft>
                <a:spcPts val="0"/>
              </a:spcAft>
              <a:buSzPts val="1400"/>
              <a:buAutoNum type="arabicPeriod"/>
            </a:pPr>
            <a:r>
              <a:rPr lang="en"/>
              <a:t>Failed to meet standards for data collection and analysis </a:t>
            </a:r>
            <a:endParaRPr/>
          </a:p>
          <a:p>
            <a:pPr indent="-317500" lvl="0" marL="457200">
              <a:spcBef>
                <a:spcPts val="0"/>
              </a:spcBef>
              <a:spcAft>
                <a:spcPts val="0"/>
              </a:spcAft>
              <a:buSzPts val="1400"/>
              <a:buAutoNum type="arabicPeriod"/>
            </a:pPr>
            <a:r>
              <a:rPr lang="en"/>
              <a:t>Failed to perform quality improvement activities.</a:t>
            </a:r>
            <a:endParaRPr/>
          </a:p>
        </p:txBody>
      </p:sp>
      <p:pic>
        <p:nvPicPr>
          <p:cNvPr id="95" name="Shape 95"/>
          <p:cNvPicPr preferRelativeResize="0"/>
          <p:nvPr/>
        </p:nvPicPr>
        <p:blipFill>
          <a:blip r:embed="rId3">
            <a:alphaModFix/>
          </a:blip>
          <a:stretch>
            <a:fillRect/>
          </a:stretch>
        </p:blipFill>
        <p:spPr>
          <a:xfrm>
            <a:off x="387900" y="1489825"/>
            <a:ext cx="3999900" cy="23005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Consequences of Non-Treatment</a:t>
            </a:r>
            <a:endParaRPr/>
          </a:p>
        </p:txBody>
      </p:sp>
      <p:sp>
        <p:nvSpPr>
          <p:cNvPr id="101" name="Shape 101"/>
          <p:cNvSpPr txBox="1"/>
          <p:nvPr>
            <p:ph idx="1" type="body"/>
          </p:nvPr>
        </p:nvSpPr>
        <p:spPr>
          <a:xfrm>
            <a:off x="387900" y="1406025"/>
            <a:ext cx="3999900" cy="307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500"/>
              <a:t>Homelessness</a:t>
            </a:r>
            <a:endParaRPr b="1" sz="1500"/>
          </a:p>
          <a:p>
            <a:pPr indent="-317500" lvl="0" marL="457200" rtl="0">
              <a:lnSpc>
                <a:spcPct val="114000"/>
              </a:lnSpc>
              <a:spcBef>
                <a:spcPts val="1600"/>
              </a:spcBef>
              <a:spcAft>
                <a:spcPts val="0"/>
              </a:spcAft>
              <a:buSzPts val="1400"/>
              <a:buChar char="●"/>
            </a:pPr>
            <a:r>
              <a:rPr lang="en"/>
              <a:t>At least </a:t>
            </a:r>
            <a:r>
              <a:rPr lang="en"/>
              <a:t>3,0</a:t>
            </a:r>
            <a:r>
              <a:rPr lang="en"/>
              <a:t>00 people in Baltimore will suffer from homelessness on any given night, tallying to over </a:t>
            </a:r>
            <a:r>
              <a:rPr lang="en"/>
              <a:t>30</a:t>
            </a:r>
            <a:r>
              <a:rPr lang="en"/>
              <a:t>,000 people a year.</a:t>
            </a:r>
            <a:endParaRPr/>
          </a:p>
          <a:p>
            <a:pPr indent="-317500" lvl="0" marL="457200" rtl="0">
              <a:lnSpc>
                <a:spcPct val="114000"/>
              </a:lnSpc>
              <a:spcBef>
                <a:spcPts val="1000"/>
              </a:spcBef>
              <a:spcAft>
                <a:spcPts val="0"/>
              </a:spcAft>
              <a:buSzPts val="1400"/>
              <a:buChar char="●"/>
            </a:pPr>
            <a:r>
              <a:rPr lang="en"/>
              <a:t>Throughout Maryland, over 50,000 people will experience homelessness annually.</a:t>
            </a:r>
            <a:endParaRPr/>
          </a:p>
          <a:p>
            <a:pPr indent="-317500" lvl="0" marL="457200" rtl="0">
              <a:lnSpc>
                <a:spcPct val="114000"/>
              </a:lnSpc>
              <a:spcBef>
                <a:spcPts val="1000"/>
              </a:spcBef>
              <a:spcAft>
                <a:spcPts val="0"/>
              </a:spcAft>
              <a:buSzPts val="1400"/>
              <a:buChar char="●"/>
            </a:pPr>
            <a:r>
              <a:rPr lang="en"/>
              <a:t>40% of homeless individuals report having mental illness </a:t>
            </a:r>
            <a:endParaRPr/>
          </a:p>
          <a:p>
            <a:pPr indent="0" lvl="0" marL="0">
              <a:spcBef>
                <a:spcPts val="1000"/>
              </a:spcBef>
              <a:spcAft>
                <a:spcPts val="0"/>
              </a:spcAft>
              <a:buNone/>
            </a:pPr>
            <a:r>
              <a:t/>
            </a:r>
            <a:endParaRPr/>
          </a:p>
          <a:p>
            <a:pPr indent="0" lvl="0" marL="0">
              <a:spcBef>
                <a:spcPts val="1600"/>
              </a:spcBef>
              <a:spcAft>
                <a:spcPts val="1600"/>
              </a:spcAft>
              <a:buNone/>
            </a:pPr>
            <a:r>
              <a:rPr b="1" lang="en" sz="1500"/>
              <a:t> </a:t>
            </a:r>
            <a:endParaRPr b="1" sz="1500"/>
          </a:p>
        </p:txBody>
      </p:sp>
      <p:sp>
        <p:nvSpPr>
          <p:cNvPr id="102" name="Shape 102"/>
          <p:cNvSpPr txBox="1"/>
          <p:nvPr>
            <p:ph idx="2" type="body"/>
          </p:nvPr>
        </p:nvSpPr>
        <p:spPr>
          <a:xfrm>
            <a:off x="4756200" y="1406025"/>
            <a:ext cx="3999900" cy="307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500"/>
              <a:t>Criminalization</a:t>
            </a:r>
            <a:endParaRPr b="1" sz="1500"/>
          </a:p>
          <a:p>
            <a:pPr indent="-317500" lvl="0" marL="457200">
              <a:lnSpc>
                <a:spcPct val="114000"/>
              </a:lnSpc>
              <a:spcBef>
                <a:spcPts val="1600"/>
              </a:spcBef>
              <a:spcAft>
                <a:spcPts val="0"/>
              </a:spcAft>
              <a:buSzPts val="1400"/>
              <a:buChar char="●"/>
            </a:pPr>
            <a:r>
              <a:rPr lang="en"/>
              <a:t>Mentally ill inmates remain in jail longer than other inmates. </a:t>
            </a:r>
            <a:endParaRPr/>
          </a:p>
          <a:p>
            <a:pPr indent="-317500" lvl="0" marL="457200">
              <a:lnSpc>
                <a:spcPct val="114000"/>
              </a:lnSpc>
              <a:spcBef>
                <a:spcPts val="1000"/>
              </a:spcBef>
              <a:spcAft>
                <a:spcPts val="0"/>
              </a:spcAft>
              <a:buSzPts val="1400"/>
              <a:buChar char="●"/>
            </a:pPr>
            <a:r>
              <a:rPr lang="en"/>
              <a:t>Incarcerating mentally ill inmates is costly. </a:t>
            </a:r>
            <a:endParaRPr/>
          </a:p>
          <a:p>
            <a:pPr indent="-317500" lvl="0" marL="457200">
              <a:lnSpc>
                <a:spcPct val="114000"/>
              </a:lnSpc>
              <a:spcBef>
                <a:spcPts val="1000"/>
              </a:spcBef>
              <a:spcAft>
                <a:spcPts val="0"/>
              </a:spcAft>
              <a:buSzPts val="1400"/>
              <a:buChar char="●"/>
            </a:pPr>
            <a:r>
              <a:rPr lang="en"/>
              <a:t>Mentally ill inmates create behavioral management problems that result in their isolation.</a:t>
            </a:r>
            <a:endParaRPr/>
          </a:p>
          <a:p>
            <a:pPr indent="-317500" lvl="0" marL="457200">
              <a:spcBef>
                <a:spcPts val="1000"/>
              </a:spcBef>
              <a:spcAft>
                <a:spcPts val="0"/>
              </a:spcAft>
              <a:buSzPts val="1400"/>
              <a:buChar char="●"/>
            </a:pPr>
            <a:r>
              <a:rPr lang="en"/>
              <a:t>Mentally ill inmates are more likely to commit suicide.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Strategies for Improvement </a:t>
            </a:r>
            <a:endParaRPr/>
          </a:p>
        </p:txBody>
      </p:sp>
      <p:sp>
        <p:nvSpPr>
          <p:cNvPr id="108" name="Shape 10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Effective treatment </a:t>
            </a:r>
            <a:endParaRPr/>
          </a:p>
          <a:p>
            <a:pPr indent="-342900" lvl="0" marL="457200" rtl="0">
              <a:lnSpc>
                <a:spcPct val="150000"/>
              </a:lnSpc>
              <a:spcBef>
                <a:spcPts val="0"/>
              </a:spcBef>
              <a:spcAft>
                <a:spcPts val="0"/>
              </a:spcAft>
              <a:buSzPts val="1800"/>
              <a:buChar char="●"/>
            </a:pPr>
            <a:r>
              <a:rPr lang="en"/>
              <a:t>Reduction in homelessness</a:t>
            </a:r>
            <a:endParaRPr/>
          </a:p>
          <a:p>
            <a:pPr indent="-342900" lvl="0" marL="457200" rtl="0">
              <a:lnSpc>
                <a:spcPct val="150000"/>
              </a:lnSpc>
              <a:spcBef>
                <a:spcPts val="0"/>
              </a:spcBef>
              <a:spcAft>
                <a:spcPts val="0"/>
              </a:spcAft>
              <a:buSzPts val="1800"/>
              <a:buChar char="●"/>
            </a:pPr>
            <a:r>
              <a:rPr lang="en"/>
              <a:t>Reduces arrests and violence </a:t>
            </a:r>
            <a:endParaRPr/>
          </a:p>
          <a:p>
            <a:pPr indent="-342900" lvl="0" marL="457200" rtl="0">
              <a:lnSpc>
                <a:spcPct val="150000"/>
              </a:lnSpc>
              <a:spcBef>
                <a:spcPts val="0"/>
              </a:spcBef>
              <a:spcAft>
                <a:spcPts val="0"/>
              </a:spcAft>
              <a:buSzPts val="1800"/>
              <a:buChar char="●"/>
            </a:pPr>
            <a:r>
              <a:rPr lang="en"/>
              <a:t>Cost effective </a:t>
            </a:r>
            <a:endParaRPr/>
          </a:p>
        </p:txBody>
      </p:sp>
      <p:sp>
        <p:nvSpPr>
          <p:cNvPr id="109" name="Shape 109"/>
          <p:cNvSpPr txBox="1"/>
          <p:nvPr>
            <p:ph idx="1" type="subTitle"/>
          </p:nvPr>
        </p:nvSpPr>
        <p:spPr>
          <a:xfrm>
            <a:off x="265500" y="2960926"/>
            <a:ext cx="4045200" cy="134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Implement Assisted Outpatient Treatment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Strategies for Improvement </a:t>
            </a:r>
            <a:endParaRPr/>
          </a:p>
        </p:txBody>
      </p:sp>
      <p:sp>
        <p:nvSpPr>
          <p:cNvPr id="115" name="Shape 115"/>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Restore Psychiatric Hospital Beds</a:t>
            </a:r>
            <a:endParaRPr/>
          </a:p>
        </p:txBody>
      </p:sp>
      <p:sp>
        <p:nvSpPr>
          <p:cNvPr id="116" name="Shape 1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a:spcBef>
                <a:spcPts val="0"/>
              </a:spcBef>
              <a:spcAft>
                <a:spcPts val="1600"/>
              </a:spcAft>
              <a:buNone/>
            </a:pPr>
            <a:r>
              <a:rPr lang="en"/>
              <a:t>Restore psychiatric hospital beds by reforming the policies and practices that eliminate them from the spectrum is essential to providing a full range of treatment options for those who are most acutely or chronically ill.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Strategies for Improvement </a:t>
            </a:r>
            <a:endParaRPr/>
          </a:p>
        </p:txBody>
      </p:sp>
      <p:sp>
        <p:nvSpPr>
          <p:cNvPr id="122" name="Shape 122"/>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Public Private Partnerships (PPPs)</a:t>
            </a:r>
            <a:endParaRPr/>
          </a:p>
        </p:txBody>
      </p:sp>
      <p:sp>
        <p:nvSpPr>
          <p:cNvPr id="123" name="Shape 1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n" sz="1100"/>
              <a:t>				</a:t>
            </a:r>
            <a:endParaRPr sz="1100"/>
          </a:p>
          <a:p>
            <a:pPr indent="-317500" lvl="0" marL="457200" rtl="0">
              <a:lnSpc>
                <a:spcPct val="100000"/>
              </a:lnSpc>
              <a:spcBef>
                <a:spcPts val="1600"/>
              </a:spcBef>
              <a:spcAft>
                <a:spcPts val="0"/>
              </a:spcAft>
              <a:buClr>
                <a:srgbClr val="FFFFFF"/>
              </a:buClr>
              <a:buSzPts val="1400"/>
              <a:buFont typeface="Arial"/>
              <a:buChar char="●"/>
            </a:pPr>
            <a:r>
              <a:rPr lang="en" sz="1400"/>
              <a:t>Public-private partnerships offer a potential opportunity to improve the standard of current care for patients and their families. 		</a:t>
            </a: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317500" lvl="0" marL="457200" rtl="0">
              <a:lnSpc>
                <a:spcPct val="100000"/>
              </a:lnSpc>
              <a:spcBef>
                <a:spcPts val="0"/>
              </a:spcBef>
              <a:spcAft>
                <a:spcPts val="0"/>
              </a:spcAft>
              <a:buClr>
                <a:srgbClr val="FFFFFF"/>
              </a:buClr>
              <a:buSzPts val="1400"/>
              <a:buFont typeface="Arial"/>
              <a:buChar char="●"/>
            </a:pPr>
            <a:r>
              <a:rPr lang="en" sz="1400"/>
              <a:t>Successful public-private partnerships draw on the strengths of the public and the private entities so that both can work together toward a common goal.  	</a:t>
            </a: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298450" lvl="0" marL="457200" rtl="0">
              <a:lnSpc>
                <a:spcPct val="100000"/>
              </a:lnSpc>
              <a:spcBef>
                <a:spcPts val="0"/>
              </a:spcBef>
              <a:spcAft>
                <a:spcPts val="0"/>
              </a:spcAft>
              <a:buClr>
                <a:srgbClr val="FFFFFF"/>
              </a:buClr>
              <a:buSzPts val="1100"/>
              <a:buFont typeface="Arial"/>
              <a:buChar char="●"/>
            </a:pPr>
            <a:r>
              <a:rPr lang="en" sz="1400"/>
              <a:t>Partners need to be flexible in adapting to technological innovations, information technology, needs of the target population, funding environments, and changes to strategic objectives over time. </a:t>
            </a:r>
            <a:r>
              <a:rPr lang="en" sz="1400"/>
              <a:t>	</a:t>
            </a:r>
            <a:r>
              <a:rPr lang="en" sz="14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