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7"/>
  </p:sldMasterIdLst>
  <p:notesMasterIdLst>
    <p:notesMasterId r:id="rId21"/>
  </p:notesMasterIdLst>
  <p:handoutMasterIdLst>
    <p:handoutMasterId r:id="rId22"/>
  </p:handoutMasterIdLst>
  <p:sldIdLst>
    <p:sldId id="291" r:id="rId8"/>
    <p:sldId id="326" r:id="rId9"/>
    <p:sldId id="320" r:id="rId10"/>
    <p:sldId id="327" r:id="rId11"/>
    <p:sldId id="319" r:id="rId12"/>
    <p:sldId id="307" r:id="rId13"/>
    <p:sldId id="308" r:id="rId14"/>
    <p:sldId id="328" r:id="rId15"/>
    <p:sldId id="329" r:id="rId16"/>
    <p:sldId id="330" r:id="rId17"/>
    <p:sldId id="331" r:id="rId18"/>
    <p:sldId id="332" r:id="rId19"/>
    <p:sldId id="31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lie Drumheller" initials="S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2D48A4"/>
    <a:srgbClr val="B80000"/>
    <a:srgbClr val="026B9E"/>
    <a:srgbClr val="C98F22"/>
    <a:srgbClr val="234091"/>
    <a:srgbClr val="247791"/>
    <a:srgbClr val="262626"/>
    <a:srgbClr val="338D3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192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9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670D9-72E3-44A9-9C26-880D6A3B3C31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2F9334-02E7-4C4B-ADA5-E64FEDF471A1}">
      <dgm:prSet phldrT="[Text]"/>
      <dgm:spPr/>
      <dgm:t>
        <a:bodyPr/>
        <a:lstStyle/>
        <a:p>
          <a:r>
            <a:rPr lang="en-US" dirty="0" smtClean="0"/>
            <a:t>Assess Risks</a:t>
          </a:r>
          <a:endParaRPr lang="en-US" dirty="0"/>
        </a:p>
      </dgm:t>
    </dgm:pt>
    <dgm:pt modelId="{D7D3B554-67AC-40C1-90F1-32D092A4C38E}" type="parTrans" cxnId="{33D4C05E-D9A5-4199-AC63-2BC541DD1A21}">
      <dgm:prSet/>
      <dgm:spPr/>
      <dgm:t>
        <a:bodyPr/>
        <a:lstStyle/>
        <a:p>
          <a:endParaRPr lang="en-US"/>
        </a:p>
      </dgm:t>
    </dgm:pt>
    <dgm:pt modelId="{DA78BAE8-B533-4070-B29A-66773E61C4E2}" type="sibTrans" cxnId="{33D4C05E-D9A5-4199-AC63-2BC541DD1A21}">
      <dgm:prSet/>
      <dgm:spPr/>
      <dgm:t>
        <a:bodyPr/>
        <a:lstStyle/>
        <a:p>
          <a:endParaRPr lang="en-US"/>
        </a:p>
      </dgm:t>
    </dgm:pt>
    <dgm:pt modelId="{D5012D36-84EA-4B32-B2C8-29B7E582D2F8}">
      <dgm:prSet phldrT="[Text]" custT="1"/>
      <dgm:spPr/>
      <dgm:t>
        <a:bodyPr/>
        <a:lstStyle/>
        <a:p>
          <a:r>
            <a:rPr lang="en-US" sz="1800" dirty="0" smtClean="0"/>
            <a:t>Create evidence-based action plans</a:t>
          </a:r>
          <a:endParaRPr lang="en-US" sz="1800" dirty="0"/>
        </a:p>
      </dgm:t>
    </dgm:pt>
    <dgm:pt modelId="{3F92C2D1-F758-45A1-91D3-690FCC1EACDB}" type="parTrans" cxnId="{A59C9537-F3AE-47F5-BE1B-43E63A64BCED}">
      <dgm:prSet/>
      <dgm:spPr/>
      <dgm:t>
        <a:bodyPr/>
        <a:lstStyle/>
        <a:p>
          <a:endParaRPr lang="en-US"/>
        </a:p>
      </dgm:t>
    </dgm:pt>
    <dgm:pt modelId="{944F4DF7-F0E0-4678-8283-CD679A121CA5}" type="sibTrans" cxnId="{A59C9537-F3AE-47F5-BE1B-43E63A64BCED}">
      <dgm:prSet/>
      <dgm:spPr/>
      <dgm:t>
        <a:bodyPr/>
        <a:lstStyle/>
        <a:p>
          <a:endParaRPr lang="en-US"/>
        </a:p>
      </dgm:t>
    </dgm:pt>
    <dgm:pt modelId="{59CD9C9B-B078-4A7E-BDB3-FB378D036B32}">
      <dgm:prSet phldrT="[Text]"/>
      <dgm:spPr/>
      <dgm:t>
        <a:bodyPr/>
        <a:lstStyle/>
        <a:p>
          <a:r>
            <a:rPr lang="en-US" dirty="0" smtClean="0"/>
            <a:t>Communicate</a:t>
          </a:r>
          <a:endParaRPr lang="en-US" dirty="0"/>
        </a:p>
      </dgm:t>
    </dgm:pt>
    <dgm:pt modelId="{A35C02CC-A4A3-4BF3-8E4F-46C62D7D689E}" type="parTrans" cxnId="{677B4D2A-89CF-4A24-BD51-7A751DDBA298}">
      <dgm:prSet/>
      <dgm:spPr/>
      <dgm:t>
        <a:bodyPr/>
        <a:lstStyle/>
        <a:p>
          <a:endParaRPr lang="en-US"/>
        </a:p>
      </dgm:t>
    </dgm:pt>
    <dgm:pt modelId="{5AB3689B-DAD8-4A19-9258-AFC074CD6FF0}" type="sibTrans" cxnId="{677B4D2A-89CF-4A24-BD51-7A751DDBA298}">
      <dgm:prSet/>
      <dgm:spPr/>
      <dgm:t>
        <a:bodyPr/>
        <a:lstStyle/>
        <a:p>
          <a:endParaRPr lang="en-US"/>
        </a:p>
      </dgm:t>
    </dgm:pt>
    <dgm:pt modelId="{4DA62507-8ECA-42C4-A807-6D3A6DF1485D}">
      <dgm:prSet phldrT="[Text]" custT="1"/>
      <dgm:spPr/>
      <dgm:t>
        <a:bodyPr/>
        <a:lstStyle/>
        <a:p>
          <a:r>
            <a:rPr lang="en-US" sz="1800" dirty="0" smtClean="0"/>
            <a:t>Prepare citizens and businesses to absorb shocks and recovery quickly</a:t>
          </a:r>
          <a:endParaRPr lang="en-US" sz="1800" dirty="0"/>
        </a:p>
      </dgm:t>
    </dgm:pt>
    <dgm:pt modelId="{ECD5B88C-8AA1-4D71-A163-408E15451A08}" type="parTrans" cxnId="{34E06640-5174-41DA-9FCA-4F57459E58ED}">
      <dgm:prSet/>
      <dgm:spPr/>
      <dgm:t>
        <a:bodyPr/>
        <a:lstStyle/>
        <a:p>
          <a:endParaRPr lang="en-US"/>
        </a:p>
      </dgm:t>
    </dgm:pt>
    <dgm:pt modelId="{84608577-2A9C-48EF-9BB9-CCB128A9C0A2}" type="sibTrans" cxnId="{34E06640-5174-41DA-9FCA-4F57459E58ED}">
      <dgm:prSet/>
      <dgm:spPr/>
      <dgm:t>
        <a:bodyPr/>
        <a:lstStyle/>
        <a:p>
          <a:endParaRPr lang="en-US"/>
        </a:p>
      </dgm:t>
    </dgm:pt>
    <dgm:pt modelId="{D2FCD6BD-22AD-43D7-B881-3A243F81C0F0}">
      <dgm:prSet phldrT="[Text]"/>
      <dgm:spPr/>
      <dgm:t>
        <a:bodyPr/>
        <a:lstStyle/>
        <a:p>
          <a:r>
            <a:rPr lang="en-US" dirty="0" smtClean="0"/>
            <a:t>Mitigate</a:t>
          </a:r>
          <a:endParaRPr lang="en-US" dirty="0"/>
        </a:p>
      </dgm:t>
    </dgm:pt>
    <dgm:pt modelId="{33ECB5A9-B957-4006-9E40-84CB69A2420B}" type="parTrans" cxnId="{23F78B66-4446-4B37-B5E2-BF6A182313D8}">
      <dgm:prSet/>
      <dgm:spPr/>
      <dgm:t>
        <a:bodyPr/>
        <a:lstStyle/>
        <a:p>
          <a:endParaRPr lang="en-US"/>
        </a:p>
      </dgm:t>
    </dgm:pt>
    <dgm:pt modelId="{CF484123-EA4A-4E26-AF51-F3A4CEFB2DBE}" type="sibTrans" cxnId="{23F78B66-4446-4B37-B5E2-BF6A182313D8}">
      <dgm:prSet/>
      <dgm:spPr/>
      <dgm:t>
        <a:bodyPr/>
        <a:lstStyle/>
        <a:p>
          <a:endParaRPr lang="en-US"/>
        </a:p>
      </dgm:t>
    </dgm:pt>
    <dgm:pt modelId="{5E82EED0-C02B-42EB-BB70-01556106A667}">
      <dgm:prSet phldrT="[Text]"/>
      <dgm:spPr/>
      <dgm:t>
        <a:bodyPr/>
        <a:lstStyle/>
        <a:p>
          <a:r>
            <a:rPr lang="en-US" dirty="0" smtClean="0"/>
            <a:t>Prevent loss of life and damage to property.</a:t>
          </a:r>
          <a:endParaRPr lang="en-US" dirty="0"/>
        </a:p>
      </dgm:t>
    </dgm:pt>
    <dgm:pt modelId="{40E98130-CB8C-47E8-9F12-BEB69D078BF7}" type="parTrans" cxnId="{F2EA2F65-C560-4E03-AB3E-A07DB8AE4D5F}">
      <dgm:prSet/>
      <dgm:spPr/>
      <dgm:t>
        <a:bodyPr/>
        <a:lstStyle/>
        <a:p>
          <a:endParaRPr lang="en-US"/>
        </a:p>
      </dgm:t>
    </dgm:pt>
    <dgm:pt modelId="{59FE9E02-1BB7-4849-8243-BDF33B0C9DAE}" type="sibTrans" cxnId="{F2EA2F65-C560-4E03-AB3E-A07DB8AE4D5F}">
      <dgm:prSet/>
      <dgm:spPr/>
      <dgm:t>
        <a:bodyPr/>
        <a:lstStyle/>
        <a:p>
          <a:endParaRPr lang="en-US"/>
        </a:p>
      </dgm:t>
    </dgm:pt>
    <dgm:pt modelId="{B1CDE0B2-31AE-4BDF-AB11-9308A8A9DC70}">
      <dgm:prSet phldrT="[Text]"/>
      <dgm:spPr/>
      <dgm:t>
        <a:bodyPr/>
        <a:lstStyle/>
        <a:p>
          <a:r>
            <a:rPr lang="en-US" dirty="0" smtClean="0"/>
            <a:t>Inclusive Planning</a:t>
          </a:r>
          <a:endParaRPr lang="en-US" dirty="0"/>
        </a:p>
      </dgm:t>
    </dgm:pt>
    <dgm:pt modelId="{5F0062B4-8BE2-4BC9-97CC-A08E47D9A315}" type="parTrans" cxnId="{264AA2B9-6C92-491E-913D-8DD6B9B15B20}">
      <dgm:prSet/>
      <dgm:spPr/>
      <dgm:t>
        <a:bodyPr/>
        <a:lstStyle/>
        <a:p>
          <a:endParaRPr lang="en-US"/>
        </a:p>
      </dgm:t>
    </dgm:pt>
    <dgm:pt modelId="{6C2F27F1-D15F-46E5-ADEE-231E20125CE0}" type="sibTrans" cxnId="{264AA2B9-6C92-491E-913D-8DD6B9B15B20}">
      <dgm:prSet/>
      <dgm:spPr/>
      <dgm:t>
        <a:bodyPr/>
        <a:lstStyle/>
        <a:p>
          <a:endParaRPr lang="en-US"/>
        </a:p>
      </dgm:t>
    </dgm:pt>
    <dgm:pt modelId="{8988EB95-5B3B-4383-9F03-0BFE6F07DC6C}">
      <dgm:prSet phldrT="[Text]" custT="1"/>
      <dgm:spPr/>
      <dgm:t>
        <a:bodyPr/>
        <a:lstStyle/>
        <a:p>
          <a:r>
            <a:rPr lang="en-US" sz="1800" dirty="0" smtClean="0"/>
            <a:t>Improve social resilience by addressing vulnerable population</a:t>
          </a:r>
          <a:endParaRPr lang="en-US" sz="1800" dirty="0"/>
        </a:p>
      </dgm:t>
    </dgm:pt>
    <dgm:pt modelId="{886F81D4-DC8D-4E58-952F-3A4B878DFB31}" type="parTrans" cxnId="{33F46A88-7D2B-41D7-A16E-A760717CD601}">
      <dgm:prSet/>
      <dgm:spPr/>
      <dgm:t>
        <a:bodyPr/>
        <a:lstStyle/>
        <a:p>
          <a:endParaRPr lang="en-US"/>
        </a:p>
      </dgm:t>
    </dgm:pt>
    <dgm:pt modelId="{CFA10A7D-6618-4170-8DB6-6C5B8E36A2DE}" type="sibTrans" cxnId="{33F46A88-7D2B-41D7-A16E-A760717CD601}">
      <dgm:prSet/>
      <dgm:spPr/>
      <dgm:t>
        <a:bodyPr/>
        <a:lstStyle/>
        <a:p>
          <a:endParaRPr lang="en-US"/>
        </a:p>
      </dgm:t>
    </dgm:pt>
    <dgm:pt modelId="{D62521C7-6761-45BD-83A6-C7379DA6C1E7}" type="pres">
      <dgm:prSet presAssocID="{6F4670D9-72E3-44A9-9C26-880D6A3B3C3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3EE2AA-8B47-4CB4-8A37-67F4182EDE69}" type="pres">
      <dgm:prSet presAssocID="{6F4670D9-72E3-44A9-9C26-880D6A3B3C31}" presName="children" presStyleCnt="0"/>
      <dgm:spPr/>
    </dgm:pt>
    <dgm:pt modelId="{FB9A1BBC-CA14-44FE-840B-4EAA4679BDEC}" type="pres">
      <dgm:prSet presAssocID="{6F4670D9-72E3-44A9-9C26-880D6A3B3C31}" presName="child1group" presStyleCnt="0"/>
      <dgm:spPr/>
    </dgm:pt>
    <dgm:pt modelId="{E9E1BF94-1B34-4FFE-9578-E3CA26DB1309}" type="pres">
      <dgm:prSet presAssocID="{6F4670D9-72E3-44A9-9C26-880D6A3B3C31}" presName="child1" presStyleLbl="bgAcc1" presStyleIdx="0" presStyleCnt="4" custScaleX="112348" custScaleY="73983" custLinFactNeighborX="-18631" custLinFactNeighborY="7207"/>
      <dgm:spPr/>
      <dgm:t>
        <a:bodyPr/>
        <a:lstStyle/>
        <a:p>
          <a:endParaRPr lang="en-US"/>
        </a:p>
      </dgm:t>
    </dgm:pt>
    <dgm:pt modelId="{B5E12D92-E985-4FF9-9137-A43173B07324}" type="pres">
      <dgm:prSet presAssocID="{6F4670D9-72E3-44A9-9C26-880D6A3B3C3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5EAD6-E50E-440E-8BEC-FE421E7F1207}" type="pres">
      <dgm:prSet presAssocID="{6F4670D9-72E3-44A9-9C26-880D6A3B3C31}" presName="child2group" presStyleCnt="0"/>
      <dgm:spPr/>
    </dgm:pt>
    <dgm:pt modelId="{83FB5E00-2E05-40DD-9BAA-1EB4FAC386D7}" type="pres">
      <dgm:prSet presAssocID="{6F4670D9-72E3-44A9-9C26-880D6A3B3C31}" presName="child2" presStyleLbl="bgAcc1" presStyleIdx="1" presStyleCnt="4" custScaleX="137804" custLinFactNeighborX="11586" custLinFactNeighborY="4133"/>
      <dgm:spPr/>
      <dgm:t>
        <a:bodyPr/>
        <a:lstStyle/>
        <a:p>
          <a:endParaRPr lang="en-US"/>
        </a:p>
      </dgm:t>
    </dgm:pt>
    <dgm:pt modelId="{1DF1B3FD-33C1-4E18-9E41-8ADE984F225A}" type="pres">
      <dgm:prSet presAssocID="{6F4670D9-72E3-44A9-9C26-880D6A3B3C3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A70C5-F29D-4705-8ABB-0A6CCED03EE0}" type="pres">
      <dgm:prSet presAssocID="{6F4670D9-72E3-44A9-9C26-880D6A3B3C31}" presName="child3group" presStyleCnt="0"/>
      <dgm:spPr/>
    </dgm:pt>
    <dgm:pt modelId="{57A442E5-A779-4CBC-9846-1A6B47B74363}" type="pres">
      <dgm:prSet presAssocID="{6F4670D9-72E3-44A9-9C26-880D6A3B3C31}" presName="child3" presStyleLbl="bgAcc1" presStyleIdx="2" presStyleCnt="4" custScaleX="119799" custLinFactNeighborX="20340" custLinFactNeighborY="-6160"/>
      <dgm:spPr/>
      <dgm:t>
        <a:bodyPr/>
        <a:lstStyle/>
        <a:p>
          <a:endParaRPr lang="en-US"/>
        </a:p>
      </dgm:t>
    </dgm:pt>
    <dgm:pt modelId="{E13F6AFD-251A-4942-B6EC-D200600DD81B}" type="pres">
      <dgm:prSet presAssocID="{6F4670D9-72E3-44A9-9C26-880D6A3B3C3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6D30E-E52F-4E31-99C3-0A73AB32FC24}" type="pres">
      <dgm:prSet presAssocID="{6F4670D9-72E3-44A9-9C26-880D6A3B3C31}" presName="child4group" presStyleCnt="0"/>
      <dgm:spPr/>
    </dgm:pt>
    <dgm:pt modelId="{4E92BE88-8349-46C7-9E6D-3A01107FC1EF}" type="pres">
      <dgm:prSet presAssocID="{6F4670D9-72E3-44A9-9C26-880D6A3B3C31}" presName="child4" presStyleLbl="bgAcc1" presStyleIdx="3" presStyleCnt="4" custScaleX="141522" custScaleY="98971" custLinFactNeighborX="-6949" custLinFactNeighborY="-6675"/>
      <dgm:spPr/>
      <dgm:t>
        <a:bodyPr/>
        <a:lstStyle/>
        <a:p>
          <a:endParaRPr lang="en-US"/>
        </a:p>
      </dgm:t>
    </dgm:pt>
    <dgm:pt modelId="{0A09FDDB-D355-475D-9DCA-940ED57705CA}" type="pres">
      <dgm:prSet presAssocID="{6F4670D9-72E3-44A9-9C26-880D6A3B3C3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8C45B-5140-4B7C-BFB6-10A539177102}" type="pres">
      <dgm:prSet presAssocID="{6F4670D9-72E3-44A9-9C26-880D6A3B3C31}" presName="childPlaceholder" presStyleCnt="0"/>
      <dgm:spPr/>
    </dgm:pt>
    <dgm:pt modelId="{ED13CBDE-9864-4D3C-AE5A-342744DF8278}" type="pres">
      <dgm:prSet presAssocID="{6F4670D9-72E3-44A9-9C26-880D6A3B3C31}" presName="circle" presStyleCnt="0"/>
      <dgm:spPr/>
    </dgm:pt>
    <dgm:pt modelId="{EC105A87-FAD8-415E-A56E-5998411D8DE7}" type="pres">
      <dgm:prSet presAssocID="{6F4670D9-72E3-44A9-9C26-880D6A3B3C3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97672-107F-4774-9E2B-176D2DAD5166}" type="pres">
      <dgm:prSet presAssocID="{6F4670D9-72E3-44A9-9C26-880D6A3B3C3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4DBE3-7462-40F7-B28F-F38C088FFCEC}" type="pres">
      <dgm:prSet presAssocID="{6F4670D9-72E3-44A9-9C26-880D6A3B3C3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1996B-3FC7-4203-883F-5E814B38D5A6}" type="pres">
      <dgm:prSet presAssocID="{6F4670D9-72E3-44A9-9C26-880D6A3B3C3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0CBBF-B5C1-4EC2-8B5C-17EB1F01CC72}" type="pres">
      <dgm:prSet presAssocID="{6F4670D9-72E3-44A9-9C26-880D6A3B3C31}" presName="quadrantPlaceholder" presStyleCnt="0"/>
      <dgm:spPr/>
    </dgm:pt>
    <dgm:pt modelId="{9ABDA3BC-08A5-4B4E-8FCF-CD605729AD69}" type="pres">
      <dgm:prSet presAssocID="{6F4670D9-72E3-44A9-9C26-880D6A3B3C31}" presName="center1" presStyleLbl="fgShp" presStyleIdx="0" presStyleCnt="2"/>
      <dgm:spPr/>
    </dgm:pt>
    <dgm:pt modelId="{7E08AD9C-39A7-4239-AD86-BE21FA9199BB}" type="pres">
      <dgm:prSet presAssocID="{6F4670D9-72E3-44A9-9C26-880D6A3B3C31}" presName="center2" presStyleLbl="fgShp" presStyleIdx="1" presStyleCnt="2"/>
      <dgm:spPr/>
    </dgm:pt>
  </dgm:ptLst>
  <dgm:cxnLst>
    <dgm:cxn modelId="{F03E3F58-45CA-4955-B0D0-6FEF9457537E}" type="presOf" srcId="{59CD9C9B-B078-4A7E-BDB3-FB378D036B32}" destId="{7C397672-107F-4774-9E2B-176D2DAD5166}" srcOrd="0" destOrd="0" presId="urn:microsoft.com/office/officeart/2005/8/layout/cycle4"/>
    <dgm:cxn modelId="{33F46A88-7D2B-41D7-A16E-A760717CD601}" srcId="{B1CDE0B2-31AE-4BDF-AB11-9308A8A9DC70}" destId="{8988EB95-5B3B-4383-9F03-0BFE6F07DC6C}" srcOrd="0" destOrd="0" parTransId="{886F81D4-DC8D-4E58-952F-3A4B878DFB31}" sibTransId="{CFA10A7D-6618-4170-8DB6-6C5B8E36A2DE}"/>
    <dgm:cxn modelId="{EC7B98D8-1258-41DD-95C8-01420181A21D}" type="presOf" srcId="{8988EB95-5B3B-4383-9F03-0BFE6F07DC6C}" destId="{0A09FDDB-D355-475D-9DCA-940ED57705CA}" srcOrd="1" destOrd="0" presId="urn:microsoft.com/office/officeart/2005/8/layout/cycle4"/>
    <dgm:cxn modelId="{33D4C05E-D9A5-4199-AC63-2BC541DD1A21}" srcId="{6F4670D9-72E3-44A9-9C26-880D6A3B3C31}" destId="{042F9334-02E7-4C4B-ADA5-E64FEDF471A1}" srcOrd="0" destOrd="0" parTransId="{D7D3B554-67AC-40C1-90F1-32D092A4C38E}" sibTransId="{DA78BAE8-B533-4070-B29A-66773E61C4E2}"/>
    <dgm:cxn modelId="{441A3E90-899C-4AF4-AFD5-7DBAF96C09A1}" type="presOf" srcId="{D5012D36-84EA-4B32-B2C8-29B7E582D2F8}" destId="{B5E12D92-E985-4FF9-9137-A43173B07324}" srcOrd="1" destOrd="0" presId="urn:microsoft.com/office/officeart/2005/8/layout/cycle4"/>
    <dgm:cxn modelId="{90101487-EFCF-4070-A3CD-28A8B6210EB5}" type="presOf" srcId="{5E82EED0-C02B-42EB-BB70-01556106A667}" destId="{57A442E5-A779-4CBC-9846-1A6B47B74363}" srcOrd="0" destOrd="0" presId="urn:microsoft.com/office/officeart/2005/8/layout/cycle4"/>
    <dgm:cxn modelId="{6E12574C-86B1-4CF1-B335-55BC8EAE4F76}" type="presOf" srcId="{B1CDE0B2-31AE-4BDF-AB11-9308A8A9DC70}" destId="{D981996B-3FC7-4203-883F-5E814B38D5A6}" srcOrd="0" destOrd="0" presId="urn:microsoft.com/office/officeart/2005/8/layout/cycle4"/>
    <dgm:cxn modelId="{A59C9537-F3AE-47F5-BE1B-43E63A64BCED}" srcId="{042F9334-02E7-4C4B-ADA5-E64FEDF471A1}" destId="{D5012D36-84EA-4B32-B2C8-29B7E582D2F8}" srcOrd="0" destOrd="0" parTransId="{3F92C2D1-F758-45A1-91D3-690FCC1EACDB}" sibTransId="{944F4DF7-F0E0-4678-8283-CD679A121CA5}"/>
    <dgm:cxn modelId="{F2EA2F65-C560-4E03-AB3E-A07DB8AE4D5F}" srcId="{D2FCD6BD-22AD-43D7-B881-3A243F81C0F0}" destId="{5E82EED0-C02B-42EB-BB70-01556106A667}" srcOrd="0" destOrd="0" parTransId="{40E98130-CB8C-47E8-9F12-BEB69D078BF7}" sibTransId="{59FE9E02-1BB7-4849-8243-BDF33B0C9DAE}"/>
    <dgm:cxn modelId="{677B4D2A-89CF-4A24-BD51-7A751DDBA298}" srcId="{6F4670D9-72E3-44A9-9C26-880D6A3B3C31}" destId="{59CD9C9B-B078-4A7E-BDB3-FB378D036B32}" srcOrd="1" destOrd="0" parTransId="{A35C02CC-A4A3-4BF3-8E4F-46C62D7D689E}" sibTransId="{5AB3689B-DAD8-4A19-9258-AFC074CD6FF0}"/>
    <dgm:cxn modelId="{E53B5525-365C-40C9-8DAC-ACF9AC4D42F4}" type="presOf" srcId="{5E82EED0-C02B-42EB-BB70-01556106A667}" destId="{E13F6AFD-251A-4942-B6EC-D200600DD81B}" srcOrd="1" destOrd="0" presId="urn:microsoft.com/office/officeart/2005/8/layout/cycle4"/>
    <dgm:cxn modelId="{34E06640-5174-41DA-9FCA-4F57459E58ED}" srcId="{59CD9C9B-B078-4A7E-BDB3-FB378D036B32}" destId="{4DA62507-8ECA-42C4-A807-6D3A6DF1485D}" srcOrd="0" destOrd="0" parTransId="{ECD5B88C-8AA1-4D71-A163-408E15451A08}" sibTransId="{84608577-2A9C-48EF-9BB9-CCB128A9C0A2}"/>
    <dgm:cxn modelId="{51F649CB-7CF0-4F9C-B8B3-BCA9638C1859}" type="presOf" srcId="{4DA62507-8ECA-42C4-A807-6D3A6DF1485D}" destId="{83FB5E00-2E05-40DD-9BAA-1EB4FAC386D7}" srcOrd="0" destOrd="0" presId="urn:microsoft.com/office/officeart/2005/8/layout/cycle4"/>
    <dgm:cxn modelId="{5403D308-2A55-4FD7-9ECB-0651CC24E632}" type="presOf" srcId="{8988EB95-5B3B-4383-9F03-0BFE6F07DC6C}" destId="{4E92BE88-8349-46C7-9E6D-3A01107FC1EF}" srcOrd="0" destOrd="0" presId="urn:microsoft.com/office/officeart/2005/8/layout/cycle4"/>
    <dgm:cxn modelId="{23F78B66-4446-4B37-B5E2-BF6A182313D8}" srcId="{6F4670D9-72E3-44A9-9C26-880D6A3B3C31}" destId="{D2FCD6BD-22AD-43D7-B881-3A243F81C0F0}" srcOrd="2" destOrd="0" parTransId="{33ECB5A9-B957-4006-9E40-84CB69A2420B}" sibTransId="{CF484123-EA4A-4E26-AF51-F3A4CEFB2DBE}"/>
    <dgm:cxn modelId="{23C1E2E0-A5CC-4BF8-A84E-C4204DB90DAB}" type="presOf" srcId="{4DA62507-8ECA-42C4-A807-6D3A6DF1485D}" destId="{1DF1B3FD-33C1-4E18-9E41-8ADE984F225A}" srcOrd="1" destOrd="0" presId="urn:microsoft.com/office/officeart/2005/8/layout/cycle4"/>
    <dgm:cxn modelId="{4E9BA100-3C59-4133-A163-2963DAA23464}" type="presOf" srcId="{D5012D36-84EA-4B32-B2C8-29B7E582D2F8}" destId="{E9E1BF94-1B34-4FFE-9578-E3CA26DB1309}" srcOrd="0" destOrd="0" presId="urn:microsoft.com/office/officeart/2005/8/layout/cycle4"/>
    <dgm:cxn modelId="{8B3A8368-2CF6-4970-B912-3D97B451D3C9}" type="presOf" srcId="{6F4670D9-72E3-44A9-9C26-880D6A3B3C31}" destId="{D62521C7-6761-45BD-83A6-C7379DA6C1E7}" srcOrd="0" destOrd="0" presId="urn:microsoft.com/office/officeart/2005/8/layout/cycle4"/>
    <dgm:cxn modelId="{8DA10AC5-6381-4A2E-BD8C-EAD1C55007FC}" type="presOf" srcId="{D2FCD6BD-22AD-43D7-B881-3A243F81C0F0}" destId="{AF64DBE3-7462-40F7-B28F-F38C088FFCEC}" srcOrd="0" destOrd="0" presId="urn:microsoft.com/office/officeart/2005/8/layout/cycle4"/>
    <dgm:cxn modelId="{264AA2B9-6C92-491E-913D-8DD6B9B15B20}" srcId="{6F4670D9-72E3-44A9-9C26-880D6A3B3C31}" destId="{B1CDE0B2-31AE-4BDF-AB11-9308A8A9DC70}" srcOrd="3" destOrd="0" parTransId="{5F0062B4-8BE2-4BC9-97CC-A08E47D9A315}" sibTransId="{6C2F27F1-D15F-46E5-ADEE-231E20125CE0}"/>
    <dgm:cxn modelId="{41BBB2E0-2F20-457C-8FE7-1BB3F37DC79C}" type="presOf" srcId="{042F9334-02E7-4C4B-ADA5-E64FEDF471A1}" destId="{EC105A87-FAD8-415E-A56E-5998411D8DE7}" srcOrd="0" destOrd="0" presId="urn:microsoft.com/office/officeart/2005/8/layout/cycle4"/>
    <dgm:cxn modelId="{D5A405A6-C911-44D3-9885-74E8422DA40B}" type="presParOf" srcId="{D62521C7-6761-45BD-83A6-C7379DA6C1E7}" destId="{D83EE2AA-8B47-4CB4-8A37-67F4182EDE69}" srcOrd="0" destOrd="0" presId="urn:microsoft.com/office/officeart/2005/8/layout/cycle4"/>
    <dgm:cxn modelId="{505D668E-ACBA-4398-A121-1EDC877B2EEF}" type="presParOf" srcId="{D83EE2AA-8B47-4CB4-8A37-67F4182EDE69}" destId="{FB9A1BBC-CA14-44FE-840B-4EAA4679BDEC}" srcOrd="0" destOrd="0" presId="urn:microsoft.com/office/officeart/2005/8/layout/cycle4"/>
    <dgm:cxn modelId="{A21B236D-49EC-4621-9107-41001C66E991}" type="presParOf" srcId="{FB9A1BBC-CA14-44FE-840B-4EAA4679BDEC}" destId="{E9E1BF94-1B34-4FFE-9578-E3CA26DB1309}" srcOrd="0" destOrd="0" presId="urn:microsoft.com/office/officeart/2005/8/layout/cycle4"/>
    <dgm:cxn modelId="{38181370-9A09-46CE-B3D7-BCBD6E1F60DC}" type="presParOf" srcId="{FB9A1BBC-CA14-44FE-840B-4EAA4679BDEC}" destId="{B5E12D92-E985-4FF9-9137-A43173B07324}" srcOrd="1" destOrd="0" presId="urn:microsoft.com/office/officeart/2005/8/layout/cycle4"/>
    <dgm:cxn modelId="{062B6518-5393-429A-A240-0CF7334943A2}" type="presParOf" srcId="{D83EE2AA-8B47-4CB4-8A37-67F4182EDE69}" destId="{57D5EAD6-E50E-440E-8BEC-FE421E7F1207}" srcOrd="1" destOrd="0" presId="urn:microsoft.com/office/officeart/2005/8/layout/cycle4"/>
    <dgm:cxn modelId="{1EE89691-39DB-40CA-92BE-A051E9931BF8}" type="presParOf" srcId="{57D5EAD6-E50E-440E-8BEC-FE421E7F1207}" destId="{83FB5E00-2E05-40DD-9BAA-1EB4FAC386D7}" srcOrd="0" destOrd="0" presId="urn:microsoft.com/office/officeart/2005/8/layout/cycle4"/>
    <dgm:cxn modelId="{C18D8BBC-5969-42FD-853B-C1AF3FDE6D1A}" type="presParOf" srcId="{57D5EAD6-E50E-440E-8BEC-FE421E7F1207}" destId="{1DF1B3FD-33C1-4E18-9E41-8ADE984F225A}" srcOrd="1" destOrd="0" presId="urn:microsoft.com/office/officeart/2005/8/layout/cycle4"/>
    <dgm:cxn modelId="{6401D356-F01B-4628-A43A-8DB5D16563E2}" type="presParOf" srcId="{D83EE2AA-8B47-4CB4-8A37-67F4182EDE69}" destId="{2D0A70C5-F29D-4705-8ABB-0A6CCED03EE0}" srcOrd="2" destOrd="0" presId="urn:microsoft.com/office/officeart/2005/8/layout/cycle4"/>
    <dgm:cxn modelId="{347F7386-001E-4B2C-9E4E-D6BDB1CDAF32}" type="presParOf" srcId="{2D0A70C5-F29D-4705-8ABB-0A6CCED03EE0}" destId="{57A442E5-A779-4CBC-9846-1A6B47B74363}" srcOrd="0" destOrd="0" presId="urn:microsoft.com/office/officeart/2005/8/layout/cycle4"/>
    <dgm:cxn modelId="{F7FB422F-138E-45B1-B6AD-6E759BF2A294}" type="presParOf" srcId="{2D0A70C5-F29D-4705-8ABB-0A6CCED03EE0}" destId="{E13F6AFD-251A-4942-B6EC-D200600DD81B}" srcOrd="1" destOrd="0" presId="urn:microsoft.com/office/officeart/2005/8/layout/cycle4"/>
    <dgm:cxn modelId="{796BF20D-270D-4DED-B314-64AD94DED027}" type="presParOf" srcId="{D83EE2AA-8B47-4CB4-8A37-67F4182EDE69}" destId="{3696D30E-E52F-4E31-99C3-0A73AB32FC24}" srcOrd="3" destOrd="0" presId="urn:microsoft.com/office/officeart/2005/8/layout/cycle4"/>
    <dgm:cxn modelId="{8B4D3F20-2CE5-4DD1-A3B7-BD0D9E31CBD2}" type="presParOf" srcId="{3696D30E-E52F-4E31-99C3-0A73AB32FC24}" destId="{4E92BE88-8349-46C7-9E6D-3A01107FC1EF}" srcOrd="0" destOrd="0" presId="urn:microsoft.com/office/officeart/2005/8/layout/cycle4"/>
    <dgm:cxn modelId="{FED42C7B-B776-4F3F-BD73-B386F6C1D8C2}" type="presParOf" srcId="{3696D30E-E52F-4E31-99C3-0A73AB32FC24}" destId="{0A09FDDB-D355-475D-9DCA-940ED57705CA}" srcOrd="1" destOrd="0" presId="urn:microsoft.com/office/officeart/2005/8/layout/cycle4"/>
    <dgm:cxn modelId="{5B79B3AF-3416-4371-A5A6-94ACE985BEFC}" type="presParOf" srcId="{D83EE2AA-8B47-4CB4-8A37-67F4182EDE69}" destId="{0F58C45B-5140-4B7C-BFB6-10A539177102}" srcOrd="4" destOrd="0" presId="urn:microsoft.com/office/officeart/2005/8/layout/cycle4"/>
    <dgm:cxn modelId="{EF49801B-F966-4B13-8A48-3E61F95B3B06}" type="presParOf" srcId="{D62521C7-6761-45BD-83A6-C7379DA6C1E7}" destId="{ED13CBDE-9864-4D3C-AE5A-342744DF8278}" srcOrd="1" destOrd="0" presId="urn:microsoft.com/office/officeart/2005/8/layout/cycle4"/>
    <dgm:cxn modelId="{79BB4506-25CD-42B5-AB42-5CF9C800ACE3}" type="presParOf" srcId="{ED13CBDE-9864-4D3C-AE5A-342744DF8278}" destId="{EC105A87-FAD8-415E-A56E-5998411D8DE7}" srcOrd="0" destOrd="0" presId="urn:microsoft.com/office/officeart/2005/8/layout/cycle4"/>
    <dgm:cxn modelId="{3559468A-F818-4B61-82EB-152F2D350511}" type="presParOf" srcId="{ED13CBDE-9864-4D3C-AE5A-342744DF8278}" destId="{7C397672-107F-4774-9E2B-176D2DAD5166}" srcOrd="1" destOrd="0" presId="urn:microsoft.com/office/officeart/2005/8/layout/cycle4"/>
    <dgm:cxn modelId="{33B5F59E-7512-4333-85CE-A28A108CAE90}" type="presParOf" srcId="{ED13CBDE-9864-4D3C-AE5A-342744DF8278}" destId="{AF64DBE3-7462-40F7-B28F-F38C088FFCEC}" srcOrd="2" destOrd="0" presId="urn:microsoft.com/office/officeart/2005/8/layout/cycle4"/>
    <dgm:cxn modelId="{7FECA3A6-0E78-423A-8E8F-DE5B9BEBE782}" type="presParOf" srcId="{ED13CBDE-9864-4D3C-AE5A-342744DF8278}" destId="{D981996B-3FC7-4203-883F-5E814B38D5A6}" srcOrd="3" destOrd="0" presId="urn:microsoft.com/office/officeart/2005/8/layout/cycle4"/>
    <dgm:cxn modelId="{88EDF82D-6B65-4ED6-86CC-93B91B40064C}" type="presParOf" srcId="{ED13CBDE-9864-4D3C-AE5A-342744DF8278}" destId="{77F0CBBF-B5C1-4EC2-8B5C-17EB1F01CC72}" srcOrd="4" destOrd="0" presId="urn:microsoft.com/office/officeart/2005/8/layout/cycle4"/>
    <dgm:cxn modelId="{2214A538-2C78-49E1-9EEA-042263339B21}" type="presParOf" srcId="{D62521C7-6761-45BD-83A6-C7379DA6C1E7}" destId="{9ABDA3BC-08A5-4B4E-8FCF-CD605729AD69}" srcOrd="2" destOrd="0" presId="urn:microsoft.com/office/officeart/2005/8/layout/cycle4"/>
    <dgm:cxn modelId="{88E56ED0-8A63-49FD-BA48-6CD1BEB80D88}" type="presParOf" srcId="{D62521C7-6761-45BD-83A6-C7379DA6C1E7}" destId="{7E08AD9C-39A7-4239-AD86-BE21FA9199B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8E918-F7CD-4E88-BD2F-57CCD2978625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8DB9-CA51-423D-AFFE-7925448C3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31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606A6-D486-45ED-87B5-A0E1ED7F01D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97856-C45C-4EE3-9C83-4765CD867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8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 as may be some discussion (though not invited)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34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3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2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8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9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97856-C45C-4EE3-9C83-4765CD8676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3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76400"/>
            <a:ext cx="9144000" cy="3733800"/>
          </a:xfrm>
          <a:prstGeom prst="rect">
            <a:avLst/>
          </a:prstGeom>
          <a:solidFill>
            <a:srgbClr val="234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09800"/>
            <a:ext cx="8458199" cy="22098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/>
            </a:r>
            <a:b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2484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429990"/>
            <a:ext cx="201168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1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94092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lang="en-US" sz="1400" b="0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4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40" tIns="91440" bIns="91440"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 smtClean="0"/>
              <a:t>Click here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9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25724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2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2771828" y="0"/>
            <a:ext cx="6372172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2743200" cy="1143000"/>
          </a:xfrm>
          <a:prstGeom prst="rect">
            <a:avLst/>
          </a:prstGeom>
          <a:solidFill>
            <a:srgbClr val="234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4505"/>
            <a:ext cx="5833216" cy="1003241"/>
          </a:xfrm>
          <a:prstGeom prst="rect">
            <a:avLst/>
          </a:prstGeom>
        </p:spPr>
        <p:txBody>
          <a:bodyPr/>
          <a:lstStyle>
            <a:lvl1pPr algn="l">
              <a:defRPr sz="17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28600" y="182563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CONTACT US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52538" y="4730974"/>
            <a:ext cx="1881062" cy="338554"/>
            <a:chOff x="176338" y="6394226"/>
            <a:chExt cx="1881062" cy="338554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38" y="6435828"/>
              <a:ext cx="255350" cy="25535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381000" y="6394226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facebook/ibts.org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928275" y="5715000"/>
            <a:ext cx="4038601" cy="338554"/>
            <a:chOff x="3657600" y="6394226"/>
            <a:chExt cx="4038601" cy="338554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6439546"/>
              <a:ext cx="255350" cy="25535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 userDrawn="1"/>
          </p:nvSpPr>
          <p:spPr>
            <a:xfrm>
              <a:off x="3874821" y="6394226"/>
              <a:ext cx="3821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Institute for Building Technology and Safety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25724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0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43000"/>
            <a:ext cx="8458199" cy="49831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SzPct val="100000"/>
              <a:buFontTx/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1" y="182563"/>
            <a:ext cx="84581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cap="all" baseline="0">
                <a:solidFill>
                  <a:srgbClr val="23409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25724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5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1" y="182563"/>
            <a:ext cx="84581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cap="all" baseline="0">
                <a:solidFill>
                  <a:srgbClr val="23409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25724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03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25724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6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1" y="182563"/>
            <a:ext cx="84581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cap="all" baseline="0">
                <a:solidFill>
                  <a:srgbClr val="23409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304801" y="1143000"/>
            <a:ext cx="4952999" cy="49831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25724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410200" y="1143000"/>
            <a:ext cx="3352800" cy="50292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683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Content /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3879851" y="1143000"/>
            <a:ext cx="4883149" cy="49831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1" y="182563"/>
            <a:ext cx="84581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cap="all" baseline="0">
                <a:solidFill>
                  <a:srgbClr val="23409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25724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8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3840480" cy="49530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4"/>
          </p:nvPr>
        </p:nvSpPr>
        <p:spPr>
          <a:xfrm>
            <a:off x="4922520" y="1143000"/>
            <a:ext cx="3840480" cy="4953001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34091"/>
              </a:buClr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34091"/>
              </a:buCl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1" y="182563"/>
            <a:ext cx="84581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cap="all" baseline="0">
                <a:solidFill>
                  <a:srgbClr val="23409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25724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5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2969079"/>
            <a:ext cx="42671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cap="all" baseline="0">
                <a:solidFill>
                  <a:srgbClr val="23409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04801" y="3581400"/>
            <a:ext cx="4267199" cy="1515835"/>
          </a:xfrm>
          <a:prstGeom prst="rect">
            <a:avLst/>
          </a:prstGeom>
        </p:spPr>
        <p:txBody>
          <a:bodyPr/>
          <a:lstStyle>
            <a:lvl1pPr marL="457200" indent="-457200" algn="l">
              <a:buFontTx/>
              <a:buBlip>
                <a:blip r:embed="rId2"/>
              </a:buBlip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3"/>
              </a:buBlip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72BF44"/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72BF44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72BF44"/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94092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lang="en-US" sz="1400" b="0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763853" y="-17092"/>
            <a:ext cx="6380147" cy="6883394"/>
          </a:xfrm>
          <a:custGeom>
            <a:avLst/>
            <a:gdLst>
              <a:gd name="connsiteX0" fmla="*/ 0 w 4953000"/>
              <a:gd name="connsiteY0" fmla="*/ 0 h 6400800"/>
              <a:gd name="connsiteX1" fmla="*/ 4953000 w 4953000"/>
              <a:gd name="connsiteY1" fmla="*/ 0 h 6400800"/>
              <a:gd name="connsiteX2" fmla="*/ 4953000 w 4953000"/>
              <a:gd name="connsiteY2" fmla="*/ 6400800 h 6400800"/>
              <a:gd name="connsiteX3" fmla="*/ 0 w 4953000"/>
              <a:gd name="connsiteY3" fmla="*/ 6400800 h 6400800"/>
              <a:gd name="connsiteX4" fmla="*/ 0 w 4953000"/>
              <a:gd name="connsiteY4" fmla="*/ 0 h 6400800"/>
              <a:gd name="connsiteX0" fmla="*/ 0 w 4953000"/>
              <a:gd name="connsiteY0" fmla="*/ 0 h 6400800"/>
              <a:gd name="connsiteX1" fmla="*/ 4953000 w 4953000"/>
              <a:gd name="connsiteY1" fmla="*/ 0 h 6400800"/>
              <a:gd name="connsiteX2" fmla="*/ 4953000 w 4953000"/>
              <a:gd name="connsiteY2" fmla="*/ 6400800 h 6400800"/>
              <a:gd name="connsiteX3" fmla="*/ 2700471 w 4953000"/>
              <a:gd name="connsiteY3" fmla="*/ 6392254 h 6400800"/>
              <a:gd name="connsiteX4" fmla="*/ 0 w 4953000"/>
              <a:gd name="connsiteY4" fmla="*/ 0 h 6400800"/>
              <a:gd name="connsiteX0" fmla="*/ 0 w 8174764"/>
              <a:gd name="connsiteY0" fmla="*/ 0 h 6417892"/>
              <a:gd name="connsiteX1" fmla="*/ 8174764 w 8174764"/>
              <a:gd name="connsiteY1" fmla="*/ 17092 h 6417892"/>
              <a:gd name="connsiteX2" fmla="*/ 8174764 w 8174764"/>
              <a:gd name="connsiteY2" fmla="*/ 6417892 h 6417892"/>
              <a:gd name="connsiteX3" fmla="*/ 5922235 w 8174764"/>
              <a:gd name="connsiteY3" fmla="*/ 6409346 h 6417892"/>
              <a:gd name="connsiteX4" fmla="*/ 0 w 8174764"/>
              <a:gd name="connsiteY4" fmla="*/ 0 h 6417892"/>
              <a:gd name="connsiteX0" fmla="*/ 0 w 6380147"/>
              <a:gd name="connsiteY0" fmla="*/ 0 h 6417892"/>
              <a:gd name="connsiteX1" fmla="*/ 6380147 w 6380147"/>
              <a:gd name="connsiteY1" fmla="*/ 17092 h 6417892"/>
              <a:gd name="connsiteX2" fmla="*/ 6380147 w 6380147"/>
              <a:gd name="connsiteY2" fmla="*/ 6417892 h 6417892"/>
              <a:gd name="connsiteX3" fmla="*/ 4127618 w 6380147"/>
              <a:gd name="connsiteY3" fmla="*/ 6409346 h 6417892"/>
              <a:gd name="connsiteX4" fmla="*/ 0 w 6380147"/>
              <a:gd name="connsiteY4" fmla="*/ 0 h 6417892"/>
              <a:gd name="connsiteX0" fmla="*/ 0 w 6380147"/>
              <a:gd name="connsiteY0" fmla="*/ 0 h 6887911"/>
              <a:gd name="connsiteX1" fmla="*/ 6380147 w 6380147"/>
              <a:gd name="connsiteY1" fmla="*/ 17092 h 6887911"/>
              <a:gd name="connsiteX2" fmla="*/ 6380147 w 6380147"/>
              <a:gd name="connsiteY2" fmla="*/ 6417892 h 6887911"/>
              <a:gd name="connsiteX3" fmla="*/ 4469450 w 6380147"/>
              <a:gd name="connsiteY3" fmla="*/ 6887911 h 6887911"/>
              <a:gd name="connsiteX4" fmla="*/ 0 w 6380147"/>
              <a:gd name="connsiteY4" fmla="*/ 0 h 6887911"/>
              <a:gd name="connsiteX0" fmla="*/ 0 w 6380147"/>
              <a:gd name="connsiteY0" fmla="*/ 0 h 6887911"/>
              <a:gd name="connsiteX1" fmla="*/ 6380147 w 6380147"/>
              <a:gd name="connsiteY1" fmla="*/ 17092 h 6887911"/>
              <a:gd name="connsiteX2" fmla="*/ 6380147 w 6380147"/>
              <a:gd name="connsiteY2" fmla="*/ 6879365 h 6887911"/>
              <a:gd name="connsiteX3" fmla="*/ 4469450 w 6380147"/>
              <a:gd name="connsiteY3" fmla="*/ 6887911 h 6887911"/>
              <a:gd name="connsiteX4" fmla="*/ 0 w 6380147"/>
              <a:gd name="connsiteY4" fmla="*/ 0 h 6887911"/>
              <a:gd name="connsiteX0" fmla="*/ 0 w 6380147"/>
              <a:gd name="connsiteY0" fmla="*/ 0 h 6896457"/>
              <a:gd name="connsiteX1" fmla="*/ 6380147 w 6380147"/>
              <a:gd name="connsiteY1" fmla="*/ 17092 h 6896457"/>
              <a:gd name="connsiteX2" fmla="*/ 6380147 w 6380147"/>
              <a:gd name="connsiteY2" fmla="*/ 6879365 h 6896457"/>
              <a:gd name="connsiteX3" fmla="*/ 4623274 w 6380147"/>
              <a:gd name="connsiteY3" fmla="*/ 6896457 h 6896457"/>
              <a:gd name="connsiteX4" fmla="*/ 0 w 6380147"/>
              <a:gd name="connsiteY4" fmla="*/ 0 h 6896457"/>
              <a:gd name="connsiteX0" fmla="*/ 0 w 6380147"/>
              <a:gd name="connsiteY0" fmla="*/ 0 h 6883394"/>
              <a:gd name="connsiteX1" fmla="*/ 6380147 w 6380147"/>
              <a:gd name="connsiteY1" fmla="*/ 17092 h 6883394"/>
              <a:gd name="connsiteX2" fmla="*/ 6380147 w 6380147"/>
              <a:gd name="connsiteY2" fmla="*/ 6879365 h 6883394"/>
              <a:gd name="connsiteX3" fmla="*/ 4597149 w 6380147"/>
              <a:gd name="connsiteY3" fmla="*/ 6883394 h 6883394"/>
              <a:gd name="connsiteX4" fmla="*/ 0 w 6380147"/>
              <a:gd name="connsiteY4" fmla="*/ 0 h 6883394"/>
              <a:gd name="connsiteX0" fmla="*/ 0 w 6380147"/>
              <a:gd name="connsiteY0" fmla="*/ 0 h 6883394"/>
              <a:gd name="connsiteX1" fmla="*/ 6380147 w 6380147"/>
              <a:gd name="connsiteY1" fmla="*/ 17092 h 6883394"/>
              <a:gd name="connsiteX2" fmla="*/ 6380147 w 6380147"/>
              <a:gd name="connsiteY2" fmla="*/ 6879365 h 6883394"/>
              <a:gd name="connsiteX3" fmla="*/ 4571023 w 6380147"/>
              <a:gd name="connsiteY3" fmla="*/ 6883394 h 6883394"/>
              <a:gd name="connsiteX4" fmla="*/ 0 w 6380147"/>
              <a:gd name="connsiteY4" fmla="*/ 0 h 688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147" h="6883394">
                <a:moveTo>
                  <a:pt x="0" y="0"/>
                </a:moveTo>
                <a:lnTo>
                  <a:pt x="6380147" y="17092"/>
                </a:lnTo>
                <a:lnTo>
                  <a:pt x="6380147" y="6879365"/>
                </a:lnTo>
                <a:lnTo>
                  <a:pt x="4571023" y="6883394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457200" bIns="182880" anchor="ctr"/>
          <a:lstStyle>
            <a:lvl1pPr marL="0" indent="0" algn="r">
              <a:buNone/>
              <a:defRPr sz="2400" baseline="0"/>
            </a:lvl1pPr>
          </a:lstStyle>
          <a:p>
            <a:r>
              <a:rPr lang="en-US" dirty="0" smtClean="0"/>
              <a:t>Click here to add image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>
            <a:off x="2401389" y="-4355"/>
            <a:ext cx="3353826" cy="4572000"/>
          </a:xfrm>
          <a:custGeom>
            <a:avLst/>
            <a:gdLst>
              <a:gd name="connsiteX0" fmla="*/ 0 w 3353826"/>
              <a:gd name="connsiteY0" fmla="*/ 0 h 4572000"/>
              <a:gd name="connsiteX1" fmla="*/ 314616 w 3353826"/>
              <a:gd name="connsiteY1" fmla="*/ 0 h 4572000"/>
              <a:gd name="connsiteX2" fmla="*/ 3353826 w 3353826"/>
              <a:gd name="connsiteY2" fmla="*/ 4572000 h 4572000"/>
              <a:gd name="connsiteX3" fmla="*/ 3068154 w 335382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3826" h="4572000">
                <a:moveTo>
                  <a:pt x="0" y="0"/>
                </a:moveTo>
                <a:lnTo>
                  <a:pt x="314616" y="0"/>
                </a:lnTo>
                <a:lnTo>
                  <a:pt x="3353826" y="4572000"/>
                </a:lnTo>
                <a:lnTo>
                  <a:pt x="3068154" y="4572000"/>
                </a:lnTo>
                <a:close/>
              </a:path>
            </a:pathLst>
          </a:custGeom>
          <a:solidFill>
            <a:srgbClr val="234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 userDrawn="1"/>
        </p:nvSpPr>
        <p:spPr>
          <a:xfrm>
            <a:off x="5530907" y="4659085"/>
            <a:ext cx="1753501" cy="2211355"/>
          </a:xfrm>
          <a:custGeom>
            <a:avLst/>
            <a:gdLst>
              <a:gd name="connsiteX0" fmla="*/ 0 w 1439992"/>
              <a:gd name="connsiteY0" fmla="*/ 0 h 1737360"/>
              <a:gd name="connsiteX1" fmla="*/ 285093 w 1439992"/>
              <a:gd name="connsiteY1" fmla="*/ 0 h 1737360"/>
              <a:gd name="connsiteX2" fmla="*/ 1439992 w 1439992"/>
              <a:gd name="connsiteY2" fmla="*/ 1737360 h 1737360"/>
              <a:gd name="connsiteX3" fmla="*/ 1165899 w 1439992"/>
              <a:gd name="connsiteY3" fmla="*/ 1737360 h 1737360"/>
              <a:gd name="connsiteX0" fmla="*/ 0 w 1753501"/>
              <a:gd name="connsiteY0" fmla="*/ 0 h 2211355"/>
              <a:gd name="connsiteX1" fmla="*/ 285093 w 1753501"/>
              <a:gd name="connsiteY1" fmla="*/ 0 h 2211355"/>
              <a:gd name="connsiteX2" fmla="*/ 1753501 w 1753501"/>
              <a:gd name="connsiteY2" fmla="*/ 2211355 h 2211355"/>
              <a:gd name="connsiteX3" fmla="*/ 1165899 w 1753501"/>
              <a:gd name="connsiteY3" fmla="*/ 1737360 h 2211355"/>
              <a:gd name="connsiteX4" fmla="*/ 0 w 1753501"/>
              <a:gd name="connsiteY4" fmla="*/ 0 h 2211355"/>
              <a:gd name="connsiteX0" fmla="*/ 0 w 1753501"/>
              <a:gd name="connsiteY0" fmla="*/ 0 h 2211355"/>
              <a:gd name="connsiteX1" fmla="*/ 285093 w 1753501"/>
              <a:gd name="connsiteY1" fmla="*/ 0 h 2211355"/>
              <a:gd name="connsiteX2" fmla="*/ 1753501 w 1753501"/>
              <a:gd name="connsiteY2" fmla="*/ 2211355 h 2211355"/>
              <a:gd name="connsiteX3" fmla="*/ 1483140 w 1753501"/>
              <a:gd name="connsiteY3" fmla="*/ 2207622 h 2211355"/>
              <a:gd name="connsiteX4" fmla="*/ 0 w 1753501"/>
              <a:gd name="connsiteY4" fmla="*/ 0 h 22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501" h="2211355">
                <a:moveTo>
                  <a:pt x="0" y="0"/>
                </a:moveTo>
                <a:lnTo>
                  <a:pt x="285093" y="0"/>
                </a:lnTo>
                <a:lnTo>
                  <a:pt x="1753501" y="2211355"/>
                </a:lnTo>
                <a:lnTo>
                  <a:pt x="1483140" y="220762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7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94092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lang="en-US" sz="1400" b="0" kern="120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45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200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246120" y="0"/>
            <a:ext cx="5897880" cy="6858000"/>
          </a:xfrm>
          <a:prstGeom prst="rect">
            <a:avLst/>
          </a:prstGeom>
        </p:spPr>
        <p:txBody>
          <a:bodyPr lIns="91440" tIns="91440" bIns="91440"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 smtClean="0"/>
              <a:t>Click here to add image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1" y="2969079"/>
            <a:ext cx="28193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04801" y="4114800"/>
            <a:ext cx="2819399" cy="1515835"/>
          </a:xfrm>
          <a:prstGeom prst="rect">
            <a:avLst/>
          </a:prstGeom>
        </p:spPr>
        <p:txBody>
          <a:bodyPr/>
          <a:lstStyle>
            <a:lvl1pPr marL="457200" indent="-457200" algn="l">
              <a:buFontTx/>
              <a:buBlip>
                <a:blip r:embed="rId2"/>
              </a:buBlip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914400" indent="-457200">
              <a:buFontTx/>
              <a:buBlip>
                <a:blip r:embed="rId3"/>
              </a:buBlip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72BF44"/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72BF44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72BF44"/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63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1" y="6729984"/>
            <a:ext cx="6992663" cy="127360"/>
          </a:xfrm>
          <a:custGeom>
            <a:avLst/>
            <a:gdLst>
              <a:gd name="connsiteX0" fmla="*/ 0 w 6992663"/>
              <a:gd name="connsiteY0" fmla="*/ 0 h 127360"/>
              <a:gd name="connsiteX1" fmla="*/ 754168 w 6992663"/>
              <a:gd name="connsiteY1" fmla="*/ 0 h 127360"/>
              <a:gd name="connsiteX2" fmla="*/ 6097424 w 6992663"/>
              <a:gd name="connsiteY2" fmla="*/ 0 h 127360"/>
              <a:gd name="connsiteX3" fmla="*/ 6851592 w 6992663"/>
              <a:gd name="connsiteY3" fmla="*/ 0 h 127360"/>
              <a:gd name="connsiteX4" fmla="*/ 6992663 w 6992663"/>
              <a:gd name="connsiteY4" fmla="*/ 127360 h 127360"/>
              <a:gd name="connsiteX5" fmla="*/ 0 w 6992663"/>
              <a:gd name="connsiteY5" fmla="*/ 127360 h 12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2663" h="127360">
                <a:moveTo>
                  <a:pt x="0" y="0"/>
                </a:moveTo>
                <a:lnTo>
                  <a:pt x="754168" y="0"/>
                </a:lnTo>
                <a:lnTo>
                  <a:pt x="6097424" y="0"/>
                </a:lnTo>
                <a:lnTo>
                  <a:pt x="6851592" y="0"/>
                </a:lnTo>
                <a:lnTo>
                  <a:pt x="6992663" y="127360"/>
                </a:lnTo>
                <a:lnTo>
                  <a:pt x="0" y="127360"/>
                </a:lnTo>
                <a:close/>
              </a:path>
            </a:pathLst>
          </a:custGeom>
          <a:solidFill>
            <a:srgbClr val="234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 userDrawn="1"/>
        </p:nvSpPr>
        <p:spPr>
          <a:xfrm>
            <a:off x="8458200" y="6729984"/>
            <a:ext cx="685800" cy="127360"/>
          </a:xfrm>
          <a:custGeom>
            <a:avLst/>
            <a:gdLst>
              <a:gd name="connsiteX0" fmla="*/ 0 w 685800"/>
              <a:gd name="connsiteY0" fmla="*/ 0 h 127360"/>
              <a:gd name="connsiteX1" fmla="*/ 685800 w 685800"/>
              <a:gd name="connsiteY1" fmla="*/ 0 h 127360"/>
              <a:gd name="connsiteX2" fmla="*/ 685800 w 685800"/>
              <a:gd name="connsiteY2" fmla="*/ 127360 h 127360"/>
              <a:gd name="connsiteX3" fmla="*/ 141071 w 685800"/>
              <a:gd name="connsiteY3" fmla="*/ 127360 h 12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127360">
                <a:moveTo>
                  <a:pt x="0" y="0"/>
                </a:moveTo>
                <a:lnTo>
                  <a:pt x="685800" y="0"/>
                </a:lnTo>
                <a:lnTo>
                  <a:pt x="685800" y="127360"/>
                </a:lnTo>
                <a:lnTo>
                  <a:pt x="141071" y="127360"/>
                </a:lnTo>
                <a:close/>
              </a:path>
            </a:pathLst>
          </a:cu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86995" y="6442817"/>
            <a:ext cx="594359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© 2019 Institute for Building Technology and Safety</a:t>
            </a:r>
            <a:endParaRPr lang="en-US" sz="10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534400" y="6425724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b="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fld id="{64DF9D2D-1A16-4C9A-A9C3-40CFB94BD3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reeform 16"/>
          <p:cNvSpPr/>
          <p:nvPr userDrawn="1"/>
        </p:nvSpPr>
        <p:spPr>
          <a:xfrm>
            <a:off x="1541091" y="6729984"/>
            <a:ext cx="6992663" cy="127360"/>
          </a:xfrm>
          <a:custGeom>
            <a:avLst/>
            <a:gdLst>
              <a:gd name="connsiteX0" fmla="*/ 0 w 6992663"/>
              <a:gd name="connsiteY0" fmla="*/ 0 h 127360"/>
              <a:gd name="connsiteX1" fmla="*/ 754168 w 6992663"/>
              <a:gd name="connsiteY1" fmla="*/ 0 h 127360"/>
              <a:gd name="connsiteX2" fmla="*/ 6097424 w 6992663"/>
              <a:gd name="connsiteY2" fmla="*/ 0 h 127360"/>
              <a:gd name="connsiteX3" fmla="*/ 6851592 w 6992663"/>
              <a:gd name="connsiteY3" fmla="*/ 0 h 127360"/>
              <a:gd name="connsiteX4" fmla="*/ 6992663 w 6992663"/>
              <a:gd name="connsiteY4" fmla="*/ 127360 h 127360"/>
              <a:gd name="connsiteX5" fmla="*/ 0 w 6992663"/>
              <a:gd name="connsiteY5" fmla="*/ 127360 h 12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2663" h="127360">
                <a:moveTo>
                  <a:pt x="0" y="0"/>
                </a:moveTo>
                <a:lnTo>
                  <a:pt x="754168" y="0"/>
                </a:lnTo>
                <a:lnTo>
                  <a:pt x="6097424" y="0"/>
                </a:lnTo>
                <a:lnTo>
                  <a:pt x="6851592" y="0"/>
                </a:lnTo>
                <a:lnTo>
                  <a:pt x="6992663" y="127360"/>
                </a:lnTo>
                <a:lnTo>
                  <a:pt x="0" y="127360"/>
                </a:lnTo>
                <a:close/>
              </a:path>
            </a:pathLst>
          </a:custGeom>
          <a:solidFill>
            <a:srgbClr val="234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88" r:id="rId3"/>
    <p:sldLayoutId id="2147483674" r:id="rId4"/>
    <p:sldLayoutId id="2147483675" r:id="rId5"/>
    <p:sldLayoutId id="2147483683" r:id="rId6"/>
    <p:sldLayoutId id="2147483680" r:id="rId7"/>
    <p:sldLayoutId id="2147483677" r:id="rId8"/>
    <p:sldLayoutId id="2147483687" r:id="rId9"/>
    <p:sldLayoutId id="2147483689" r:id="rId10"/>
    <p:sldLayoutId id="2147483678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2BF44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2BF44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2BF44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5520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6400"/>
            <a:ext cx="9144000" cy="37162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76400"/>
            <a:ext cx="9144000" cy="3733800"/>
          </a:xfrm>
          <a:prstGeom prst="rect">
            <a:avLst/>
          </a:prstGeom>
          <a:solidFill>
            <a:srgbClr val="2D48A4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57400"/>
            <a:ext cx="8763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Avoiding Disaster through Community Revitalization &amp; Resilience: Opportunities &amp; Challenges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________________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000" smtClean="0">
                <a:solidFill>
                  <a:schemeClr val="bg1"/>
                </a:solidFill>
                <a:latin typeface="+mj-lt"/>
              </a:rPr>
              <a:t>Track/Session: 3.15</a:t>
            </a:r>
            <a:endParaRPr lang="en-US" sz="30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Patrick Howell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Institute for Building Technology and Safety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4EEF173-B5BF-CB49-8095-EB59F4086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066800"/>
            <a:ext cx="8458199" cy="5181600"/>
          </a:xfrm>
        </p:spPr>
        <p:txBody>
          <a:bodyPr/>
          <a:lstStyle/>
          <a:p>
            <a:r>
              <a:rPr lang="en-US" sz="2800" dirty="0" smtClean="0"/>
              <a:t>Resilience action in small and medium-sized communities is possible and obtainable.</a:t>
            </a:r>
          </a:p>
          <a:p>
            <a:pPr lvl="1"/>
            <a:r>
              <a:rPr lang="en-US" dirty="0" smtClean="0"/>
              <a:t>Identify a “resilience champion” to interact with stakeholders.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eave resilience themes into existing capital improvement programs, economic incentives, and social services.</a:t>
            </a:r>
          </a:p>
          <a:p>
            <a:r>
              <a:rPr lang="en-US" dirty="0" smtClean="0"/>
              <a:t>Internal communication and collaboration is key.</a:t>
            </a:r>
            <a:endParaRPr lang="en-US" dirty="0"/>
          </a:p>
          <a:p>
            <a:r>
              <a:rPr lang="en-US" dirty="0" smtClean="0"/>
              <a:t>Economic and social vulnerabilities can be addressed simultaneously with physical and governance resilience improvements.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612228E3-F27A-F948-9A7D-3CB71E0406B3}"/>
              </a:ext>
            </a:extLst>
          </p:cNvPr>
          <p:cNvSpPr txBox="1">
            <a:spLocks/>
          </p:cNvSpPr>
          <p:nvPr/>
        </p:nvSpPr>
        <p:spPr>
          <a:xfrm>
            <a:off x="457201" y="334963"/>
            <a:ext cx="8458199" cy="4572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kern="1200" cap="all" baseline="0">
                <a:solidFill>
                  <a:srgbClr val="23409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dirty="0" smtClean="0"/>
              <a:t>Lessons learned from </a:t>
            </a:r>
            <a:r>
              <a:rPr lang="en-US" dirty="0" err="1" smtClean="0"/>
              <a:t>norristown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58200" y="6460093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Case study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762000"/>
            <a:ext cx="4693396" cy="533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990600"/>
            <a:ext cx="4114800" cy="497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23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Post-Katrina legislation required Uniform Building Codes be implemented in each parish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23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State utilized Public-Nonprofit Partnership to ease the burden of implementation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2300" dirty="0" smtClean="0">
                <a:solidFill>
                  <a:prstClr val="black"/>
                </a:solidFill>
                <a:latin typeface="Calibri" panose="020F0502020204030204" pitchFamily="34" charset="0"/>
              </a:rPr>
              <a:t>LA scores on Insurance Institute for Building and Home Safety’s Rate-the-States Index: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23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2005: 4 out of 100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23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2015: 82 out of 100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0598" y="6460093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shared services in la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43914"/>
            <a:ext cx="5562600" cy="556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10598" y="6460093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137947" y="1143000"/>
            <a:ext cx="5042449" cy="5582478"/>
            <a:chOff x="3581400" y="1177502"/>
            <a:chExt cx="4724400" cy="5257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04"/>
            <a:stretch/>
          </p:blipFill>
          <p:spPr>
            <a:xfrm flipH="1">
              <a:off x="5467411" y="1177502"/>
              <a:ext cx="2804377" cy="52578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581400" y="1177502"/>
              <a:ext cx="4724400" cy="5257800"/>
            </a:xfrm>
            <a:prstGeom prst="rect">
              <a:avLst/>
            </a:prstGeom>
            <a:gradFill flip="none" rotWithShape="1">
              <a:gsLst>
                <a:gs pos="4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1000" y="5352313"/>
            <a:ext cx="1954005" cy="311023"/>
            <a:chOff x="381000" y="5274678"/>
            <a:chExt cx="1954005" cy="311023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658605" y="5277924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facebook/ibts.org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274678"/>
              <a:ext cx="274320" cy="27432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81000" y="5977284"/>
            <a:ext cx="4098985" cy="307777"/>
            <a:chOff x="381000" y="5977284"/>
            <a:chExt cx="4098985" cy="307777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658605" y="5977284"/>
              <a:ext cx="3821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Institute for Building Technology and Safety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986382"/>
              <a:ext cx="274320" cy="27432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81000" y="5666422"/>
            <a:ext cx="1192005" cy="307777"/>
            <a:chOff x="381000" y="5627604"/>
            <a:chExt cx="1192005" cy="307777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658605" y="5627604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Calibri" panose="020F0502020204030204" pitchFamily="34" charset="0"/>
                </a:rPr>
                <a:t>IBTS_org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630530"/>
              <a:ext cx="274320" cy="27432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/>
        </p:blipFill>
        <p:spPr>
          <a:xfrm>
            <a:off x="304801" y="1447800"/>
            <a:ext cx="6493124" cy="37304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0" y="5736421"/>
            <a:ext cx="2286000" cy="548640"/>
          </a:xfrm>
          <a:prstGeom prst="rect">
            <a:avLst/>
          </a:prstGeom>
          <a:solidFill>
            <a:srgbClr val="234091">
              <a:alpha val="95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100" dirty="0" smtClean="0">
                <a:solidFill>
                  <a:schemeClr val="bg1"/>
                </a:solidFill>
              </a:rPr>
              <a:t>www.ibts.org</a:t>
            </a:r>
            <a:endParaRPr lang="en-US" sz="2000" b="1" spc="100" dirty="0">
              <a:solidFill>
                <a:schemeClr val="bg1"/>
              </a:solidFill>
            </a:endParaRPr>
          </a:p>
        </p:txBody>
      </p:sp>
      <p:sp>
        <p:nvSpPr>
          <p:cNvPr id="17" name="Shape 473"/>
          <p:cNvSpPr txBox="1">
            <a:spLocks noGrp="1"/>
          </p:cNvSpPr>
          <p:nvPr>
            <p:ph type="title"/>
          </p:nvPr>
        </p:nvSpPr>
        <p:spPr>
          <a:xfrm>
            <a:off x="2971800" y="147183"/>
            <a:ext cx="5833216" cy="995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0000"/>
          </a:bodyPr>
          <a:lstStyle/>
          <a:p>
            <a:r>
              <a:rPr lang="en-US" dirty="0"/>
              <a:t>Patrick Howell, </a:t>
            </a:r>
            <a:r>
              <a:rPr lang="en-US" dirty="0" smtClean="0"/>
              <a:t>Community Resilience Program Manager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45207 Research </a:t>
            </a:r>
            <a:r>
              <a:rPr lang="en-US" dirty="0" smtClean="0"/>
              <a:t>Place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Ashburn, VA </a:t>
            </a:r>
            <a:r>
              <a:rPr lang="en-US" dirty="0" smtClean="0"/>
              <a:t>20147</a:t>
            </a:r>
            <a:br>
              <a:rPr lang="en-US" dirty="0" smtClean="0"/>
            </a:br>
            <a:r>
              <a:rPr lang="en-US" dirty="0" smtClean="0"/>
              <a:t>phowell@ibts.org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26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DBA46F6-A1C5-6443-8415-E62B1368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05" y="1476930"/>
            <a:ext cx="8458199" cy="4983163"/>
          </a:xfrm>
        </p:spPr>
        <p:txBody>
          <a:bodyPr/>
          <a:lstStyle/>
          <a:p>
            <a:r>
              <a:rPr lang="en-US" dirty="0" smtClean="0"/>
              <a:t>IBTS is a 501(c)(3) non-profit organization</a:t>
            </a:r>
          </a:p>
          <a:p>
            <a:r>
              <a:rPr lang="en-US" dirty="0" smtClean="0"/>
              <a:t>Provides daily operations and disaster recovery assistance for 130+ small communities across the U.S.</a:t>
            </a:r>
          </a:p>
          <a:p>
            <a:r>
              <a:rPr lang="en-US" dirty="0" smtClean="0"/>
              <a:t>Guided by a Board of Directors consisting of representatives from: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A06CFBA-82E4-A44C-BA97-9E389F7F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82563"/>
            <a:ext cx="8686799" cy="457200"/>
          </a:xfrm>
        </p:spPr>
        <p:txBody>
          <a:bodyPr/>
          <a:lstStyle/>
          <a:p>
            <a:r>
              <a:rPr lang="en-US" dirty="0" smtClean="0"/>
              <a:t>The Institute for building technology and safety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0599" y="6460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3400" y="3996580"/>
            <a:ext cx="7628626" cy="2359093"/>
            <a:chOff x="753374" y="2895600"/>
            <a:chExt cx="7628626" cy="235909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83" t="5046" r="1513" b="45944"/>
            <a:stretch/>
          </p:blipFill>
          <p:spPr>
            <a:xfrm>
              <a:off x="5943600" y="2895600"/>
              <a:ext cx="2438400" cy="1219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533" y="4475370"/>
              <a:ext cx="2103120" cy="77932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732" y="4475370"/>
              <a:ext cx="2315672" cy="59435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74" y="2949568"/>
              <a:ext cx="2468880" cy="89560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8" t="8109" r="41218" b="61260"/>
            <a:stretch/>
          </p:blipFill>
          <p:spPr>
            <a:xfrm>
              <a:off x="3692554" y="2971800"/>
              <a:ext cx="1870046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6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 DO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DF9D2D-1A16-4C9A-A9C3-40CFB94BD374}" type="slidenum">
              <a:rPr lang="en-US" sz="1600" smtClean="0"/>
              <a:pPr/>
              <a:t>3</a:t>
            </a:fld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756178" y="2961741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State &amp; Federal Programs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01504" y="296174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Local Government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Solutions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4748" y="1285341"/>
            <a:ext cx="1554480" cy="1554480"/>
          </a:xfrm>
          <a:prstGeom prst="roundRect">
            <a:avLst>
              <a:gd name="adj" fmla="val 8792"/>
            </a:avLst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782499" y="1285341"/>
            <a:ext cx="1554480" cy="1554480"/>
          </a:xfrm>
          <a:prstGeom prst="roundRect">
            <a:avLst>
              <a:gd name="adj" fmla="val 8792"/>
            </a:avLst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820250" y="1285341"/>
            <a:ext cx="1554480" cy="1554480"/>
          </a:xfrm>
          <a:prstGeom prst="roundRect">
            <a:avLst>
              <a:gd name="adj" fmla="val 8792"/>
            </a:avLst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858000" y="1285341"/>
            <a:ext cx="1554480" cy="1554480"/>
          </a:xfrm>
          <a:prstGeom prst="roundRect">
            <a:avLst>
              <a:gd name="adj" fmla="val 8792"/>
            </a:avLst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45868" y="2708697"/>
            <a:ext cx="1552240" cy="131124"/>
          </a:xfrm>
          <a:custGeom>
            <a:avLst/>
            <a:gdLst>
              <a:gd name="connsiteX0" fmla="*/ 0 w 1552240"/>
              <a:gd name="connsiteY0" fmla="*/ 0 h 131124"/>
              <a:gd name="connsiteX1" fmla="*/ 1552240 w 1552240"/>
              <a:gd name="connsiteY1" fmla="*/ 0 h 131124"/>
              <a:gd name="connsiteX2" fmla="*/ 1542620 w 1552240"/>
              <a:gd name="connsiteY2" fmla="*/ 47652 h 131124"/>
              <a:gd name="connsiteX3" fmla="*/ 1416690 w 1552240"/>
              <a:gd name="connsiteY3" fmla="*/ 131124 h 131124"/>
              <a:gd name="connsiteX4" fmla="*/ 135550 w 1552240"/>
              <a:gd name="connsiteY4" fmla="*/ 131124 h 131124"/>
              <a:gd name="connsiteX5" fmla="*/ 9620 w 1552240"/>
              <a:gd name="connsiteY5" fmla="*/ 47652 h 13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240" h="131124">
                <a:moveTo>
                  <a:pt x="0" y="0"/>
                </a:moveTo>
                <a:lnTo>
                  <a:pt x="1552240" y="0"/>
                </a:lnTo>
                <a:lnTo>
                  <a:pt x="1542620" y="47652"/>
                </a:lnTo>
                <a:cubicBezTo>
                  <a:pt x="1521872" y="96705"/>
                  <a:pt x="1473301" y="131124"/>
                  <a:pt x="1416690" y="131124"/>
                </a:cubicBezTo>
                <a:lnTo>
                  <a:pt x="135550" y="131124"/>
                </a:lnTo>
                <a:cubicBezTo>
                  <a:pt x="78939" y="131124"/>
                  <a:pt x="30368" y="96705"/>
                  <a:pt x="9620" y="4765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784739" y="2708697"/>
            <a:ext cx="1552240" cy="131124"/>
          </a:xfrm>
          <a:custGeom>
            <a:avLst/>
            <a:gdLst>
              <a:gd name="connsiteX0" fmla="*/ 0 w 1552240"/>
              <a:gd name="connsiteY0" fmla="*/ 0 h 131124"/>
              <a:gd name="connsiteX1" fmla="*/ 1552240 w 1552240"/>
              <a:gd name="connsiteY1" fmla="*/ 0 h 131124"/>
              <a:gd name="connsiteX2" fmla="*/ 1542620 w 1552240"/>
              <a:gd name="connsiteY2" fmla="*/ 47652 h 131124"/>
              <a:gd name="connsiteX3" fmla="*/ 1416690 w 1552240"/>
              <a:gd name="connsiteY3" fmla="*/ 131124 h 131124"/>
              <a:gd name="connsiteX4" fmla="*/ 135550 w 1552240"/>
              <a:gd name="connsiteY4" fmla="*/ 131124 h 131124"/>
              <a:gd name="connsiteX5" fmla="*/ 9620 w 1552240"/>
              <a:gd name="connsiteY5" fmla="*/ 47652 h 13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240" h="131124">
                <a:moveTo>
                  <a:pt x="0" y="0"/>
                </a:moveTo>
                <a:lnTo>
                  <a:pt x="1552240" y="0"/>
                </a:lnTo>
                <a:lnTo>
                  <a:pt x="1542620" y="47652"/>
                </a:lnTo>
                <a:cubicBezTo>
                  <a:pt x="1521872" y="96705"/>
                  <a:pt x="1473301" y="131124"/>
                  <a:pt x="1416690" y="131124"/>
                </a:cubicBezTo>
                <a:lnTo>
                  <a:pt x="135550" y="131124"/>
                </a:lnTo>
                <a:cubicBezTo>
                  <a:pt x="78939" y="131124"/>
                  <a:pt x="30368" y="96705"/>
                  <a:pt x="9620" y="47652"/>
                </a:cubicBezTo>
                <a:close/>
              </a:path>
            </a:pathLst>
          </a:custGeom>
          <a:solidFill>
            <a:srgbClr val="C98F2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822490" y="2708697"/>
            <a:ext cx="1552240" cy="131124"/>
          </a:xfrm>
          <a:custGeom>
            <a:avLst/>
            <a:gdLst>
              <a:gd name="connsiteX0" fmla="*/ 0 w 1552240"/>
              <a:gd name="connsiteY0" fmla="*/ 0 h 131124"/>
              <a:gd name="connsiteX1" fmla="*/ 1552240 w 1552240"/>
              <a:gd name="connsiteY1" fmla="*/ 0 h 131124"/>
              <a:gd name="connsiteX2" fmla="*/ 1542620 w 1552240"/>
              <a:gd name="connsiteY2" fmla="*/ 47652 h 131124"/>
              <a:gd name="connsiteX3" fmla="*/ 1416690 w 1552240"/>
              <a:gd name="connsiteY3" fmla="*/ 131124 h 131124"/>
              <a:gd name="connsiteX4" fmla="*/ 135550 w 1552240"/>
              <a:gd name="connsiteY4" fmla="*/ 131124 h 131124"/>
              <a:gd name="connsiteX5" fmla="*/ 9620 w 1552240"/>
              <a:gd name="connsiteY5" fmla="*/ 47652 h 13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240" h="131124">
                <a:moveTo>
                  <a:pt x="0" y="0"/>
                </a:moveTo>
                <a:lnTo>
                  <a:pt x="1552240" y="0"/>
                </a:lnTo>
                <a:lnTo>
                  <a:pt x="1542620" y="47652"/>
                </a:lnTo>
                <a:cubicBezTo>
                  <a:pt x="1521872" y="96705"/>
                  <a:pt x="1473301" y="131124"/>
                  <a:pt x="1416690" y="131124"/>
                </a:cubicBezTo>
                <a:lnTo>
                  <a:pt x="135550" y="131124"/>
                </a:lnTo>
                <a:cubicBezTo>
                  <a:pt x="78939" y="131124"/>
                  <a:pt x="30368" y="96705"/>
                  <a:pt x="9620" y="47652"/>
                </a:cubicBezTo>
                <a:close/>
              </a:path>
            </a:pathLst>
          </a:custGeom>
          <a:solidFill>
            <a:srgbClr val="026B9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860240" y="2708697"/>
            <a:ext cx="1552240" cy="131124"/>
          </a:xfrm>
          <a:custGeom>
            <a:avLst/>
            <a:gdLst>
              <a:gd name="connsiteX0" fmla="*/ 0 w 1552240"/>
              <a:gd name="connsiteY0" fmla="*/ 0 h 131124"/>
              <a:gd name="connsiteX1" fmla="*/ 1552240 w 1552240"/>
              <a:gd name="connsiteY1" fmla="*/ 0 h 131124"/>
              <a:gd name="connsiteX2" fmla="*/ 1542620 w 1552240"/>
              <a:gd name="connsiteY2" fmla="*/ 47652 h 131124"/>
              <a:gd name="connsiteX3" fmla="*/ 1416690 w 1552240"/>
              <a:gd name="connsiteY3" fmla="*/ 131124 h 131124"/>
              <a:gd name="connsiteX4" fmla="*/ 135550 w 1552240"/>
              <a:gd name="connsiteY4" fmla="*/ 131124 h 131124"/>
              <a:gd name="connsiteX5" fmla="*/ 9620 w 1552240"/>
              <a:gd name="connsiteY5" fmla="*/ 47652 h 13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240" h="131124">
                <a:moveTo>
                  <a:pt x="0" y="0"/>
                </a:moveTo>
                <a:lnTo>
                  <a:pt x="1552240" y="0"/>
                </a:lnTo>
                <a:lnTo>
                  <a:pt x="1542620" y="47652"/>
                </a:lnTo>
                <a:cubicBezTo>
                  <a:pt x="1521872" y="96705"/>
                  <a:pt x="1473301" y="131124"/>
                  <a:pt x="1416690" y="131124"/>
                </a:cubicBezTo>
                <a:lnTo>
                  <a:pt x="135550" y="131124"/>
                </a:lnTo>
                <a:cubicBezTo>
                  <a:pt x="78939" y="131124"/>
                  <a:pt x="30368" y="96705"/>
                  <a:pt x="9620" y="47652"/>
                </a:cubicBezTo>
                <a:close/>
              </a:path>
            </a:pathLst>
          </a:custGeom>
          <a:solidFill>
            <a:srgbClr val="338D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724400" y="296174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Education &amp;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Training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81800" y="296174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Grant Writing and Management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6178" y="5410200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Technology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Services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01504" y="5410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Energy Solutions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Leadership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44748" y="3733800"/>
            <a:ext cx="1554480" cy="1554480"/>
          </a:xfrm>
          <a:prstGeom prst="roundRect">
            <a:avLst>
              <a:gd name="adj" fmla="val 8792"/>
            </a:avLst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782499" y="3733800"/>
            <a:ext cx="1554480" cy="1554480"/>
          </a:xfrm>
          <a:prstGeom prst="roundRect">
            <a:avLst>
              <a:gd name="adj" fmla="val 8792"/>
            </a:avLst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4820250" y="3733800"/>
            <a:ext cx="1554480" cy="1554480"/>
          </a:xfrm>
          <a:prstGeom prst="roundRect">
            <a:avLst>
              <a:gd name="adj" fmla="val 8792"/>
            </a:avLst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858000" y="3733800"/>
            <a:ext cx="1554480" cy="1554480"/>
          </a:xfrm>
          <a:prstGeom prst="roundRect">
            <a:avLst>
              <a:gd name="adj" fmla="val 8792"/>
            </a:avLst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45868" y="5157156"/>
            <a:ext cx="1552240" cy="131124"/>
          </a:xfrm>
          <a:custGeom>
            <a:avLst/>
            <a:gdLst>
              <a:gd name="connsiteX0" fmla="*/ 0 w 1552240"/>
              <a:gd name="connsiteY0" fmla="*/ 0 h 131124"/>
              <a:gd name="connsiteX1" fmla="*/ 1552240 w 1552240"/>
              <a:gd name="connsiteY1" fmla="*/ 0 h 131124"/>
              <a:gd name="connsiteX2" fmla="*/ 1542620 w 1552240"/>
              <a:gd name="connsiteY2" fmla="*/ 47652 h 131124"/>
              <a:gd name="connsiteX3" fmla="*/ 1416690 w 1552240"/>
              <a:gd name="connsiteY3" fmla="*/ 131124 h 131124"/>
              <a:gd name="connsiteX4" fmla="*/ 135550 w 1552240"/>
              <a:gd name="connsiteY4" fmla="*/ 131124 h 131124"/>
              <a:gd name="connsiteX5" fmla="*/ 9620 w 1552240"/>
              <a:gd name="connsiteY5" fmla="*/ 47652 h 13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240" h="131124">
                <a:moveTo>
                  <a:pt x="0" y="0"/>
                </a:moveTo>
                <a:lnTo>
                  <a:pt x="1552240" y="0"/>
                </a:lnTo>
                <a:lnTo>
                  <a:pt x="1542620" y="47652"/>
                </a:lnTo>
                <a:cubicBezTo>
                  <a:pt x="1521872" y="96705"/>
                  <a:pt x="1473301" y="131124"/>
                  <a:pt x="1416690" y="131124"/>
                </a:cubicBezTo>
                <a:lnTo>
                  <a:pt x="135550" y="131124"/>
                </a:lnTo>
                <a:cubicBezTo>
                  <a:pt x="78939" y="131124"/>
                  <a:pt x="30368" y="96705"/>
                  <a:pt x="9620" y="476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784739" y="5157156"/>
            <a:ext cx="1552240" cy="131124"/>
          </a:xfrm>
          <a:custGeom>
            <a:avLst/>
            <a:gdLst>
              <a:gd name="connsiteX0" fmla="*/ 0 w 1552240"/>
              <a:gd name="connsiteY0" fmla="*/ 0 h 131124"/>
              <a:gd name="connsiteX1" fmla="*/ 1552240 w 1552240"/>
              <a:gd name="connsiteY1" fmla="*/ 0 h 131124"/>
              <a:gd name="connsiteX2" fmla="*/ 1542620 w 1552240"/>
              <a:gd name="connsiteY2" fmla="*/ 47652 h 131124"/>
              <a:gd name="connsiteX3" fmla="*/ 1416690 w 1552240"/>
              <a:gd name="connsiteY3" fmla="*/ 131124 h 131124"/>
              <a:gd name="connsiteX4" fmla="*/ 135550 w 1552240"/>
              <a:gd name="connsiteY4" fmla="*/ 131124 h 131124"/>
              <a:gd name="connsiteX5" fmla="*/ 9620 w 1552240"/>
              <a:gd name="connsiteY5" fmla="*/ 47652 h 13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240" h="131124">
                <a:moveTo>
                  <a:pt x="0" y="0"/>
                </a:moveTo>
                <a:lnTo>
                  <a:pt x="1552240" y="0"/>
                </a:lnTo>
                <a:lnTo>
                  <a:pt x="1542620" y="47652"/>
                </a:lnTo>
                <a:cubicBezTo>
                  <a:pt x="1521872" y="96705"/>
                  <a:pt x="1473301" y="131124"/>
                  <a:pt x="1416690" y="131124"/>
                </a:cubicBezTo>
                <a:lnTo>
                  <a:pt x="135550" y="131124"/>
                </a:lnTo>
                <a:cubicBezTo>
                  <a:pt x="78939" y="131124"/>
                  <a:pt x="30368" y="96705"/>
                  <a:pt x="9620" y="47652"/>
                </a:cubicBezTo>
                <a:close/>
              </a:path>
            </a:pathLst>
          </a:custGeom>
          <a:solidFill>
            <a:srgbClr val="24779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822490" y="5157156"/>
            <a:ext cx="1552240" cy="131124"/>
          </a:xfrm>
          <a:custGeom>
            <a:avLst/>
            <a:gdLst>
              <a:gd name="connsiteX0" fmla="*/ 0 w 1552240"/>
              <a:gd name="connsiteY0" fmla="*/ 0 h 131124"/>
              <a:gd name="connsiteX1" fmla="*/ 1552240 w 1552240"/>
              <a:gd name="connsiteY1" fmla="*/ 0 h 131124"/>
              <a:gd name="connsiteX2" fmla="*/ 1542620 w 1552240"/>
              <a:gd name="connsiteY2" fmla="*/ 47652 h 131124"/>
              <a:gd name="connsiteX3" fmla="*/ 1416690 w 1552240"/>
              <a:gd name="connsiteY3" fmla="*/ 131124 h 131124"/>
              <a:gd name="connsiteX4" fmla="*/ 135550 w 1552240"/>
              <a:gd name="connsiteY4" fmla="*/ 131124 h 131124"/>
              <a:gd name="connsiteX5" fmla="*/ 9620 w 1552240"/>
              <a:gd name="connsiteY5" fmla="*/ 47652 h 13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240" h="131124">
                <a:moveTo>
                  <a:pt x="0" y="0"/>
                </a:moveTo>
                <a:lnTo>
                  <a:pt x="1552240" y="0"/>
                </a:lnTo>
                <a:lnTo>
                  <a:pt x="1542620" y="47652"/>
                </a:lnTo>
                <a:cubicBezTo>
                  <a:pt x="1521872" y="96705"/>
                  <a:pt x="1473301" y="131124"/>
                  <a:pt x="1416690" y="131124"/>
                </a:cubicBezTo>
                <a:lnTo>
                  <a:pt x="135550" y="131124"/>
                </a:lnTo>
                <a:cubicBezTo>
                  <a:pt x="78939" y="131124"/>
                  <a:pt x="30368" y="96705"/>
                  <a:pt x="9620" y="47652"/>
                </a:cubicBezTo>
                <a:close/>
              </a:path>
            </a:pathLst>
          </a:custGeom>
          <a:solidFill>
            <a:srgbClr val="23409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860240" y="5157156"/>
            <a:ext cx="1552240" cy="131124"/>
          </a:xfrm>
          <a:custGeom>
            <a:avLst/>
            <a:gdLst>
              <a:gd name="connsiteX0" fmla="*/ 0 w 1552240"/>
              <a:gd name="connsiteY0" fmla="*/ 0 h 131124"/>
              <a:gd name="connsiteX1" fmla="*/ 1552240 w 1552240"/>
              <a:gd name="connsiteY1" fmla="*/ 0 h 131124"/>
              <a:gd name="connsiteX2" fmla="*/ 1542620 w 1552240"/>
              <a:gd name="connsiteY2" fmla="*/ 47652 h 131124"/>
              <a:gd name="connsiteX3" fmla="*/ 1416690 w 1552240"/>
              <a:gd name="connsiteY3" fmla="*/ 131124 h 131124"/>
              <a:gd name="connsiteX4" fmla="*/ 135550 w 1552240"/>
              <a:gd name="connsiteY4" fmla="*/ 131124 h 131124"/>
              <a:gd name="connsiteX5" fmla="*/ 9620 w 1552240"/>
              <a:gd name="connsiteY5" fmla="*/ 47652 h 13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240" h="131124">
                <a:moveTo>
                  <a:pt x="0" y="0"/>
                </a:moveTo>
                <a:lnTo>
                  <a:pt x="1552240" y="0"/>
                </a:lnTo>
                <a:lnTo>
                  <a:pt x="1542620" y="47652"/>
                </a:lnTo>
                <a:cubicBezTo>
                  <a:pt x="1521872" y="96705"/>
                  <a:pt x="1473301" y="131124"/>
                  <a:pt x="1416690" y="131124"/>
                </a:cubicBezTo>
                <a:lnTo>
                  <a:pt x="135550" y="131124"/>
                </a:lnTo>
                <a:cubicBezTo>
                  <a:pt x="78939" y="131124"/>
                  <a:pt x="30368" y="96705"/>
                  <a:pt x="9620" y="4765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724400" y="5410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Quality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Assurance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12148" y="5410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Disaster Preparedness </a:t>
            </a:r>
            <a:b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&amp; Recovery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705" y="4038600"/>
            <a:ext cx="829128" cy="99983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96" y="4114800"/>
            <a:ext cx="743776" cy="81693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22" y="1828800"/>
            <a:ext cx="920576" cy="64623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743776" cy="70110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90" y="4038600"/>
            <a:ext cx="914400" cy="91378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914400" cy="87432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62" y="1560127"/>
            <a:ext cx="808103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44" y="3954760"/>
            <a:ext cx="914400" cy="102746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483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DBA46F6-A1C5-6443-8415-E62B1368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12" y="1207837"/>
            <a:ext cx="8458199" cy="2103954"/>
          </a:xfrm>
        </p:spPr>
        <p:txBody>
          <a:bodyPr/>
          <a:lstStyle/>
          <a:p>
            <a:r>
              <a:rPr lang="en-US" sz="2300" dirty="0" smtClean="0"/>
              <a:t>Local governments on the front lines of disaster resilience.</a:t>
            </a:r>
          </a:p>
          <a:p>
            <a:pPr lvl="1"/>
            <a:r>
              <a:rPr lang="en-US" sz="2300" dirty="0" smtClean="0"/>
              <a:t>Tasked with providing day-to-day life safety and quality of life.</a:t>
            </a:r>
          </a:p>
          <a:p>
            <a:pPr lvl="1"/>
            <a:r>
              <a:rPr lang="en-US" sz="2300" dirty="0" smtClean="0"/>
              <a:t>Responsible for first 72 hours of response after a disaster event.</a:t>
            </a:r>
            <a:endParaRPr lang="en-US" sz="2300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A06CFBA-82E4-A44C-BA97-9E389F7F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Small and mid-sized cities?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10599" y="6460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6" name="Picture 4" descr="Image result for naco resilient counties">
            <a:extLst>
              <a:ext uri="{FF2B5EF4-FFF2-40B4-BE49-F238E27FC236}">
                <a16:creationId xmlns:a16="http://schemas.microsoft.com/office/drawing/2014/main" xmlns="" id="{BDFE44B6-7A75-424A-8040-6206099F313A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45" y="2743200"/>
            <a:ext cx="4330653" cy="314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" y="2839474"/>
            <a:ext cx="3886199" cy="376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</a:rPr>
              <a:t>Resilience planning and action often constrained by lack of resources and capital.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</a:rPr>
              <a:t>Leaving smaller communities out of the resilience movement can exasperate the urban/rural divide.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case for resilience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04801" y="1143001"/>
            <a:ext cx="8610599" cy="2209800"/>
          </a:xfrm>
        </p:spPr>
        <p:txBody>
          <a:bodyPr/>
          <a:lstStyle/>
          <a:p>
            <a:r>
              <a:rPr lang="en-US" dirty="0" smtClean="0"/>
              <a:t>Tremendous Economic Losses for Small Businesses After Disaster</a:t>
            </a:r>
          </a:p>
          <a:p>
            <a:pPr lvl="1"/>
            <a:r>
              <a:rPr lang="en-US" dirty="0" smtClean="0"/>
              <a:t>The U.S. Chamber of Commerce Foundation estimates losses for:</a:t>
            </a:r>
          </a:p>
          <a:p>
            <a:pPr lvl="2"/>
            <a:r>
              <a:rPr lang="en-US" dirty="0" smtClean="0"/>
              <a:t>Small Businesses (&lt; 500 employees): $3,000 per day</a:t>
            </a:r>
          </a:p>
          <a:p>
            <a:pPr lvl="2"/>
            <a:r>
              <a:rPr lang="en-US" dirty="0" smtClean="0"/>
              <a:t>Midsize Business: $23,000 per day</a:t>
            </a:r>
          </a:p>
          <a:p>
            <a:pPr lvl="2"/>
            <a:r>
              <a:rPr lang="en-US" dirty="0" smtClean="0"/>
              <a:t>Large Businesses: (&gt; 1,000 employees): $84,000 per hour</a:t>
            </a:r>
            <a:r>
              <a:rPr lang="en-US" sz="1600" dirty="0" smtClean="0"/>
              <a:t>*</a:t>
            </a:r>
          </a:p>
          <a:p>
            <a:pPr lvl="1"/>
            <a:r>
              <a:rPr lang="en-US" dirty="0" smtClean="0"/>
              <a:t>Majority of small business will not survive a major disaster</a:t>
            </a:r>
          </a:p>
          <a:p>
            <a:pPr lvl="2"/>
            <a:r>
              <a:rPr lang="en-US" dirty="0" smtClean="0"/>
              <a:t>FEMA estimates 40-60% of small businesses will never </a:t>
            </a:r>
            <a:r>
              <a:rPr lang="en-US" dirty="0" err="1" smtClean="0"/>
              <a:t>reoper</a:t>
            </a:r>
            <a:r>
              <a:rPr lang="en-US" dirty="0" smtClean="0"/>
              <a:t> their doors following a disaster</a:t>
            </a:r>
            <a:r>
              <a:rPr lang="en-US" sz="1600" dirty="0" smtClean="0"/>
              <a:t>.**</a:t>
            </a:r>
          </a:p>
          <a:p>
            <a:pPr lvl="2"/>
            <a:r>
              <a:rPr lang="en-US" dirty="0" smtClean="0"/>
              <a:t>90% of small companies fail within a year unless they can resume operations within 5 days</a:t>
            </a:r>
            <a:r>
              <a:rPr lang="en-US" sz="1600" dirty="0" smtClean="0"/>
              <a:t>.**</a:t>
            </a:r>
          </a:p>
          <a:p>
            <a:pPr marL="114300" indent="0">
              <a:buNone/>
            </a:pPr>
            <a:r>
              <a:rPr lang="en-US" sz="1600" dirty="0" smtClean="0"/>
              <a:t>* </a:t>
            </a:r>
          </a:p>
          <a:p>
            <a:pPr marL="114300" indent="0">
              <a:buNone/>
            </a:pPr>
            <a:r>
              <a:rPr lang="en-US" sz="1600" dirty="0" smtClean="0"/>
              <a:t>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DF9D2D-1A16-4C9A-A9C3-40CFB94BD374}" type="slidenum">
              <a:rPr lang="en-US" sz="1400" smtClean="0"/>
              <a:pPr/>
              <a:t>5</a:t>
            </a:fld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675" y="5318005"/>
            <a:ext cx="605152" cy="53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707519"/>
            <a:ext cx="5945363" cy="286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11" y="5994102"/>
            <a:ext cx="5945363" cy="4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community resilience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DF9D2D-1A16-4C9A-A9C3-40CFB94BD374}" type="slidenum">
              <a:rPr lang="en-US" sz="1800" smtClean="0"/>
              <a:pPr/>
              <a:t>6</a:t>
            </a:fld>
            <a:endParaRPr lang="en-US" sz="1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18855985"/>
              </p:ext>
            </p:extLst>
          </p:nvPr>
        </p:nvGraphicFramePr>
        <p:xfrm>
          <a:off x="152401" y="914400"/>
          <a:ext cx="86106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13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community resilience -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04800" y="1442561"/>
            <a:ext cx="8458199" cy="4983163"/>
          </a:xfrm>
        </p:spPr>
        <p:txBody>
          <a:bodyPr/>
          <a:lstStyle/>
          <a:p>
            <a:r>
              <a:rPr lang="en-US" b="1" dirty="0" smtClean="0"/>
              <a:t>CRAFT</a:t>
            </a:r>
            <a:r>
              <a:rPr lang="en-US" dirty="0" smtClean="0"/>
              <a:t> – Community Resilience Assessment Framework and Tools</a:t>
            </a:r>
          </a:p>
          <a:p>
            <a:pPr lvl="1"/>
            <a:r>
              <a:rPr lang="en-US" dirty="0"/>
              <a:t>A platform for small communities to assess, and in turn, strengthen their social, economic, and governance resilience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Grant Management </a:t>
            </a:r>
            <a:r>
              <a:rPr lang="en-US" dirty="0" smtClean="0"/>
              <a:t> (</a:t>
            </a:r>
            <a:r>
              <a:rPr lang="en-US" i="1" dirty="0" smtClean="0"/>
              <a:t>New</a:t>
            </a:r>
            <a:r>
              <a:rPr lang="en-US" dirty="0" smtClean="0"/>
              <a:t> NFBPA Member-Benefit) </a:t>
            </a:r>
          </a:p>
          <a:p>
            <a:pPr lvl="1"/>
            <a:r>
              <a:rPr lang="en-US" dirty="0" smtClean="0"/>
              <a:t>Needs Assessments and Funding Identification</a:t>
            </a:r>
          </a:p>
          <a:p>
            <a:pPr lvl="1"/>
            <a:r>
              <a:rPr lang="en-US" dirty="0" smtClean="0"/>
              <a:t>Proposal Development</a:t>
            </a:r>
          </a:p>
          <a:p>
            <a:pPr lvl="1"/>
            <a:r>
              <a:rPr lang="en-US" dirty="0" smtClean="0"/>
              <a:t>Grant Management</a:t>
            </a:r>
          </a:p>
          <a:p>
            <a:pPr lvl="1"/>
            <a:r>
              <a:rPr lang="en-US" dirty="0" smtClean="0"/>
              <a:t>Compliance and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DF9D2D-1A16-4C9A-A9C3-40CFB94BD374}" type="slidenum">
              <a:rPr lang="en-US" sz="1800" smtClean="0"/>
              <a:pPr/>
              <a:t>7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47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DBA46F6-A1C5-6443-8415-E62B1368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295400"/>
            <a:ext cx="8458199" cy="4983163"/>
          </a:xfrm>
        </p:spPr>
        <p:txBody>
          <a:bodyPr/>
          <a:lstStyle/>
          <a:p>
            <a:r>
              <a:rPr lang="en-US" b="1" dirty="0" smtClean="0"/>
              <a:t>IBTS </a:t>
            </a:r>
            <a:r>
              <a:rPr lang="en-US" b="1" dirty="0" err="1" smtClean="0"/>
              <a:t>OnHAND</a:t>
            </a:r>
            <a:endParaRPr lang="en-US" b="1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A06CFBA-82E4-A44C-BA97-9E389F7F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Building community resilience - resources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10599" y="6460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93" y="1888093"/>
            <a:ext cx="87310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FD74C83-DB2A-E042-9280-9C915E91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Norristown, pa case study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10599" y="646009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1" y="1143000"/>
            <a:ext cx="5486400" cy="610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</a:rPr>
              <a:t>Small Cities Resilience Competition (IBTS and NLC</a:t>
            </a:r>
            <a:r>
              <a:rPr lang="en-US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endParaRPr lang="en-US" sz="2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Public, private, and civil society stakeholders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Process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Baseline Assessment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Project Impact Analysis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Recommendations for Implementation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Resilience Planning Workshop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Financial Education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Action Plan</a:t>
            </a: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</a:pPr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Shape 3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1143000"/>
            <a:ext cx="3657601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5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TSTheme">
  <a:themeElements>
    <a:clrScheme name="Custom 1">
      <a:dk1>
        <a:sysClr val="windowText" lastClr="000000"/>
      </a:dk1>
      <a:lt1>
        <a:sysClr val="window" lastClr="FFFFFF"/>
      </a:lt1>
      <a:dk2>
        <a:srgbClr val="234091"/>
      </a:dk2>
      <a:lt2>
        <a:srgbClr val="234091"/>
      </a:lt2>
      <a:accent1>
        <a:srgbClr val="234091"/>
      </a:accent1>
      <a:accent2>
        <a:srgbClr val="BFBFBF"/>
      </a:accent2>
      <a:accent3>
        <a:srgbClr val="D8D8D8"/>
      </a:accent3>
      <a:accent4>
        <a:srgbClr val="9FAECD"/>
      </a:accent4>
      <a:accent5>
        <a:srgbClr val="7F7F7F"/>
      </a:accent5>
      <a:accent6>
        <a:srgbClr val="BFBFBF"/>
      </a:accent6>
      <a:hlink>
        <a:srgbClr val="234091"/>
      </a:hlink>
      <a:folHlink>
        <a:srgbClr val="2477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BTSPowerPoint2015" id="{9FF905F4-A110-4BA3-B535-30F1DB3B16C1}" vid="{D33EA0C3-AA3C-4608-9BB9-932F72C34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6AEE62236C2741ACFAD72170AA00BC" ma:contentTypeVersion="3" ma:contentTypeDescription="Create a new document." ma:contentTypeScope="" ma:versionID="aea54015b311f773f4a5b284d602b3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1993787acba8760dc9e0f2dbae6c6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339535-172E-435F-8B3E-A2801149E6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3523696-E369-498E-BCC7-E3BB8DF812F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CDD2D24-DA16-4335-905D-EF4AC942A7E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AA729FC-A5D7-4B90-8E67-78FB6270209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00FB5BA8-A249-40BA-9DAB-4B59A98F9878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DDD85FDE-0C35-4A78-BEF8-0838F991E7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IBTSPowerPoint2015</Template>
  <TotalTime>2607</TotalTime>
  <Words>561</Words>
  <Application>Microsoft Office PowerPoint</Application>
  <PresentationFormat>On-screen Show (4:3)</PresentationFormat>
  <Paragraphs>109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IBTSTheme</vt:lpstr>
      <vt:lpstr>PowerPoint Presentation</vt:lpstr>
      <vt:lpstr>The Institute for building technology and safety</vt:lpstr>
      <vt:lpstr>WHAT WE DO</vt:lpstr>
      <vt:lpstr>Why Small and mid-sized cities?</vt:lpstr>
      <vt:lpstr>The business case for resilience</vt:lpstr>
      <vt:lpstr>Building community resilience</vt:lpstr>
      <vt:lpstr>Building community resilience - resources</vt:lpstr>
      <vt:lpstr>Building community resilience - resources</vt:lpstr>
      <vt:lpstr>Norristown, pa case study</vt:lpstr>
      <vt:lpstr>PowerPoint Presentation</vt:lpstr>
      <vt:lpstr>Louisiana Case study</vt:lpstr>
      <vt:lpstr>Regional shared services in la</vt:lpstr>
      <vt:lpstr>Patrick Howell, Community Resilience Program Manager 45207 Research Place  Ashburn, VA 20147 phowell@ibts.org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Waddle</dc:creator>
  <cp:lastModifiedBy>Marcia Conner</cp:lastModifiedBy>
  <cp:revision>300</cp:revision>
  <dcterms:created xsi:type="dcterms:W3CDTF">2015-12-31T16:55:08Z</dcterms:created>
  <dcterms:modified xsi:type="dcterms:W3CDTF">2019-04-03T14:24:17Z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0x010100EC6AEE62236C2741ACFAD72170AA00BC</vt:lpwstr>
  </property>
</Properties>
</file>