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4/18/2018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934420"/>
            <a:ext cx="8305800" cy="1143000"/>
          </a:xfrm>
        </p:spPr>
        <p:txBody>
          <a:bodyPr/>
          <a:lstStyle/>
          <a:p>
            <a:r>
              <a:rPr lang="en-US" dirty="0"/>
              <a:t>Rachelle </a:t>
            </a:r>
            <a:r>
              <a:rPr lang="en-US" dirty="0" err="1"/>
              <a:t>Louidor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43131"/>
            <a:ext cx="8305800" cy="2508189"/>
          </a:xfrm>
        </p:spPr>
        <p:txBody>
          <a:bodyPr/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Deaf/Hard-of-Hearing: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2500" b="1" dirty="0">
                <a:effectLst/>
              </a:rPr>
              <a:t>A guide to providing Comprehensive HIV/AIDS Awareness </a:t>
            </a:r>
            <a:endParaRPr lang="en-US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012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11429"/>
            <a:ext cx="9144000" cy="6246571"/>
          </a:xfrm>
        </p:spPr>
        <p:txBody>
          <a:bodyPr/>
          <a:lstStyle/>
          <a:p>
            <a:r>
              <a:rPr lang="en-US" dirty="0"/>
              <a:t>“vulnerable minority” </a:t>
            </a:r>
          </a:p>
          <a:p>
            <a:r>
              <a:rPr lang="en-US" dirty="0" smtClean="0"/>
              <a:t>lack </a:t>
            </a:r>
            <a:r>
              <a:rPr lang="en-US" dirty="0"/>
              <a:t>of information and education leads to risky behaviors </a:t>
            </a:r>
          </a:p>
          <a:p>
            <a:r>
              <a:rPr lang="en-US" dirty="0"/>
              <a:t>imamate the negative social behaviors of their hearing peers in order to fit in </a:t>
            </a:r>
          </a:p>
          <a:p>
            <a:r>
              <a:rPr lang="en-US" dirty="0"/>
              <a:t>lower education and lower annual household </a:t>
            </a:r>
            <a:r>
              <a:rPr lang="en-US" dirty="0" smtClean="0"/>
              <a:t>income = </a:t>
            </a:r>
            <a:r>
              <a:rPr lang="en-US" dirty="0"/>
              <a:t>lower testing rate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8143" y="0"/>
            <a:ext cx="5245857" cy="1219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300" b="1" dirty="0" smtClean="0">
                <a:solidFill>
                  <a:srgbClr val="660066"/>
                </a:solidFill>
                <a:latin typeface="Chalkduster"/>
                <a:cs typeface="Chalkduster"/>
              </a:rPr>
              <a:t/>
            </a:r>
            <a:br>
              <a:rPr lang="en-US" sz="3300" b="1" dirty="0" smtClean="0">
                <a:solidFill>
                  <a:srgbClr val="660066"/>
                </a:solidFill>
                <a:latin typeface="Chalkduster"/>
                <a:cs typeface="Chalkduster"/>
              </a:rPr>
            </a:br>
            <a:r>
              <a:rPr lang="en-US" sz="3300" b="1" dirty="0" smtClean="0">
                <a:solidFill>
                  <a:srgbClr val="660066"/>
                </a:solidFill>
                <a:latin typeface="Chalkduster"/>
                <a:cs typeface="Chalkduster"/>
              </a:rPr>
              <a:t>D/HH African-Americans &amp; HIV</a:t>
            </a:r>
            <a:endParaRPr lang="en-US" sz="3300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05" y="3722788"/>
            <a:ext cx="3135212" cy="3135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3471" y="3168790"/>
            <a:ext cx="3680530" cy="55399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Ideal Situation</a:t>
            </a:r>
            <a:endParaRPr lang="en-US" sz="30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5825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312" y="1117034"/>
            <a:ext cx="9061688" cy="5740966"/>
          </a:xfrm>
        </p:spPr>
        <p:txBody>
          <a:bodyPr>
            <a:normAutofit/>
          </a:bodyPr>
          <a:lstStyle/>
          <a:p>
            <a:r>
              <a:rPr lang="en-US" dirty="0"/>
              <a:t>Doctors’ office should be equipped with different videos in sign language to help answer common questions about testing, the disease and resources </a:t>
            </a:r>
          </a:p>
          <a:p>
            <a:r>
              <a:rPr lang="en-US" dirty="0"/>
              <a:t>host community classes to educate D/HH individuals. </a:t>
            </a:r>
          </a:p>
          <a:p>
            <a:r>
              <a:rPr lang="en-US" dirty="0" smtClean="0"/>
              <a:t>Create </a:t>
            </a:r>
            <a:r>
              <a:rPr lang="en-US" dirty="0"/>
              <a:t>pamphlets and other written materials at a 4th – 5th grade level and include a lot of visuals </a:t>
            </a:r>
          </a:p>
          <a:p>
            <a:r>
              <a:rPr lang="en-US" dirty="0"/>
              <a:t>Materials should be created with D/HH individuals </a:t>
            </a:r>
          </a:p>
          <a:p>
            <a:r>
              <a:rPr lang="en-US" dirty="0"/>
              <a:t>Videos should be created in Sign Language for schools and communities. </a:t>
            </a: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/>
              <a:t>fairs at local D/HH events where HIV/AIDS is shared with the D/HH community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1999" y="-457"/>
            <a:ext cx="5312001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500" b="1" dirty="0" smtClean="0">
                <a:solidFill>
                  <a:srgbClr val="660066"/>
                </a:solidFill>
                <a:latin typeface="Chalkduster"/>
                <a:cs typeface="Chalkduster"/>
              </a:rPr>
              <a:t>Proposals/Recommendations</a:t>
            </a:r>
            <a:endParaRPr lang="en-US" sz="3500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2852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316" r="316"/>
          <a:stretch>
            <a:fillRect/>
          </a:stretch>
        </p:blipFill>
        <p:spPr>
          <a:xfrm>
            <a:off x="457200" y="317500"/>
            <a:ext cx="8537575" cy="63261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8887" y="-1"/>
            <a:ext cx="3335113" cy="105824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66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halkduster"/>
                <a:cs typeface="Chalkduster"/>
              </a:rPr>
              <a:t>Fun Fact</a:t>
            </a:r>
            <a:endParaRPr lang="en-US" sz="5000" b="1" dirty="0">
              <a:solidFill>
                <a:srgbClr val="66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70363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1458" t="-107210" r="-194050" b="-118088"/>
          <a:stretch/>
        </p:blipFill>
        <p:spPr>
          <a:xfrm>
            <a:off x="-81819" y="73325"/>
            <a:ext cx="9271257" cy="7219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39" y="393264"/>
            <a:ext cx="1970144" cy="19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884" y="4869267"/>
            <a:ext cx="2106154" cy="1739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5072" y="4315269"/>
            <a:ext cx="275892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ASL ≠ English</a:t>
            </a:r>
            <a:endParaRPr lang="en-US" sz="30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905" y="258763"/>
            <a:ext cx="3387133" cy="2504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60" y="4450842"/>
            <a:ext cx="3238906" cy="2157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3325"/>
            <a:ext cx="3589477" cy="26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83" y="1117034"/>
            <a:ext cx="8842679" cy="5643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D/HH – Deaf/Hard-of-Hearing Individual</a:t>
            </a:r>
          </a:p>
          <a:p>
            <a:pPr lvl="1"/>
            <a:r>
              <a:rPr lang="en-US" dirty="0" smtClean="0"/>
              <a:t>Someone with a moderate to profound hearing loss in 1 or both ears</a:t>
            </a:r>
            <a:endParaRPr lang="en-US" dirty="0"/>
          </a:p>
          <a:p>
            <a:r>
              <a:rPr lang="en-US" dirty="0" smtClean="0"/>
              <a:t>Types of Education available for D/HH</a:t>
            </a:r>
            <a:endParaRPr lang="en-US" dirty="0"/>
          </a:p>
          <a:p>
            <a:pPr lvl="1"/>
            <a:r>
              <a:rPr lang="en-US" dirty="0" smtClean="0"/>
              <a:t>Mainstream – Neighborhood/County Public school, integrated with hearing students &amp; has an interpreter</a:t>
            </a:r>
          </a:p>
          <a:p>
            <a:pPr lvl="1"/>
            <a:r>
              <a:rPr lang="en-US" dirty="0" smtClean="0"/>
              <a:t>Residential School – School for the Deaf, all Deaf/Sign all the time</a:t>
            </a:r>
          </a:p>
          <a:p>
            <a:r>
              <a:rPr lang="en-US" dirty="0" smtClean="0"/>
              <a:t>Interpreter</a:t>
            </a:r>
            <a:endParaRPr lang="en-US" dirty="0"/>
          </a:p>
          <a:p>
            <a:pPr lvl="1"/>
            <a:r>
              <a:rPr lang="en-US" dirty="0"/>
              <a:t>Someone </a:t>
            </a:r>
            <a:r>
              <a:rPr lang="en-US" dirty="0" smtClean="0"/>
              <a:t>who bridges the gap of communication between D/HH and hearing environment</a:t>
            </a:r>
          </a:p>
          <a:p>
            <a:r>
              <a:rPr lang="en-US" dirty="0" smtClean="0"/>
              <a:t>CDC HIV/AIDS Subgroups</a:t>
            </a:r>
            <a:endParaRPr lang="en-US" dirty="0"/>
          </a:p>
          <a:p>
            <a:pPr lvl="1"/>
            <a:r>
              <a:rPr lang="en-US" dirty="0" smtClean="0"/>
              <a:t>Certain groups highlighted on the CDC website because they </a:t>
            </a:r>
            <a:r>
              <a:rPr lang="en-US" dirty="0"/>
              <a:t>are at higher risk for HIV and merit special consideration because of particular risk factors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1199" y="248979"/>
            <a:ext cx="2960225" cy="74841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Key Terms</a:t>
            </a: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1326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59" y="750469"/>
            <a:ext cx="8795643" cy="5916459"/>
          </a:xfrm>
        </p:spPr>
        <p:txBody>
          <a:bodyPr/>
          <a:lstStyle/>
          <a:p>
            <a:r>
              <a:rPr lang="en-US" dirty="0" smtClean="0"/>
              <a:t>ASL – American Sign Language</a:t>
            </a:r>
            <a:endParaRPr lang="en-US" dirty="0"/>
          </a:p>
          <a:p>
            <a:pPr lvl="1"/>
            <a:r>
              <a:rPr lang="en-US" dirty="0" smtClean="0"/>
              <a:t>A language completely DIFFERENT from English.  ASL ≠ English on the hands</a:t>
            </a:r>
            <a:endParaRPr lang="en-US" dirty="0"/>
          </a:p>
          <a:p>
            <a:r>
              <a:rPr lang="en-US" dirty="0" smtClean="0"/>
              <a:t>Big D </a:t>
            </a:r>
            <a:r>
              <a:rPr lang="en-US" dirty="0" err="1" smtClean="0"/>
              <a:t>vs</a:t>
            </a:r>
            <a:r>
              <a:rPr lang="en-US" dirty="0" smtClean="0"/>
              <a:t> Little d &amp; D-O-D</a:t>
            </a:r>
            <a:endParaRPr lang="en-US" dirty="0"/>
          </a:p>
          <a:p>
            <a:pPr lvl="1"/>
            <a:r>
              <a:rPr lang="en-US" dirty="0" smtClean="0"/>
              <a:t>D – cultural group, d – medical disability, D-O-D: Deaf of Deaf – 1 or both parents are D/HH</a:t>
            </a:r>
          </a:p>
          <a:p>
            <a:r>
              <a:rPr lang="en-US" dirty="0" smtClean="0"/>
              <a:t>HIPAA - </a:t>
            </a:r>
            <a:r>
              <a:rPr lang="en-US" sz="2000" dirty="0"/>
              <a:t>Health Insurance Portability and Accountability Act of 1996</a:t>
            </a:r>
          </a:p>
          <a:p>
            <a:pPr lvl="1"/>
            <a:r>
              <a:rPr lang="en-US" dirty="0" smtClean="0"/>
              <a:t>Information Privacy/Confidentiality between doctor &amp; patient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07491" y="2056"/>
            <a:ext cx="3336509" cy="74841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Key Terms</a:t>
            </a:r>
            <a:r>
              <a:rPr lang="en-US" sz="1100" dirty="0" smtClean="0">
                <a:solidFill>
                  <a:srgbClr val="660066"/>
                </a:solidFill>
                <a:latin typeface="Chalkduster"/>
                <a:cs typeface="Chalkduster"/>
              </a:rPr>
              <a:t>(cont.)</a:t>
            </a:r>
            <a:endParaRPr lang="en-US" sz="1100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9364"/>
            <a:ext cx="9144000" cy="24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179" y="117583"/>
            <a:ext cx="8819160" cy="6525829"/>
          </a:xfrm>
          <a:solidFill>
            <a:srgbClr val="A6A6A6"/>
          </a:solidFill>
        </p:spPr>
        <p:txBody>
          <a:bodyPr/>
          <a:lstStyle/>
          <a:p>
            <a:pPr marL="0" indent="0">
              <a:buNone/>
            </a:pPr>
            <a:r>
              <a:rPr lang="en-US" sz="3000" b="1" i="1" dirty="0" smtClean="0">
                <a:solidFill>
                  <a:srgbClr val="000090"/>
                </a:solidFill>
                <a:latin typeface="Chalkboard"/>
                <a:cs typeface="Chalkboard"/>
              </a:rPr>
              <a:t>Confidentiality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3000" b="1" i="1" dirty="0" smtClean="0">
                <a:solidFill>
                  <a:srgbClr val="000090"/>
                </a:solidFill>
                <a:latin typeface="Chalkboard"/>
                <a:cs typeface="Chalkboard"/>
              </a:rPr>
              <a:t>Education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endParaRPr lang="en-US" dirty="0" smtClean="0"/>
          </a:p>
          <a:p>
            <a:pPr marL="0" indent="0" algn="r">
              <a:buNone/>
            </a:pPr>
            <a:r>
              <a:rPr lang="en-US" sz="3000" b="1" i="1" dirty="0" smtClean="0">
                <a:solidFill>
                  <a:srgbClr val="000090"/>
                </a:solidFill>
                <a:latin typeface="Chalkboard"/>
                <a:cs typeface="Chalkboard"/>
              </a:rPr>
              <a:t>Information Dissemination</a:t>
            </a:r>
            <a:endParaRPr lang="en-US" sz="3000" b="1" i="1" dirty="0">
              <a:solidFill>
                <a:srgbClr val="000090"/>
              </a:solidFill>
              <a:latin typeface="Chalkboard"/>
              <a:cs typeface="Chalkboar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780" y="34817"/>
            <a:ext cx="4277220" cy="1219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Chalkduster"/>
                <a:cs typeface="Chalkduster"/>
              </a:rPr>
              <a:t>Barriers to Being Healthy</a:t>
            </a:r>
            <a:endParaRPr lang="en-US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4" y="749218"/>
            <a:ext cx="2326580" cy="1542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4" y="2291842"/>
            <a:ext cx="2605566" cy="2368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014" y="2087055"/>
            <a:ext cx="3558530" cy="1881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031" y="4972387"/>
            <a:ext cx="2504857" cy="167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312" y="4972387"/>
            <a:ext cx="2415491" cy="15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7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900" y="881869"/>
            <a:ext cx="8944099" cy="5820334"/>
          </a:xfrm>
        </p:spPr>
        <p:txBody>
          <a:bodyPr/>
          <a:lstStyle/>
          <a:p>
            <a:r>
              <a:rPr lang="en-US" dirty="0" smtClean="0"/>
              <a:t>Communication/Language Barriers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Interpreter present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213" y="0"/>
            <a:ext cx="4350787" cy="7954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  <a:t>Confidentiality</a:t>
            </a:r>
            <a:endParaRPr lang="en-US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13" y="1368742"/>
            <a:ext cx="2935309" cy="2201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68" y="3359153"/>
            <a:ext cx="2582506" cy="33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520" y="4639937"/>
            <a:ext cx="5175480" cy="2218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0035" y="4055161"/>
            <a:ext cx="3680530" cy="55399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Ideal Situation</a:t>
            </a:r>
            <a:endParaRPr lang="en-US" sz="30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2453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099"/>
            <a:ext cx="8686800" cy="59549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Limited information accessible to D/HH</a:t>
            </a:r>
          </a:p>
          <a:p>
            <a:r>
              <a:rPr lang="en-US" dirty="0" smtClean="0"/>
              <a:t>HIV/AIDS resources 8</a:t>
            </a:r>
            <a:r>
              <a:rPr lang="en-US" baseline="30000" dirty="0" smtClean="0"/>
              <a:t>th</a:t>
            </a:r>
            <a:r>
              <a:rPr lang="en-US" dirty="0" smtClean="0"/>
              <a:t> grade level w/ jargon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7136" y="37332"/>
            <a:ext cx="3806864" cy="8895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660066"/>
                </a:solidFill>
                <a:latin typeface="Chalkduster"/>
                <a:cs typeface="Chalkduster"/>
              </a:rPr>
              <a:t>Education</a:t>
            </a:r>
            <a:endParaRPr lang="en-US" sz="5000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31753" y="2845754"/>
            <a:ext cx="2944492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2851" y="3359509"/>
            <a:ext cx="3680530" cy="55399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Ideal Situation</a:t>
            </a:r>
            <a:endParaRPr lang="en-US" sz="30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3" y="2056856"/>
            <a:ext cx="4063998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" y="258682"/>
            <a:ext cx="9054339" cy="659931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Cultural needs not taken into consideration</a:t>
            </a:r>
          </a:p>
          <a:p>
            <a:r>
              <a:rPr lang="en-US" dirty="0" smtClean="0"/>
              <a:t>Materials geared towards hearing population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6326" y="0"/>
            <a:ext cx="4547674" cy="1219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  <a:latin typeface="Chalkduster"/>
                <a:cs typeface="Chalkduster"/>
              </a:rPr>
              <a:t>Information Dissemination</a:t>
            </a:r>
            <a:endParaRPr lang="en-US" b="1" dirty="0">
              <a:solidFill>
                <a:srgbClr val="660066"/>
              </a:solidFill>
              <a:latin typeface="Chalkduster"/>
              <a:cs typeface="Chalkdus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81" y="3127695"/>
            <a:ext cx="6075119" cy="3730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2851" y="2546830"/>
            <a:ext cx="3680530" cy="553998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halkboard"/>
                <a:cs typeface="Chalkboard"/>
              </a:rPr>
              <a:t>Ideal Situation</a:t>
            </a:r>
            <a:endParaRPr lang="en-US" sz="30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83803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512</TotalTime>
  <Words>337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Chalkboard</vt:lpstr>
      <vt:lpstr>Chalkduster</vt:lpstr>
      <vt:lpstr>Constantia</vt:lpstr>
      <vt:lpstr>Wingdings 2</vt:lpstr>
      <vt:lpstr>Paper</vt:lpstr>
      <vt:lpstr>  Deaf/Hard-of-Hearing:   A guide to providing Comprehensive HIV/AIDS Awareness </vt:lpstr>
      <vt:lpstr>Fun Fact</vt:lpstr>
      <vt:lpstr>PowerPoint Presentation</vt:lpstr>
      <vt:lpstr>Key Terms</vt:lpstr>
      <vt:lpstr>Key Terms(cont.)</vt:lpstr>
      <vt:lpstr>Barriers to Being Healthy</vt:lpstr>
      <vt:lpstr>Confidentiality</vt:lpstr>
      <vt:lpstr>Education</vt:lpstr>
      <vt:lpstr>Information Dissemination</vt:lpstr>
      <vt:lpstr> D/HH African-Americans &amp; HIV</vt:lpstr>
      <vt:lpstr>Proposals/Recommendations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Deaf/Hard-of-Hearing:  A guide to providing Comprehensive HIV/AIDS Awareness</dc:title>
  <dc:creator>Rachelle L</dc:creator>
  <cp:lastModifiedBy>Jacqueline Whitman</cp:lastModifiedBy>
  <cp:revision>21</cp:revision>
  <dcterms:created xsi:type="dcterms:W3CDTF">2018-04-17T23:49:10Z</dcterms:created>
  <dcterms:modified xsi:type="dcterms:W3CDTF">2018-04-18T12:10:50Z</dcterms:modified>
</cp:coreProperties>
</file>